
<file path=[Content_Types].xml><?xml version="1.0" encoding="utf-8"?>
<Types xmlns="http://schemas.openxmlformats.org/package/2006/content-types">
  <Default Extension="bin" ContentType="audio/unknown"/>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477" r:id="rId2"/>
    <p:sldId id="478" r:id="rId3"/>
    <p:sldId id="479" r:id="rId4"/>
    <p:sldId id="480" r:id="rId5"/>
    <p:sldId id="481" r:id="rId6"/>
    <p:sldId id="482" r:id="rId7"/>
    <p:sldId id="483" r:id="rId8"/>
    <p:sldId id="484" r:id="rId9"/>
    <p:sldId id="485" r:id="rId10"/>
    <p:sldId id="486" r:id="rId11"/>
    <p:sldId id="487" r:id="rId12"/>
    <p:sldId id="488" r:id="rId13"/>
    <p:sldId id="489"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502" r:id="rId27"/>
    <p:sldId id="503" r:id="rId28"/>
    <p:sldId id="504" r:id="rId29"/>
    <p:sldId id="505" r:id="rId30"/>
    <p:sldId id="506" r:id="rId31"/>
    <p:sldId id="507"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20" r:id="rId45"/>
    <p:sldId id="521" r:id="rId46"/>
    <p:sldId id="522" r:id="rId47"/>
    <p:sldId id="523" r:id="rId48"/>
    <p:sldId id="524" r:id="rId49"/>
    <p:sldId id="525" r:id="rId50"/>
    <p:sldId id="526" r:id="rId51"/>
    <p:sldId id="527" r:id="rId52"/>
    <p:sldId id="528" r:id="rId53"/>
    <p:sldId id="529" r:id="rId54"/>
    <p:sldId id="530" r:id="rId55"/>
    <p:sldId id="531" r:id="rId56"/>
    <p:sldId id="532" r:id="rId57"/>
    <p:sldId id="533" r:id="rId58"/>
    <p:sldId id="53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d" initials="a" lastIdx="7" clrIdx="0"/>
  <p:cmAuthor id="2" name="Hannah T" initials="HT" lastIdx="2" clrIdx="1"/>
  <p:cmAuthor id="3" name="Abramovich, Shira" initials="AS" lastIdx="1" clrIdx="2"/>
  <p:cmAuthor id="4" name="Abramovich, Shira" initials="AS [2]" lastIdx="1" clrIdx="3"/>
  <p:cmAuthor id="5" name="cs1230tas@gmail.com" initials="c" lastIdx="15" clrIdx="4"/>
  <p:cmAuthor id="6" name="Jide Omekam" initials="" lastIdx="0" clrIdx="5"/>
  <p:cmAuthor id="7" name="Diane Mutako" initials="DM" lastIdx="10" clrIdx="6"/>
  <p:cmAuthor id="8" name="Sotiris Karagounis" initials="SK" lastIdx="1" clrIdx="7"/>
  <p:cmAuthor id="9" name="Sotiris Karagounis" initials="SK [2]" lastIdx="1" clrIdx="8"/>
  <p:cmAuthor id="10" name="Sotiris Karagounis" initials="SK [3]" lastIdx="1" clrIdx="9"/>
  <p:cmAuthor id="11" name="Sotiris Karagounis" initials="SK [4]" lastIdx="1" clrIdx="10"/>
  <p:cmAuthor id="12" name="Sotiris Karagounis" initials="SK [5]" lastIdx="1" clrIdx="11"/>
  <p:cmAuthor id="13" name="Sotiris Karagounis" initials="SK [6]" lastIdx="1" clrIdx="12"/>
  <p:cmAuthor id="14" name="Sotiris Karagounis" initials="SK [7]" lastIdx="1" clrIdx="13"/>
  <p:cmAuthor id="15" name="Sotiris Karagounis" initials="SK [8]" lastIdx="1" clrIdx="14"/>
  <p:cmAuthor id="16" name="Sotiris Karagounis" initials="SK [9]" lastIdx="1" clrIdx="15"/>
  <p:cmAuthor id="17" name="Jonathan Chemburkar" initials="JC" lastIdx="1" clrIdx="16"/>
  <p:cmAuthor id="18" name="van Dam, Andries" initials="vDA" lastIdx="23" clrIdx="17"/>
  <p:cmAuthor id="19" name="Andy Zhu" initials="AZ" lastIdx="2" clrIdx="18"/>
  <p:cmAuthor id="20" name="Microsoft Office User" initials="Office" lastIdx="1" clrIdx="19"/>
  <p:cmAuthor id="21" name="Microsoft Office User" initials="Office [2]" lastIdx="1" clrIdx="20"/>
  <p:cmAuthor id="22" name="Zoe Beckman" initials="Office" lastIdx="12" clrIdx="21"/>
  <p:cmAuthor id="23" name="Zoe Beckman" initials="Office [2]" lastIdx="1" clrIdx="22"/>
  <p:cmAuthor id="24" name="Zoe Beckman" initials="Office [3]" lastIdx="1" clrIdx="23"/>
  <p:cmAuthor id="25" name="Gallant, Georgia" initials="GG" lastIdx="22" clrIdx="24"/>
  <p:cmAuthor id="26" name="Lucia Reyes" initials="LR" lastIdx="58" clrIdx="2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82" autoAdjust="0"/>
    <p:restoredTop sz="85822"/>
  </p:normalViewPr>
  <p:slideViewPr>
    <p:cSldViewPr snapToGrid="0" snapToObjects="1">
      <p:cViewPr varScale="1">
        <p:scale>
          <a:sx n="85" d="100"/>
          <a:sy n="85" d="100"/>
        </p:scale>
        <p:origin x="160" y="44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DAF301-46B7-D842-BA0D-82E921A925D9}" type="datetimeFigureOut">
              <a:rPr lang="en-US" smtClean="0"/>
              <a:t>10/3/19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0EA68F-8A35-AE4F-87FB-CAB15975CEE7}" type="slidenum">
              <a:rPr lang="en-US" smtClean="0"/>
              <a:t>‹#›</a:t>
            </a:fld>
            <a:endParaRPr lang="en-US"/>
          </a:p>
        </p:txBody>
      </p:sp>
    </p:spTree>
    <p:extLst>
      <p:ext uri="{BB962C8B-B14F-4D97-AF65-F5344CB8AC3E}">
        <p14:creationId xmlns:p14="http://schemas.microsoft.com/office/powerpoint/2010/main" val="248828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F8BA45A1-C41B-1146-9F4A-4DE58C59F31B}" type="datetimeFigureOut">
              <a:rPr lang="en-US" smtClean="0"/>
              <a:pPr/>
              <a:t>10/3/19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E40A363F-8E42-A746-8D0F-057E5C5653B9}" type="slidenum">
              <a:rPr lang="en-US" smtClean="0"/>
              <a:pPr/>
              <a:t>‹#›</a:t>
            </a:fld>
            <a:endParaRPr lang="en-US" dirty="0"/>
          </a:p>
        </p:txBody>
      </p:sp>
    </p:spTree>
    <p:extLst>
      <p:ext uri="{BB962C8B-B14F-4D97-AF65-F5344CB8AC3E}">
        <p14:creationId xmlns:p14="http://schemas.microsoft.com/office/powerpoint/2010/main" val="1326727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t>1</a:t>
            </a:fld>
            <a:endParaRPr lang="en-US"/>
          </a:p>
        </p:txBody>
      </p:sp>
    </p:spTree>
    <p:extLst>
      <p:ext uri="{BB962C8B-B14F-4D97-AF65-F5344CB8AC3E}">
        <p14:creationId xmlns:p14="http://schemas.microsoft.com/office/powerpoint/2010/main" val="152350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10</a:t>
            </a:fld>
            <a:endParaRPr lang="en-US" dirty="0"/>
          </a:p>
        </p:txBody>
      </p:sp>
    </p:spTree>
    <p:extLst>
      <p:ext uri="{BB962C8B-B14F-4D97-AF65-F5344CB8AC3E}">
        <p14:creationId xmlns:p14="http://schemas.microsoft.com/office/powerpoint/2010/main" val="393913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11</a:t>
            </a:fld>
            <a:endParaRPr lang="en-US" dirty="0"/>
          </a:p>
        </p:txBody>
      </p:sp>
    </p:spTree>
    <p:extLst>
      <p:ext uri="{BB962C8B-B14F-4D97-AF65-F5344CB8AC3E}">
        <p14:creationId xmlns:p14="http://schemas.microsoft.com/office/powerpoint/2010/main" val="3643522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12</a:t>
            </a:fld>
            <a:endParaRPr lang="en-US" dirty="0"/>
          </a:p>
        </p:txBody>
      </p:sp>
    </p:spTree>
    <p:extLst>
      <p:ext uri="{BB962C8B-B14F-4D97-AF65-F5344CB8AC3E}">
        <p14:creationId xmlns:p14="http://schemas.microsoft.com/office/powerpoint/2010/main" val="1420689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13</a:t>
            </a:fld>
            <a:endParaRPr lang="en-US"/>
          </a:p>
        </p:txBody>
      </p:sp>
    </p:spTree>
    <p:extLst>
      <p:ext uri="{BB962C8B-B14F-4D97-AF65-F5344CB8AC3E}">
        <p14:creationId xmlns:p14="http://schemas.microsoft.com/office/powerpoint/2010/main" val="7257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14</a:t>
            </a:fld>
            <a:endParaRPr lang="en-US" dirty="0"/>
          </a:p>
        </p:txBody>
      </p:sp>
    </p:spTree>
    <p:extLst>
      <p:ext uri="{BB962C8B-B14F-4D97-AF65-F5344CB8AC3E}">
        <p14:creationId xmlns:p14="http://schemas.microsoft.com/office/powerpoint/2010/main" val="145958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15</a:t>
            </a:fld>
            <a:endParaRPr lang="en-US"/>
          </a:p>
        </p:txBody>
      </p:sp>
    </p:spTree>
    <p:extLst>
      <p:ext uri="{BB962C8B-B14F-4D97-AF65-F5344CB8AC3E}">
        <p14:creationId xmlns:p14="http://schemas.microsoft.com/office/powerpoint/2010/main" val="4246499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16</a:t>
            </a:fld>
            <a:endParaRPr lang="en-US" dirty="0"/>
          </a:p>
        </p:txBody>
      </p:sp>
    </p:spTree>
    <p:extLst>
      <p:ext uri="{BB962C8B-B14F-4D97-AF65-F5344CB8AC3E}">
        <p14:creationId xmlns:p14="http://schemas.microsoft.com/office/powerpoint/2010/main" val="3664263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17</a:t>
            </a:fld>
            <a:endParaRPr lang="en-US"/>
          </a:p>
        </p:txBody>
      </p:sp>
    </p:spTree>
    <p:extLst>
      <p:ext uri="{BB962C8B-B14F-4D97-AF65-F5344CB8AC3E}">
        <p14:creationId xmlns:p14="http://schemas.microsoft.com/office/powerpoint/2010/main" val="1991339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18</a:t>
            </a:fld>
            <a:endParaRPr lang="en-US" dirty="0"/>
          </a:p>
        </p:txBody>
      </p:sp>
    </p:spTree>
    <p:extLst>
      <p:ext uri="{BB962C8B-B14F-4D97-AF65-F5344CB8AC3E}">
        <p14:creationId xmlns:p14="http://schemas.microsoft.com/office/powerpoint/2010/main" val="2935396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19</a:t>
            </a:fld>
            <a:endParaRPr lang="en-US"/>
          </a:p>
        </p:txBody>
      </p:sp>
    </p:spTree>
    <p:extLst>
      <p:ext uri="{BB962C8B-B14F-4D97-AF65-F5344CB8AC3E}">
        <p14:creationId xmlns:p14="http://schemas.microsoft.com/office/powerpoint/2010/main" val="3042747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t>2</a:t>
            </a:fld>
            <a:endParaRPr lang="en-US"/>
          </a:p>
        </p:txBody>
      </p:sp>
    </p:spTree>
    <p:extLst>
      <p:ext uri="{BB962C8B-B14F-4D97-AF65-F5344CB8AC3E}">
        <p14:creationId xmlns:p14="http://schemas.microsoft.com/office/powerpoint/2010/main" val="662953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20</a:t>
            </a:fld>
            <a:endParaRPr lang="en-US"/>
          </a:p>
        </p:txBody>
      </p:sp>
    </p:spTree>
    <p:extLst>
      <p:ext uri="{BB962C8B-B14F-4D97-AF65-F5344CB8AC3E}">
        <p14:creationId xmlns:p14="http://schemas.microsoft.com/office/powerpoint/2010/main" val="4236294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21</a:t>
            </a:fld>
            <a:endParaRPr lang="en-US"/>
          </a:p>
        </p:txBody>
      </p:sp>
    </p:spTree>
    <p:extLst>
      <p:ext uri="{BB962C8B-B14F-4D97-AF65-F5344CB8AC3E}">
        <p14:creationId xmlns:p14="http://schemas.microsoft.com/office/powerpoint/2010/main" val="409982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22</a:t>
            </a:fld>
            <a:endParaRPr lang="en-US"/>
          </a:p>
        </p:txBody>
      </p:sp>
    </p:spTree>
    <p:extLst>
      <p:ext uri="{BB962C8B-B14F-4D97-AF65-F5344CB8AC3E}">
        <p14:creationId xmlns:p14="http://schemas.microsoft.com/office/powerpoint/2010/main" val="3439984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23</a:t>
            </a:fld>
            <a:endParaRPr lang="en-US"/>
          </a:p>
        </p:txBody>
      </p:sp>
    </p:spTree>
    <p:extLst>
      <p:ext uri="{BB962C8B-B14F-4D97-AF65-F5344CB8AC3E}">
        <p14:creationId xmlns:p14="http://schemas.microsoft.com/office/powerpoint/2010/main" val="228024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24</a:t>
            </a:fld>
            <a:endParaRPr lang="en-US"/>
          </a:p>
        </p:txBody>
      </p:sp>
    </p:spTree>
    <p:extLst>
      <p:ext uri="{BB962C8B-B14F-4D97-AF65-F5344CB8AC3E}">
        <p14:creationId xmlns:p14="http://schemas.microsoft.com/office/powerpoint/2010/main" val="4237715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25</a:t>
            </a:fld>
            <a:endParaRPr lang="en-US"/>
          </a:p>
        </p:txBody>
      </p:sp>
    </p:spTree>
    <p:extLst>
      <p:ext uri="{BB962C8B-B14F-4D97-AF65-F5344CB8AC3E}">
        <p14:creationId xmlns:p14="http://schemas.microsoft.com/office/powerpoint/2010/main" val="2093785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26</a:t>
            </a:fld>
            <a:endParaRPr lang="en-US"/>
          </a:p>
        </p:txBody>
      </p:sp>
    </p:spTree>
    <p:extLst>
      <p:ext uri="{BB962C8B-B14F-4D97-AF65-F5344CB8AC3E}">
        <p14:creationId xmlns:p14="http://schemas.microsoft.com/office/powerpoint/2010/main" val="489240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27</a:t>
            </a:fld>
            <a:endParaRPr lang="en-US"/>
          </a:p>
        </p:txBody>
      </p:sp>
    </p:spTree>
    <p:extLst>
      <p:ext uri="{BB962C8B-B14F-4D97-AF65-F5344CB8AC3E}">
        <p14:creationId xmlns:p14="http://schemas.microsoft.com/office/powerpoint/2010/main" val="1440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28</a:t>
            </a:fld>
            <a:endParaRPr lang="en-US"/>
          </a:p>
        </p:txBody>
      </p:sp>
    </p:spTree>
    <p:extLst>
      <p:ext uri="{BB962C8B-B14F-4D97-AF65-F5344CB8AC3E}">
        <p14:creationId xmlns:p14="http://schemas.microsoft.com/office/powerpoint/2010/main" val="728597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29</a:t>
            </a:fld>
            <a:endParaRPr lang="en-US"/>
          </a:p>
        </p:txBody>
      </p:sp>
    </p:spTree>
    <p:extLst>
      <p:ext uri="{BB962C8B-B14F-4D97-AF65-F5344CB8AC3E}">
        <p14:creationId xmlns:p14="http://schemas.microsoft.com/office/powerpoint/2010/main" val="210983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3</a:t>
            </a:fld>
            <a:endParaRPr lang="en-US" dirty="0"/>
          </a:p>
        </p:txBody>
      </p:sp>
    </p:spTree>
    <p:extLst>
      <p:ext uri="{BB962C8B-B14F-4D97-AF65-F5344CB8AC3E}">
        <p14:creationId xmlns:p14="http://schemas.microsoft.com/office/powerpoint/2010/main" val="2657092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30</a:t>
            </a:fld>
            <a:endParaRPr lang="en-US"/>
          </a:p>
        </p:txBody>
      </p:sp>
    </p:spTree>
    <p:extLst>
      <p:ext uri="{BB962C8B-B14F-4D97-AF65-F5344CB8AC3E}">
        <p14:creationId xmlns:p14="http://schemas.microsoft.com/office/powerpoint/2010/main" val="422663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31</a:t>
            </a:fld>
            <a:endParaRPr lang="en-US"/>
          </a:p>
        </p:txBody>
      </p:sp>
    </p:spTree>
    <p:extLst>
      <p:ext uri="{BB962C8B-B14F-4D97-AF65-F5344CB8AC3E}">
        <p14:creationId xmlns:p14="http://schemas.microsoft.com/office/powerpoint/2010/main" val="1426324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4" name="Shape 734"/>
          <p:cNvSpPr txBox="1">
            <a:spLocks noGrp="1"/>
          </p:cNvSpPr>
          <p:nvPr>
            <p:ph type="body" idx="1"/>
          </p:nvPr>
        </p:nvSpPr>
        <p:spPr>
          <a:xfrm>
            <a:off x="685801" y="4343401"/>
            <a:ext cx="5486399" cy="471899"/>
          </a:xfrm>
          <a:prstGeom prst="rect">
            <a:avLst/>
          </a:prstGeom>
          <a:noFill/>
          <a:ln>
            <a:noFill/>
          </a:ln>
        </p:spPr>
        <p:txBody>
          <a:bodyPr lIns="96625" tIns="96625" rIns="96625" bIns="96625" anchor="t" anchorCtr="0">
            <a:noAutofit/>
          </a:bodyPr>
          <a:lstStyle/>
          <a:p>
            <a:pPr marL="0" marR="0" lvl="0" indent="0" algn="l" rtl="0">
              <a:spcBef>
                <a:spcPts val="0"/>
              </a:spcBef>
              <a:buNone/>
            </a:pPr>
            <a:endParaRPr sz="1100" b="0" i="0" u="none" strike="noStrike" cap="none" baseline="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33384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33</a:t>
            </a:fld>
            <a:endParaRPr lang="en-US" dirty="0"/>
          </a:p>
        </p:txBody>
      </p:sp>
    </p:spTree>
    <p:extLst>
      <p:ext uri="{BB962C8B-B14F-4D97-AF65-F5344CB8AC3E}">
        <p14:creationId xmlns:p14="http://schemas.microsoft.com/office/powerpoint/2010/main" val="1763703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34</a:t>
            </a:fld>
            <a:endParaRPr lang="en-US" dirty="0"/>
          </a:p>
        </p:txBody>
      </p:sp>
    </p:spTree>
    <p:extLst>
      <p:ext uri="{BB962C8B-B14F-4D97-AF65-F5344CB8AC3E}">
        <p14:creationId xmlns:p14="http://schemas.microsoft.com/office/powerpoint/2010/main" val="1931116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4" name="Shape 734"/>
          <p:cNvSpPr txBox="1">
            <a:spLocks noGrp="1"/>
          </p:cNvSpPr>
          <p:nvPr>
            <p:ph type="body" idx="1"/>
          </p:nvPr>
        </p:nvSpPr>
        <p:spPr>
          <a:xfrm>
            <a:off x="685801" y="4343401"/>
            <a:ext cx="5486399" cy="471899"/>
          </a:xfrm>
          <a:prstGeom prst="rect">
            <a:avLst/>
          </a:prstGeom>
          <a:noFill/>
          <a:ln>
            <a:noFill/>
          </a:ln>
        </p:spPr>
        <p:txBody>
          <a:bodyPr lIns="96625" tIns="96625" rIns="96625" bIns="96625" anchor="t" anchorCtr="0">
            <a:noAutofit/>
          </a:bodyPr>
          <a:lstStyle/>
          <a:p>
            <a:pPr marL="0" marR="0" lvl="0" indent="0" algn="l" rtl="0">
              <a:spcBef>
                <a:spcPts val="0"/>
              </a:spcBef>
              <a:buNone/>
            </a:pPr>
            <a:endParaRPr sz="1100" b="0" i="0" u="none" strike="noStrike" cap="none" baseline="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3492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36</a:t>
            </a:fld>
            <a:endParaRPr lang="en-US" dirty="0"/>
          </a:p>
        </p:txBody>
      </p:sp>
    </p:spTree>
    <p:extLst>
      <p:ext uri="{BB962C8B-B14F-4D97-AF65-F5344CB8AC3E}">
        <p14:creationId xmlns:p14="http://schemas.microsoft.com/office/powerpoint/2010/main" val="3036074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37</a:t>
            </a:fld>
            <a:endParaRPr lang="en-US" dirty="0"/>
          </a:p>
        </p:txBody>
      </p:sp>
    </p:spTree>
    <p:extLst>
      <p:ext uri="{BB962C8B-B14F-4D97-AF65-F5344CB8AC3E}">
        <p14:creationId xmlns:p14="http://schemas.microsoft.com/office/powerpoint/2010/main" val="166182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38</a:t>
            </a:fld>
            <a:endParaRPr lang="en-US" dirty="0"/>
          </a:p>
        </p:txBody>
      </p:sp>
    </p:spTree>
    <p:extLst>
      <p:ext uri="{BB962C8B-B14F-4D97-AF65-F5344CB8AC3E}">
        <p14:creationId xmlns:p14="http://schemas.microsoft.com/office/powerpoint/2010/main" val="3216641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39</a:t>
            </a:fld>
            <a:endParaRPr lang="en-US" dirty="0"/>
          </a:p>
        </p:txBody>
      </p:sp>
    </p:spTree>
    <p:extLst>
      <p:ext uri="{BB962C8B-B14F-4D97-AF65-F5344CB8AC3E}">
        <p14:creationId xmlns:p14="http://schemas.microsoft.com/office/powerpoint/2010/main" val="480490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4</a:t>
            </a:fld>
            <a:endParaRPr lang="en-US"/>
          </a:p>
        </p:txBody>
      </p:sp>
    </p:spTree>
    <p:extLst>
      <p:ext uri="{BB962C8B-B14F-4D97-AF65-F5344CB8AC3E}">
        <p14:creationId xmlns:p14="http://schemas.microsoft.com/office/powerpoint/2010/main" val="3135376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40</a:t>
            </a:fld>
            <a:endParaRPr lang="en-US" dirty="0"/>
          </a:p>
        </p:txBody>
      </p:sp>
    </p:spTree>
    <p:extLst>
      <p:ext uri="{BB962C8B-B14F-4D97-AF65-F5344CB8AC3E}">
        <p14:creationId xmlns:p14="http://schemas.microsoft.com/office/powerpoint/2010/main" val="3898470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41</a:t>
            </a:fld>
            <a:endParaRPr lang="en-US" dirty="0"/>
          </a:p>
        </p:txBody>
      </p:sp>
    </p:spTree>
    <p:extLst>
      <p:ext uri="{BB962C8B-B14F-4D97-AF65-F5344CB8AC3E}">
        <p14:creationId xmlns:p14="http://schemas.microsoft.com/office/powerpoint/2010/main" val="2992660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42</a:t>
            </a:fld>
            <a:endParaRPr lang="en-US" dirty="0"/>
          </a:p>
        </p:txBody>
      </p:sp>
    </p:spTree>
    <p:extLst>
      <p:ext uri="{BB962C8B-B14F-4D97-AF65-F5344CB8AC3E}">
        <p14:creationId xmlns:p14="http://schemas.microsoft.com/office/powerpoint/2010/main" val="41962037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43</a:t>
            </a:fld>
            <a:endParaRPr lang="en-US" dirty="0"/>
          </a:p>
        </p:txBody>
      </p:sp>
    </p:spTree>
    <p:extLst>
      <p:ext uri="{BB962C8B-B14F-4D97-AF65-F5344CB8AC3E}">
        <p14:creationId xmlns:p14="http://schemas.microsoft.com/office/powerpoint/2010/main" val="3685745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44</a:t>
            </a:fld>
            <a:endParaRPr lang="en-US" dirty="0"/>
          </a:p>
        </p:txBody>
      </p:sp>
    </p:spTree>
    <p:extLst>
      <p:ext uri="{BB962C8B-B14F-4D97-AF65-F5344CB8AC3E}">
        <p14:creationId xmlns:p14="http://schemas.microsoft.com/office/powerpoint/2010/main" val="719880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45</a:t>
            </a:fld>
            <a:endParaRPr lang="en-US" dirty="0"/>
          </a:p>
        </p:txBody>
      </p:sp>
    </p:spTree>
    <p:extLst>
      <p:ext uri="{BB962C8B-B14F-4D97-AF65-F5344CB8AC3E}">
        <p14:creationId xmlns:p14="http://schemas.microsoft.com/office/powerpoint/2010/main" val="169423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3ED262B-8CB7-824B-9B1A-C850DA4F3B57}" type="slidenum">
              <a:rPr lang="en-US" smtClean="0"/>
              <a:t>46</a:t>
            </a:fld>
            <a:endParaRPr lang="en-US"/>
          </a:p>
        </p:txBody>
      </p:sp>
    </p:spTree>
    <p:extLst>
      <p:ext uri="{BB962C8B-B14F-4D97-AF65-F5344CB8AC3E}">
        <p14:creationId xmlns:p14="http://schemas.microsoft.com/office/powerpoint/2010/main" val="1008761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47</a:t>
            </a:fld>
            <a:endParaRPr lang="en-US" dirty="0"/>
          </a:p>
        </p:txBody>
      </p:sp>
    </p:spTree>
    <p:extLst>
      <p:ext uri="{BB962C8B-B14F-4D97-AF65-F5344CB8AC3E}">
        <p14:creationId xmlns:p14="http://schemas.microsoft.com/office/powerpoint/2010/main" val="2397801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48</a:t>
            </a:fld>
            <a:endParaRPr lang="en-US" dirty="0"/>
          </a:p>
        </p:txBody>
      </p:sp>
    </p:spTree>
    <p:extLst>
      <p:ext uri="{BB962C8B-B14F-4D97-AF65-F5344CB8AC3E}">
        <p14:creationId xmlns:p14="http://schemas.microsoft.com/office/powerpoint/2010/main" val="4203930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49</a:t>
            </a:fld>
            <a:endParaRPr lang="en-US"/>
          </a:p>
        </p:txBody>
      </p:sp>
    </p:spTree>
    <p:extLst>
      <p:ext uri="{BB962C8B-B14F-4D97-AF65-F5344CB8AC3E}">
        <p14:creationId xmlns:p14="http://schemas.microsoft.com/office/powerpoint/2010/main" val="212236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5</a:t>
            </a:fld>
            <a:endParaRPr lang="en-US" dirty="0"/>
          </a:p>
        </p:txBody>
      </p:sp>
    </p:spTree>
    <p:extLst>
      <p:ext uri="{BB962C8B-B14F-4D97-AF65-F5344CB8AC3E}">
        <p14:creationId xmlns:p14="http://schemas.microsoft.com/office/powerpoint/2010/main" val="15784910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50</a:t>
            </a:fld>
            <a:endParaRPr lang="en-US" dirty="0"/>
          </a:p>
        </p:txBody>
      </p:sp>
    </p:spTree>
    <p:extLst>
      <p:ext uri="{BB962C8B-B14F-4D97-AF65-F5344CB8AC3E}">
        <p14:creationId xmlns:p14="http://schemas.microsoft.com/office/powerpoint/2010/main" val="41605910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51</a:t>
            </a:fld>
            <a:endParaRPr lang="en-US" dirty="0"/>
          </a:p>
        </p:txBody>
      </p:sp>
    </p:spTree>
    <p:extLst>
      <p:ext uri="{BB962C8B-B14F-4D97-AF65-F5344CB8AC3E}">
        <p14:creationId xmlns:p14="http://schemas.microsoft.com/office/powerpoint/2010/main" val="3703724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52</a:t>
            </a:fld>
            <a:endParaRPr lang="en-US" dirty="0"/>
          </a:p>
        </p:txBody>
      </p:sp>
    </p:spTree>
    <p:extLst>
      <p:ext uri="{BB962C8B-B14F-4D97-AF65-F5344CB8AC3E}">
        <p14:creationId xmlns:p14="http://schemas.microsoft.com/office/powerpoint/2010/main" val="38097732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53</a:t>
            </a:fld>
            <a:endParaRPr lang="en-US" dirty="0"/>
          </a:p>
        </p:txBody>
      </p:sp>
    </p:spTree>
    <p:extLst>
      <p:ext uri="{BB962C8B-B14F-4D97-AF65-F5344CB8AC3E}">
        <p14:creationId xmlns:p14="http://schemas.microsoft.com/office/powerpoint/2010/main" val="2478322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54</a:t>
            </a:fld>
            <a:endParaRPr lang="en-US" dirty="0"/>
          </a:p>
        </p:txBody>
      </p:sp>
    </p:spTree>
    <p:extLst>
      <p:ext uri="{BB962C8B-B14F-4D97-AF65-F5344CB8AC3E}">
        <p14:creationId xmlns:p14="http://schemas.microsoft.com/office/powerpoint/2010/main" val="1686153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55</a:t>
            </a:fld>
            <a:endParaRPr lang="en-US" dirty="0"/>
          </a:p>
        </p:txBody>
      </p:sp>
    </p:spTree>
    <p:extLst>
      <p:ext uri="{BB962C8B-B14F-4D97-AF65-F5344CB8AC3E}">
        <p14:creationId xmlns:p14="http://schemas.microsoft.com/office/powerpoint/2010/main" val="382422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56</a:t>
            </a:fld>
            <a:endParaRPr lang="en-US" dirty="0"/>
          </a:p>
        </p:txBody>
      </p:sp>
    </p:spTree>
    <p:extLst>
      <p:ext uri="{BB962C8B-B14F-4D97-AF65-F5344CB8AC3E}">
        <p14:creationId xmlns:p14="http://schemas.microsoft.com/office/powerpoint/2010/main" val="15426670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57</a:t>
            </a:fld>
            <a:endParaRPr lang="en-US" dirty="0"/>
          </a:p>
        </p:txBody>
      </p:sp>
    </p:spTree>
    <p:extLst>
      <p:ext uri="{BB962C8B-B14F-4D97-AF65-F5344CB8AC3E}">
        <p14:creationId xmlns:p14="http://schemas.microsoft.com/office/powerpoint/2010/main" val="786044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58</a:t>
            </a:fld>
            <a:endParaRPr lang="en-US" dirty="0"/>
          </a:p>
        </p:txBody>
      </p:sp>
    </p:spTree>
    <p:extLst>
      <p:ext uri="{BB962C8B-B14F-4D97-AF65-F5344CB8AC3E}">
        <p14:creationId xmlns:p14="http://schemas.microsoft.com/office/powerpoint/2010/main" val="307097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A363F-8E42-A746-8D0F-057E5C5653B9}" type="slidenum">
              <a:rPr lang="en-US" smtClean="0"/>
              <a:pPr/>
              <a:t>6</a:t>
            </a:fld>
            <a:endParaRPr lang="en-US" dirty="0"/>
          </a:p>
        </p:txBody>
      </p:sp>
    </p:spTree>
    <p:extLst>
      <p:ext uri="{BB962C8B-B14F-4D97-AF65-F5344CB8AC3E}">
        <p14:creationId xmlns:p14="http://schemas.microsoft.com/office/powerpoint/2010/main" val="814924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7</a:t>
            </a:fld>
            <a:endParaRPr lang="en-US" dirty="0"/>
          </a:p>
        </p:txBody>
      </p:sp>
    </p:spTree>
    <p:extLst>
      <p:ext uri="{BB962C8B-B14F-4D97-AF65-F5344CB8AC3E}">
        <p14:creationId xmlns:p14="http://schemas.microsoft.com/office/powerpoint/2010/main" val="3513960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5CF75-AC9E-014C-A9E5-2B44BFEB9846}" type="slidenum">
              <a:rPr lang="en-US" smtClean="0"/>
              <a:t>8</a:t>
            </a:fld>
            <a:endParaRPr lang="en-US"/>
          </a:p>
        </p:txBody>
      </p:sp>
    </p:spTree>
    <p:extLst>
      <p:ext uri="{BB962C8B-B14F-4D97-AF65-F5344CB8AC3E}">
        <p14:creationId xmlns:p14="http://schemas.microsoft.com/office/powerpoint/2010/main" val="4181762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0A363F-8E42-A746-8D0F-057E5C5653B9}" type="slidenum">
              <a:rPr lang="en-US" smtClean="0"/>
              <a:pPr/>
              <a:t>9</a:t>
            </a:fld>
            <a:endParaRPr lang="en-US" dirty="0"/>
          </a:p>
        </p:txBody>
      </p:sp>
    </p:spTree>
    <p:extLst>
      <p:ext uri="{BB962C8B-B14F-4D97-AF65-F5344CB8AC3E}">
        <p14:creationId xmlns:p14="http://schemas.microsoft.com/office/powerpoint/2010/main" val="219292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sz="800"/>
            </a:lvl1pPr>
          </a:lstStyle>
          <a:p>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993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F3717-D89A-8B4F-9379-8AD0D2364B13}" type="datetimeFigureOut">
              <a:rPr lang="en-US" smtClean="0"/>
              <a:t>10/3/19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58653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F3717-D89A-8B4F-9379-8AD0D2364B13}" type="datetimeFigureOut">
              <a:rPr lang="en-US" smtClean="0"/>
              <a:t>10/3/19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93920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609601"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1"/>
            <a:endParaRPr dirty="0"/>
          </a:p>
        </p:txBody>
      </p:sp>
      <p:sp>
        <p:nvSpPr>
          <p:cNvPr id="16" name="Shape 16"/>
          <p:cNvSpPr txBox="1">
            <a:spLocks noGrp="1"/>
          </p:cNvSpPr>
          <p:nvPr>
            <p:ph type="body" idx="2"/>
          </p:nvPr>
        </p:nvSpPr>
        <p:spPr>
          <a:xfrm>
            <a:off x="6256365"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11252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 name="Text Placeholder 4">
            <a:extLst>
              <a:ext uri="{FF2B5EF4-FFF2-40B4-BE49-F238E27FC236}">
                <a16:creationId xmlns:a16="http://schemas.microsoft.com/office/drawing/2014/main" id="{037922F7-1A8A-4807-8E27-8C0AE636334B}"/>
              </a:ext>
            </a:extLst>
          </p:cNvPr>
          <p:cNvSpPr>
            <a:spLocks noGrp="1"/>
          </p:cNvSpPr>
          <p:nvPr>
            <p:ph type="body" sz="quarter" idx="10"/>
          </p:nvPr>
        </p:nvSpPr>
        <p:spPr>
          <a:xfrm>
            <a:off x="696384" y="1595967"/>
            <a:ext cx="10886016" cy="4646084"/>
          </a:xfrm>
        </p:spPr>
        <p:txBody>
          <a:bodyPr/>
          <a:lstStyle>
            <a:lvl1pPr marL="302676" indent="-302676">
              <a:buFont typeface="Arial" panose="020B0604020202020204" pitchFamily="34" charset="0"/>
              <a:buChar char="•"/>
              <a:defRPr/>
            </a:lvl1pPr>
            <a:lvl2pPr marL="457189" indent="-457189">
              <a:buFont typeface="Courier New" panose="02070309020205020404" pitchFamily="49" charset="0"/>
              <a:buChar char="o"/>
              <a:defRPr/>
            </a:lvl2pPr>
            <a:lvl3pPr marL="531271" indent="4233">
              <a:buFont typeface="Courier New" panose="02070309020205020404" pitchFamily="49" charset="0"/>
              <a:buChar char="o"/>
              <a:defRPr/>
            </a:lvl3pPr>
            <a:lvl4pPr marL="1219170" indent="302676">
              <a:buFont typeface="Wingdings" panose="05000000000000000000" pitchFamily="2" charset="2"/>
              <a:buChar char="§"/>
              <a:defRPr/>
            </a:lvl4pPr>
            <a:lvl5pPr>
              <a:defRPr/>
            </a:lvl5pPr>
          </a:lstStyle>
          <a:p>
            <a:pPr lvl="0"/>
            <a:r>
              <a:rPr lang="en-US" dirty="0"/>
              <a:t>Edit Master text styles</a:t>
            </a:r>
          </a:p>
          <a:p>
            <a:pPr lvl="2"/>
            <a:r>
              <a:rPr lang="en-US" dirty="0"/>
              <a:t> Second level</a:t>
            </a:r>
          </a:p>
          <a:p>
            <a:pPr lvl="3"/>
            <a:r>
              <a:rPr lang="en-US" dirty="0"/>
              <a:t>Third level</a:t>
            </a:r>
          </a:p>
          <a:p>
            <a:pPr lvl="4"/>
            <a:r>
              <a:rPr lang="en-US" dirty="0"/>
              <a:t>		</a:t>
            </a:r>
          </a:p>
        </p:txBody>
      </p:sp>
    </p:spTree>
    <p:extLst>
      <p:ext uri="{BB962C8B-B14F-4D97-AF65-F5344CB8AC3E}">
        <p14:creationId xmlns:p14="http://schemas.microsoft.com/office/powerpoint/2010/main" val="48467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F3717-D89A-8B4F-9379-8AD0D2364B13}" type="datetimeFigureOut">
              <a:rPr lang="en-US" smtClean="0"/>
              <a:t>10/3/19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3512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6F3717-D89A-8B4F-9379-8AD0D2364B13}" type="datetimeFigureOut">
              <a:rPr lang="en-US" smtClean="0"/>
              <a:t>10/3/19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66525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6F3717-D89A-8B4F-9379-8AD0D2364B13}" type="datetimeFigureOut">
              <a:rPr lang="en-US" smtClean="0"/>
              <a:t>10/3/19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117382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6F3717-D89A-8B4F-9379-8AD0D2364B13}" type="datetimeFigureOut">
              <a:rPr lang="en-US" smtClean="0"/>
              <a:t>10/3/19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17226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6F3717-D89A-8B4F-9379-8AD0D2364B13}" type="datetimeFigureOut">
              <a:rPr lang="en-US" smtClean="0"/>
              <a:t>10/3/19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19773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6F3717-D89A-8B4F-9379-8AD0D2364B13}" type="datetimeFigureOut">
              <a:rPr lang="en-US" smtClean="0"/>
              <a:t>10/3/19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118045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F3717-D89A-8B4F-9379-8AD0D2364B13}" type="datetimeFigureOut">
              <a:rPr lang="en-US" smtClean="0"/>
              <a:t>10/3/19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146648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F3717-D89A-8B4F-9379-8AD0D2364B13}" type="datetimeFigureOut">
              <a:rPr lang="en-US" smtClean="0"/>
              <a:t>10/3/19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700DFD0-7B6A-7349-A0BF-FE548CA0F412}" type="slidenum">
              <a:rPr lang="en-US" smtClean="0"/>
              <a:t>‹#›</a:t>
            </a:fld>
            <a:endParaRPr lang="en-US"/>
          </a:p>
        </p:txBody>
      </p:sp>
    </p:spTree>
    <p:extLst>
      <p:ext uri="{BB962C8B-B14F-4D97-AF65-F5344CB8AC3E}">
        <p14:creationId xmlns:p14="http://schemas.microsoft.com/office/powerpoint/2010/main" val="47841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charset="0"/>
              </a:defRPr>
            </a:lvl1pPr>
          </a:lstStyle>
          <a:p>
            <a:endParaRPr lang="en-US" dirty="0"/>
          </a:p>
        </p:txBody>
      </p:sp>
      <p:sp>
        <p:nvSpPr>
          <p:cNvPr id="9" name="TextBox 8"/>
          <p:cNvSpPr txBox="1"/>
          <p:nvPr userDrawn="1"/>
        </p:nvSpPr>
        <p:spPr>
          <a:xfrm>
            <a:off x="4912290" y="6611778"/>
            <a:ext cx="2367419" cy="492443"/>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err="1">
                <a:latin typeface="Arial" charset="0"/>
                <a:ea typeface="Arial" charset="0"/>
                <a:cs typeface="Arial" charset="0"/>
              </a:rPr>
              <a:t>Andries</a:t>
            </a:r>
            <a:r>
              <a:rPr lang="en-US" sz="800" dirty="0">
                <a:latin typeface="Arial" charset="0"/>
                <a:ea typeface="Arial" charset="0"/>
                <a:cs typeface="Arial" charset="0"/>
              </a:rPr>
              <a:t> van Dam </a:t>
            </a:r>
            <a:r>
              <a:rPr lang="en-US" sz="800" dirty="0">
                <a:latin typeface="Arial" charset="0"/>
                <a:ea typeface="Arial" charset="0"/>
                <a:cs typeface="Arial" charset="0"/>
                <a:sym typeface="Symbol" charset="2"/>
              </a:rPr>
              <a:t></a:t>
            </a:r>
            <a:r>
              <a:rPr lang="en-US" sz="800" dirty="0">
                <a:latin typeface="Arial" charset="0"/>
                <a:ea typeface="Arial" charset="0"/>
                <a:cs typeface="Arial" charset="0"/>
              </a:rPr>
              <a:t> 201</a:t>
            </a:r>
            <a:r>
              <a:rPr lang="en-US" sz="800" baseline="0" dirty="0">
                <a:latin typeface="Arial" charset="0"/>
                <a:ea typeface="Arial" charset="0"/>
                <a:cs typeface="Arial" charset="0"/>
              </a:rPr>
              <a:t>9 10/8/19</a:t>
            </a:r>
            <a:endParaRPr lang="en-US" sz="800" dirty="0">
              <a:latin typeface="Arial" charset="0"/>
              <a:ea typeface="Arial" charset="0"/>
              <a:cs typeface="Arial" charset="0"/>
            </a:endParaRPr>
          </a:p>
          <a:p>
            <a:endParaRPr lang="en-US" dirty="0"/>
          </a:p>
        </p:txBody>
      </p:sp>
      <p:sp>
        <p:nvSpPr>
          <p:cNvPr id="10" name="TextBox 9"/>
          <p:cNvSpPr txBox="1"/>
          <p:nvPr userDrawn="1"/>
        </p:nvSpPr>
        <p:spPr>
          <a:xfrm>
            <a:off x="11190845" y="6301846"/>
            <a:ext cx="1509155" cy="646331"/>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7CAA844A-D4DE-F146-90E0-BBAF49133C96}" type="slidenum">
              <a:rPr lang="en-US" sz="1800" smtClean="0"/>
              <a:pPr marL="0" marR="0" indent="0" algn="l" defTabSz="914400" rtl="0" eaLnBrk="1" fontAlgn="auto" latinLnBrk="0" hangingPunct="1">
                <a:lnSpc>
                  <a:spcPct val="100000"/>
                </a:lnSpc>
                <a:spcBef>
                  <a:spcPts val="0"/>
                </a:spcBef>
                <a:spcAft>
                  <a:spcPts val="0"/>
                </a:spcAft>
                <a:buClrTx/>
                <a:buSzTx/>
                <a:buFontTx/>
                <a:buNone/>
                <a:tabLst/>
                <a:defRPr/>
              </a:pPr>
              <a:t>‹#›</a:t>
            </a:fld>
            <a:r>
              <a:rPr lang="en-US" sz="1800" dirty="0"/>
              <a:t>/59</a:t>
            </a:r>
          </a:p>
          <a:p>
            <a:endParaRPr lang="en-US" dirty="0"/>
          </a:p>
        </p:txBody>
      </p:sp>
    </p:spTree>
    <p:extLst>
      <p:ext uri="{BB962C8B-B14F-4D97-AF65-F5344CB8AC3E}">
        <p14:creationId xmlns:p14="http://schemas.microsoft.com/office/powerpoint/2010/main" val="511012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Arial"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55.xml"/><Relationship Id="rId5" Type="http://schemas.openxmlformats.org/officeDocument/2006/relationships/slide" Target="slide36.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37689"/>
            <a:ext cx="9144000" cy="1805977"/>
          </a:xfrm>
        </p:spPr>
        <p:txBody>
          <a:bodyPr>
            <a:noAutofit/>
          </a:bodyPr>
          <a:lstStyle/>
          <a:p>
            <a:pPr algn="ctr"/>
            <a:r>
              <a:rPr lang="en-US" sz="6000" b="1" dirty="0">
                <a:ea typeface="Arial" charset="0"/>
                <a:cs typeface="Arial" charset="0"/>
              </a:rPr>
              <a:t>Lecture 10</a:t>
            </a:r>
            <a:br>
              <a:rPr lang="en-US" sz="6000" b="1" dirty="0">
                <a:ea typeface="Arial" charset="0"/>
                <a:cs typeface="Arial" charset="0"/>
              </a:rPr>
            </a:br>
            <a:r>
              <a:rPr lang="en-US" sz="2800" dirty="0">
                <a:solidFill>
                  <a:srgbClr val="7F7F7F"/>
                </a:solidFill>
                <a:ea typeface="Arial" charset="0"/>
                <a:cs typeface="Arial" charset="0"/>
              </a:rPr>
              <a:t>Graphics Part III – Building up to Cartoon</a:t>
            </a:r>
            <a:endParaRPr lang="en-US" sz="2800" dirty="0">
              <a:solidFill>
                <a:srgbClr val="7F7F7F"/>
              </a:solidFill>
            </a:endParaRPr>
          </a:p>
        </p:txBody>
      </p:sp>
      <p:pic>
        <p:nvPicPr>
          <p:cNvPr id="4" name="Picture 3">
            <a:extLst>
              <a:ext uri="{FF2B5EF4-FFF2-40B4-BE49-F238E27FC236}">
                <a16:creationId xmlns:a16="http://schemas.microsoft.com/office/drawing/2014/main" id="{DF557FE8-B148-DD46-9F5B-2D5E7DDE91B8}"/>
              </a:ext>
            </a:extLst>
          </p:cNvPr>
          <p:cNvPicPr>
            <a:picLocks noChangeAspect="1"/>
          </p:cNvPicPr>
          <p:nvPr/>
        </p:nvPicPr>
        <p:blipFill>
          <a:blip r:embed="rId3"/>
          <a:stretch>
            <a:fillRect/>
          </a:stretch>
        </p:blipFill>
        <p:spPr>
          <a:xfrm>
            <a:off x="2476500" y="2243666"/>
            <a:ext cx="7886700" cy="3943350"/>
          </a:xfrm>
          <a:prstGeom prst="rect">
            <a:avLst/>
          </a:prstGeom>
        </p:spPr>
      </p:pic>
    </p:spTree>
    <p:extLst>
      <p:ext uri="{BB962C8B-B14F-4D97-AF65-F5344CB8AC3E}">
        <p14:creationId xmlns:p14="http://schemas.microsoft.com/office/powerpoint/2010/main" val="31564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err="1">
                <a:solidFill>
                  <a:srgbClr val="0000FF"/>
                </a:solidFill>
                <a:latin typeface="Consolas" charset="0"/>
                <a:ea typeface="Consolas" charset="0"/>
                <a:cs typeface="Consolas" charset="0"/>
              </a:rPr>
              <a:t>MovingShapeApp</a:t>
            </a:r>
            <a:r>
              <a:rPr lang="en-US" b="1" dirty="0">
                <a:solidFill>
                  <a:srgbClr val="0000FF"/>
                </a:solidFill>
                <a:latin typeface="Consolas" charset="0"/>
                <a:ea typeface="Consolas" charset="0"/>
                <a:cs typeface="Consolas" charset="0"/>
              </a:rPr>
              <a:t>:</a:t>
            </a:r>
            <a:r>
              <a:rPr lang="en-US" b="1" dirty="0">
                <a:solidFill>
                  <a:srgbClr val="0000FF"/>
                </a:solidFill>
                <a:ea typeface="Arial" charset="0"/>
                <a:cs typeface="Arial" charset="0"/>
              </a:rPr>
              <a:t> </a:t>
            </a:r>
            <a:r>
              <a:rPr lang="en-US" b="1" dirty="0" err="1">
                <a:solidFill>
                  <a:srgbClr val="0000FF"/>
                </a:solidFill>
                <a:latin typeface="Consolas" charset="0"/>
                <a:ea typeface="Consolas" charset="0"/>
                <a:cs typeface="Consolas" charset="0"/>
              </a:rPr>
              <a:t>PaneOrganizer</a:t>
            </a:r>
            <a:r>
              <a:rPr lang="en-US" dirty="0">
                <a:solidFill>
                  <a:srgbClr val="0000FF"/>
                </a:solidFill>
              </a:rPr>
              <a:t> </a:t>
            </a:r>
            <a:r>
              <a:rPr lang="en-US" b="1" dirty="0"/>
              <a:t>Class (2/4)</a:t>
            </a:r>
          </a:p>
        </p:txBody>
      </p:sp>
      <p:sp>
        <p:nvSpPr>
          <p:cNvPr id="3" name="Content Placeholder 2"/>
          <p:cNvSpPr>
            <a:spLocks noGrp="1"/>
          </p:cNvSpPr>
          <p:nvPr>
            <p:ph idx="1"/>
          </p:nvPr>
        </p:nvSpPr>
        <p:spPr>
          <a:xfrm>
            <a:off x="552450" y="1826684"/>
            <a:ext cx="6076950" cy="4349749"/>
          </a:xfrm>
        </p:spPr>
        <p:txBody>
          <a:bodyPr/>
          <a:lstStyle/>
          <a:p>
            <a:pPr marL="0" indent="0">
              <a:buNone/>
            </a:pPr>
            <a:r>
              <a:rPr lang="en-US" dirty="0"/>
              <a:t>2a. Instantiate the root </a:t>
            </a:r>
            <a:r>
              <a:rPr lang="en-US" dirty="0">
                <a:solidFill>
                  <a:srgbClr val="0000FF"/>
                </a:solidFill>
                <a:latin typeface="Consolas" charset="0"/>
                <a:ea typeface="Consolas" charset="0"/>
                <a:cs typeface="Consolas" charset="0"/>
              </a:rPr>
              <a:t>Pane</a:t>
            </a:r>
            <a:r>
              <a:rPr lang="en-US" dirty="0">
                <a:solidFill>
                  <a:srgbClr val="0000FF"/>
                </a:solidFill>
              </a:rPr>
              <a:t> </a:t>
            </a:r>
            <a:r>
              <a:rPr lang="en-US" dirty="0"/>
              <a:t>and store it in the instance variable </a:t>
            </a:r>
            <a:r>
              <a:rPr lang="en-US" dirty="0">
                <a:solidFill>
                  <a:srgbClr val="0000FF"/>
                </a:solidFill>
                <a:latin typeface="Consolas" charset="0"/>
                <a:ea typeface="Consolas" charset="0"/>
                <a:cs typeface="Consolas" charset="0"/>
              </a:rPr>
              <a:t>_root</a:t>
            </a:r>
          </a:p>
          <a:p>
            <a:pPr marL="0" indent="0">
              <a:buNone/>
            </a:pPr>
            <a:r>
              <a:rPr lang="en-US" b="1" dirty="0">
                <a:solidFill>
                  <a:srgbClr val="FF0000"/>
                </a:solidFill>
              </a:rPr>
              <a:t>2b. Create a public </a:t>
            </a:r>
            <a:r>
              <a:rPr lang="en-US" b="1" dirty="0" err="1">
                <a:solidFill>
                  <a:srgbClr val="0000FF"/>
                </a:solidFill>
                <a:latin typeface="Consolas" charset="0"/>
                <a:ea typeface="Consolas" charset="0"/>
                <a:cs typeface="Consolas" charset="0"/>
              </a:rPr>
              <a:t>getRoot</a:t>
            </a:r>
            <a:r>
              <a:rPr lang="en-US" b="1" dirty="0">
                <a:solidFill>
                  <a:srgbClr val="0000FF"/>
                </a:solidFill>
                <a:latin typeface="Consolas" charset="0"/>
                <a:ea typeface="Consolas" charset="0"/>
                <a:cs typeface="Consolas" charset="0"/>
              </a:rPr>
              <a:t>() </a:t>
            </a:r>
            <a:r>
              <a:rPr lang="en-US" b="1" dirty="0">
                <a:solidFill>
                  <a:srgbClr val="FF0000"/>
                </a:solidFill>
              </a:rPr>
              <a:t>method that returns </a:t>
            </a:r>
            <a:r>
              <a:rPr lang="en-US" b="1" dirty="0">
                <a:solidFill>
                  <a:srgbClr val="0000FF"/>
                </a:solidFill>
                <a:latin typeface="Consolas" charset="0"/>
                <a:ea typeface="Consolas" charset="0"/>
                <a:cs typeface="Consolas" charset="0"/>
              </a:rPr>
              <a:t>_root</a:t>
            </a:r>
          </a:p>
        </p:txBody>
      </p:sp>
      <p:sp>
        <p:nvSpPr>
          <p:cNvPr id="6" name="TextBox 5"/>
          <p:cNvSpPr txBox="1"/>
          <p:nvPr/>
        </p:nvSpPr>
        <p:spPr>
          <a:xfrm>
            <a:off x="6754368" y="1826684"/>
            <a:ext cx="5657088" cy="3970318"/>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Pane _root;</a:t>
            </a:r>
          </a:p>
          <a:p>
            <a:r>
              <a:rPr lang="en-US" sz="1400" dirty="0">
                <a:latin typeface="Consolas" charset="0"/>
                <a:ea typeface="Consolas" charset="0"/>
                <a:cs typeface="Consolas" charset="0"/>
              </a:rPr>
              <a:t>    </a:t>
            </a:r>
            <a:r>
              <a:rPr lang="en-US" sz="1400" dirty="0">
                <a:solidFill>
                  <a:schemeClr val="bg1"/>
                </a:solidFill>
                <a:latin typeface="Consolas" charset="0"/>
                <a:ea typeface="Consolas" charset="0"/>
                <a:cs typeface="Consolas" charset="0"/>
              </a:rPr>
              <a:t>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Pane();</a:t>
            </a:r>
          </a:p>
          <a:p>
            <a:r>
              <a:rPr lang="en-US" sz="1400" dirty="0">
                <a:solidFill>
                  <a:schemeClr val="bg1"/>
                </a:solidFill>
                <a:latin typeface="Consolas" charset="0"/>
                <a:ea typeface="Consolas" charset="0"/>
                <a:cs typeface="Consolas" charset="0"/>
              </a:rPr>
              <a:t>        _ellipse = new Ellipse(50, 50);</a:t>
            </a:r>
          </a:p>
          <a:p>
            <a:r>
              <a:rPr lang="en-US" sz="1400" dirty="0">
                <a:solidFill>
                  <a:schemeClr val="bg1"/>
                </a:solidFill>
                <a:latin typeface="Consolas" charset="0"/>
                <a:ea typeface="Consolas" charset="0"/>
                <a:cs typeface="Consolas" charset="0"/>
              </a:rPr>
              <a:t>        Button b1 = new Button(“Move Left”);</a:t>
            </a:r>
          </a:p>
          <a:p>
            <a:r>
              <a:rPr lang="en-US" sz="1400" dirty="0">
                <a:solidFill>
                  <a:schemeClr val="bg1"/>
                </a:solidFill>
                <a:latin typeface="Consolas" charset="0"/>
                <a:ea typeface="Consolas" charset="0"/>
                <a:cs typeface="Consolas" charset="0"/>
              </a:rPr>
              <a:t>        Button b2 = new Button(“Move Right”);</a:t>
            </a:r>
          </a:p>
          <a:p>
            <a:r>
              <a:rPr lang="en-US" sz="1400" dirty="0">
                <a:solidFill>
                  <a:schemeClr val="bg1"/>
                </a:solidFill>
                <a:latin typeface="Consolas" charset="0"/>
                <a:ea typeface="Consolas" charset="0"/>
                <a:cs typeface="Consolas" charset="0"/>
              </a:rPr>
              <a:t>        _</a:t>
            </a:r>
            <a:r>
              <a:rPr lang="en-US" sz="1400" dirty="0" err="1">
                <a:solidFill>
                  <a:schemeClr val="bg1"/>
                </a:solidFill>
                <a:latin typeface="Consolas" charset="0"/>
                <a:ea typeface="Consolas" charset="0"/>
                <a:cs typeface="Consolas" charset="0"/>
              </a:rPr>
              <a:t>root.getChildren</a:t>
            </a:r>
            <a:r>
              <a:rPr lang="en-US" sz="1400" dirty="0">
                <a:solidFill>
                  <a:schemeClr val="bg1"/>
                </a:solidFill>
                <a:latin typeface="Consolas" charset="0"/>
                <a:ea typeface="Consolas" charset="0"/>
                <a:cs typeface="Consolas" charset="0"/>
              </a:rPr>
              <a:t>().</a:t>
            </a:r>
            <a:r>
              <a:rPr lang="en-US" sz="1400" dirty="0" err="1">
                <a:solidFill>
                  <a:schemeClr val="bg1"/>
                </a:solidFill>
                <a:latin typeface="Consolas" charset="0"/>
                <a:ea typeface="Consolas" charset="0"/>
                <a:cs typeface="Consolas" charset="0"/>
              </a:rPr>
              <a:t>addAll</a:t>
            </a:r>
            <a:r>
              <a:rPr lang="en-US" sz="1400" dirty="0">
                <a:solidFill>
                  <a:schemeClr val="bg1"/>
                </a:solidFill>
                <a:latin typeface="Consolas" charset="0"/>
                <a:ea typeface="Consolas" charset="0"/>
                <a:cs typeface="Consolas" charset="0"/>
              </a:rPr>
              <a:t>(_ellipse, b1, b2);</a:t>
            </a:r>
          </a:p>
          <a:p>
            <a:r>
              <a:rPr lang="en-US" sz="1400" dirty="0">
                <a:solidFill>
                  <a:schemeClr val="bg1"/>
                </a:solidFill>
                <a:latin typeface="Consolas" charset="0"/>
                <a:ea typeface="Consolas" charset="0"/>
                <a:cs typeface="Consolas" charset="0"/>
              </a:rPr>
              <a:t>     </a:t>
            </a:r>
            <a:r>
              <a:rPr lang="en-US" sz="1400" dirty="0" err="1">
                <a:solidFill>
                  <a:schemeClr val="bg1"/>
                </a:solidFill>
                <a:latin typeface="Consolas" charset="0"/>
                <a:ea typeface="Consolas" charset="0"/>
                <a:cs typeface="Consolas" charset="0"/>
              </a:rPr>
              <a:t>setupShape</a:t>
            </a:r>
            <a:r>
              <a:rPr lang="en-US" sz="1400" dirty="0">
                <a:solidFill>
                  <a:schemeClr val="bg1"/>
                </a:solidFill>
                <a:latin typeface="Consolas" charset="0"/>
                <a:ea typeface="Consolas" charset="0"/>
                <a:cs typeface="Consolas" charset="0"/>
              </a:rPr>
              <a:t>();</a:t>
            </a:r>
            <a:r>
              <a:rPr lang="en-US" sz="1400" dirty="0" err="1">
                <a:solidFill>
                  <a:schemeClr val="bg1"/>
                </a:solidFill>
                <a:latin typeface="Consolas" charset="0"/>
                <a:ea typeface="Consolas" charset="0"/>
                <a:cs typeface="Consolas" charset="0"/>
              </a:rPr>
              <a:t>setupButtons</a:t>
            </a:r>
            <a:r>
              <a:rPr lang="en-US" sz="1400" dirty="0">
                <a:solidFill>
                  <a:schemeClr val="bg1"/>
                </a:solidFill>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b="1" dirty="0">
              <a:solidFill>
                <a:srgbClr val="FF0000"/>
              </a:solidFill>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public Pane </a:t>
            </a:r>
            <a:r>
              <a:rPr lang="en-US" sz="1400" b="1" dirty="0" err="1">
                <a:solidFill>
                  <a:srgbClr val="FF0000"/>
                </a:solidFill>
                <a:latin typeface="Consolas" charset="0"/>
                <a:ea typeface="Consolas" charset="0"/>
                <a:cs typeface="Consolas" charset="0"/>
              </a:rPr>
              <a:t>getRoot</a:t>
            </a:r>
            <a:r>
              <a:rPr lang="en-US" sz="1400" b="1" dirty="0">
                <a:solidFill>
                  <a:srgbClr val="FF0000"/>
                </a:solidFill>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return _root;</a:t>
            </a:r>
          </a:p>
          <a:p>
            <a:r>
              <a:rPr lang="en-US" sz="1400" b="1" dirty="0">
                <a:solidFill>
                  <a:srgbClr val="FF0000"/>
                </a:solidFill>
                <a:latin typeface="Consolas" charset="0"/>
                <a:ea typeface="Consolas" charset="0"/>
                <a:cs typeface="Consolas" charset="0"/>
              </a:rPr>
              <a:t>    }</a:t>
            </a: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3475703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3" end="13"/>
                                            </p:txEl>
                                          </p:spTgt>
                                        </p:tgtEl>
                                        <p:attrNameLst>
                                          <p:attrName>style.visibility</p:attrName>
                                        </p:attrNameLst>
                                      </p:cBhvr>
                                      <p:to>
                                        <p:strVal val="visible"/>
                                      </p:to>
                                    </p:set>
                                    <p:animEffect transition="in" filter="fade">
                                      <p:cBhvr>
                                        <p:cTn id="7" dur="500"/>
                                        <p:tgtEl>
                                          <p:spTgt spid="6">
                                            <p:txEl>
                                              <p:pRg st="13" end="1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4" end="14"/>
                                            </p:txEl>
                                          </p:spTgt>
                                        </p:tgtEl>
                                        <p:attrNameLst>
                                          <p:attrName>style.visibility</p:attrName>
                                        </p:attrNameLst>
                                      </p:cBhvr>
                                      <p:to>
                                        <p:strVal val="visible"/>
                                      </p:to>
                                    </p:set>
                                    <p:animEffect transition="in" filter="fade">
                                      <p:cBhvr>
                                        <p:cTn id="10" dur="500"/>
                                        <p:tgtEl>
                                          <p:spTgt spid="6">
                                            <p:txEl>
                                              <p:pRg st="14" end="1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5" end="15"/>
                                            </p:txEl>
                                          </p:spTgt>
                                        </p:tgtEl>
                                        <p:attrNameLst>
                                          <p:attrName>style.visibility</p:attrName>
                                        </p:attrNameLst>
                                      </p:cBhvr>
                                      <p:to>
                                        <p:strVal val="visible"/>
                                      </p:to>
                                    </p:set>
                                    <p:animEffect transition="in" filter="fade">
                                      <p:cBhvr>
                                        <p:cTn id="13"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MovingShapeApp</a:t>
            </a:r>
            <a:r>
              <a:rPr lang="en-US" b="1" dirty="0">
                <a:solidFill>
                  <a:srgbClr val="0000FF"/>
                </a:solidFill>
                <a:latin typeface="Consolas" charset="0"/>
                <a:ea typeface="Consolas" charset="0"/>
                <a:cs typeface="Consolas" charset="0"/>
              </a:rPr>
              <a:t>:</a:t>
            </a:r>
            <a:r>
              <a:rPr lang="en-US" b="1" dirty="0">
                <a:solidFill>
                  <a:srgbClr val="0000FF"/>
                </a:solidFill>
                <a:ea typeface="Arial" charset="0"/>
                <a:cs typeface="Arial" charset="0"/>
              </a:rPr>
              <a:t> </a:t>
            </a:r>
            <a:r>
              <a:rPr lang="en-US" b="1" dirty="0" err="1">
                <a:solidFill>
                  <a:srgbClr val="0000FF"/>
                </a:solidFill>
                <a:latin typeface="Consolas" charset="0"/>
                <a:ea typeface="Consolas" charset="0"/>
                <a:cs typeface="Consolas" charset="0"/>
              </a:rPr>
              <a:t>PaneOrganizer</a:t>
            </a:r>
            <a:r>
              <a:rPr lang="en-US" dirty="0">
                <a:solidFill>
                  <a:srgbClr val="0000FF"/>
                </a:solidFill>
              </a:rPr>
              <a:t> </a:t>
            </a:r>
            <a:r>
              <a:rPr lang="en-US" b="1" dirty="0"/>
              <a:t>Class (3/4) </a:t>
            </a:r>
          </a:p>
        </p:txBody>
      </p:sp>
      <p:sp>
        <p:nvSpPr>
          <p:cNvPr id="3" name="Content Placeholder 2"/>
          <p:cNvSpPr>
            <a:spLocks noGrp="1"/>
          </p:cNvSpPr>
          <p:nvPr>
            <p:ph idx="1"/>
          </p:nvPr>
        </p:nvSpPr>
        <p:spPr>
          <a:xfrm>
            <a:off x="544068" y="1826684"/>
            <a:ext cx="6096000" cy="4349749"/>
          </a:xfrm>
        </p:spPr>
        <p:txBody>
          <a:bodyPr/>
          <a:lstStyle/>
          <a:p>
            <a:pPr marL="0" indent="0">
              <a:buNone/>
            </a:pPr>
            <a:r>
              <a:rPr lang="en-US" dirty="0"/>
              <a:t>2a. Instantiate the root </a:t>
            </a:r>
            <a:r>
              <a:rPr lang="en-US" dirty="0">
                <a:solidFill>
                  <a:srgbClr val="0000FF"/>
                </a:solidFill>
                <a:latin typeface="Consolas" charset="0"/>
                <a:ea typeface="Consolas" charset="0"/>
                <a:cs typeface="Consolas" charset="0"/>
              </a:rPr>
              <a:t>Pane</a:t>
            </a:r>
            <a:r>
              <a:rPr lang="en-US" dirty="0">
                <a:solidFill>
                  <a:srgbClr val="0000FF"/>
                </a:solidFill>
              </a:rPr>
              <a:t> </a:t>
            </a:r>
            <a:r>
              <a:rPr lang="en-US" dirty="0"/>
              <a:t>and store it in the instance variable </a:t>
            </a:r>
            <a:r>
              <a:rPr lang="en-US" dirty="0">
                <a:solidFill>
                  <a:srgbClr val="0000FF"/>
                </a:solidFill>
                <a:latin typeface="Consolas" charset="0"/>
                <a:ea typeface="Consolas" charset="0"/>
                <a:cs typeface="Consolas" charset="0"/>
              </a:rPr>
              <a:t>_root</a:t>
            </a:r>
          </a:p>
          <a:p>
            <a:pPr marL="0" indent="0">
              <a:buNone/>
            </a:pPr>
            <a:r>
              <a:rPr lang="en-US" dirty="0"/>
              <a:t>2b. Create a public </a:t>
            </a:r>
            <a:r>
              <a:rPr lang="en-US" dirty="0" err="1">
                <a:solidFill>
                  <a:srgbClr val="0000FF"/>
                </a:solidFill>
                <a:latin typeface="Consolas" charset="0"/>
                <a:ea typeface="Consolas" charset="0"/>
                <a:cs typeface="Consolas" charset="0"/>
              </a:rPr>
              <a:t>getRoot</a:t>
            </a:r>
            <a:r>
              <a:rPr lang="en-US" dirty="0">
                <a:solidFill>
                  <a:srgbClr val="0000FF"/>
                </a:solidFill>
                <a:latin typeface="Consolas" charset="0"/>
                <a:ea typeface="Consolas" charset="0"/>
                <a:cs typeface="Consolas" charset="0"/>
              </a:rPr>
              <a:t>()</a:t>
            </a:r>
            <a:r>
              <a:rPr lang="en-US" dirty="0">
                <a:solidFill>
                  <a:srgbClr val="224AFC"/>
                </a:solidFill>
                <a:latin typeface="Consolas" charset="0"/>
                <a:ea typeface="Consolas" charset="0"/>
                <a:cs typeface="Consolas" charset="0"/>
              </a:rPr>
              <a:t> </a:t>
            </a:r>
            <a:r>
              <a:rPr lang="en-US" dirty="0"/>
              <a:t>method that returns </a:t>
            </a:r>
            <a:r>
              <a:rPr lang="en-US" dirty="0">
                <a:solidFill>
                  <a:srgbClr val="0000FF"/>
                </a:solidFill>
                <a:latin typeface="Consolas" charset="0"/>
                <a:ea typeface="Consolas" charset="0"/>
                <a:cs typeface="Consolas" charset="0"/>
              </a:rPr>
              <a:t>_root</a:t>
            </a:r>
          </a:p>
          <a:p>
            <a:pPr marL="0" indent="0">
              <a:buNone/>
            </a:pPr>
            <a:r>
              <a:rPr lang="en-US" b="1" dirty="0">
                <a:solidFill>
                  <a:srgbClr val="FF0000"/>
                </a:solidFill>
              </a:rPr>
              <a:t>2c. Instantiate the </a:t>
            </a:r>
            <a:r>
              <a:rPr lang="en-US" b="1" dirty="0">
                <a:solidFill>
                  <a:srgbClr val="0000FF"/>
                </a:solidFill>
                <a:latin typeface="Consolas" charset="0"/>
                <a:ea typeface="Consolas" charset="0"/>
                <a:cs typeface="Consolas" charset="0"/>
              </a:rPr>
              <a:t>Ellipse</a:t>
            </a:r>
            <a:r>
              <a:rPr lang="en-US" b="1" dirty="0">
                <a:solidFill>
                  <a:srgbClr val="0000FF"/>
                </a:solidFill>
              </a:rPr>
              <a:t> </a:t>
            </a:r>
            <a:r>
              <a:rPr lang="en-US" b="1" dirty="0">
                <a:solidFill>
                  <a:srgbClr val="FF0000"/>
                </a:solidFill>
              </a:rPr>
              <a:t>and add it as child of the root </a:t>
            </a:r>
            <a:r>
              <a:rPr lang="en-US" b="1" dirty="0">
                <a:solidFill>
                  <a:srgbClr val="0000FF"/>
                </a:solidFill>
                <a:latin typeface="Consolas" charset="0"/>
                <a:ea typeface="Consolas" charset="0"/>
                <a:cs typeface="Consolas" charset="0"/>
              </a:rPr>
              <a:t>Pane</a:t>
            </a:r>
          </a:p>
        </p:txBody>
      </p:sp>
      <p:sp>
        <p:nvSpPr>
          <p:cNvPr id="6" name="TextBox 5"/>
          <p:cNvSpPr txBox="1"/>
          <p:nvPr/>
        </p:nvSpPr>
        <p:spPr>
          <a:xfrm>
            <a:off x="6754368" y="1826684"/>
            <a:ext cx="5657088" cy="3970318"/>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Pane _root;</a:t>
            </a:r>
          </a:p>
          <a:p>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Pane();</a:t>
            </a:r>
          </a:p>
          <a:p>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_ellipse = new Ellipse(50, 50);</a:t>
            </a:r>
          </a:p>
          <a:p>
            <a:r>
              <a:rPr lang="en-US" sz="1400" b="1" dirty="0">
                <a:solidFill>
                  <a:srgbClr val="FF0000"/>
                </a:solidFill>
                <a:latin typeface="Consolas" charset="0"/>
                <a:ea typeface="Consolas" charset="0"/>
                <a:cs typeface="Consolas" charset="0"/>
              </a:rPr>
              <a:t>        _</a:t>
            </a:r>
            <a:r>
              <a:rPr lang="en-US" sz="1400" b="1" dirty="0" err="1">
                <a:solidFill>
                  <a:srgbClr val="FF0000"/>
                </a:solidFill>
                <a:latin typeface="Consolas" charset="0"/>
                <a:ea typeface="Consolas" charset="0"/>
                <a:cs typeface="Consolas" charset="0"/>
              </a:rPr>
              <a:t>root.getChildren</a:t>
            </a:r>
            <a:r>
              <a:rPr lang="en-US" sz="1400" b="1" dirty="0">
                <a:solidFill>
                  <a:srgbClr val="FF0000"/>
                </a:solidFill>
                <a:latin typeface="Consolas" charset="0"/>
                <a:ea typeface="Consolas" charset="0"/>
                <a:cs typeface="Consolas" charset="0"/>
              </a:rPr>
              <a:t>().add(_ellipse);</a:t>
            </a:r>
          </a:p>
          <a:p>
            <a:endParaRPr lang="en-US" sz="1400" dirty="0">
              <a:solidFill>
                <a:schemeClr val="bg1"/>
              </a:solidFill>
              <a:latin typeface="Consolas" charset="0"/>
              <a:ea typeface="Consolas" charset="0"/>
              <a:cs typeface="Consolas" charset="0"/>
            </a:endParaRPr>
          </a:p>
          <a:p>
            <a:r>
              <a:rPr lang="en-US" sz="1400" dirty="0">
                <a:solidFill>
                  <a:schemeClr val="bg1"/>
                </a:solidFill>
                <a:latin typeface="Consolas" charset="0"/>
                <a:ea typeface="Consolas" charset="0"/>
                <a:cs typeface="Consolas" charset="0"/>
              </a:rPr>
              <a:t>        </a:t>
            </a:r>
            <a:r>
              <a:rPr lang="en-US" sz="1400" dirty="0" err="1">
                <a:solidFill>
                  <a:schemeClr val="bg1"/>
                </a:solidFill>
                <a:latin typeface="Consolas" charset="0"/>
                <a:ea typeface="Consolas" charset="0"/>
                <a:cs typeface="Consolas" charset="0"/>
              </a:rPr>
              <a:t>setupShape</a:t>
            </a:r>
            <a:r>
              <a:rPr lang="en-US" sz="1400" dirty="0">
                <a:solidFill>
                  <a:schemeClr val="bg1"/>
                </a:solidFill>
                <a:latin typeface="Consolas" charset="0"/>
                <a:ea typeface="Consolas" charset="0"/>
                <a:cs typeface="Consolas" charset="0"/>
              </a:rPr>
              <a:t>();</a:t>
            </a:r>
          </a:p>
          <a:p>
            <a:r>
              <a:rPr lang="en-US" sz="1400" dirty="0">
                <a:solidFill>
                  <a:schemeClr val="bg1"/>
                </a:solidFill>
                <a:latin typeface="Consolas" charset="0"/>
                <a:ea typeface="Consolas" charset="0"/>
                <a:cs typeface="Consolas" charset="0"/>
              </a:rPr>
              <a:t>        </a:t>
            </a:r>
            <a:r>
              <a:rPr lang="en-US" sz="1400" dirty="0" err="1">
                <a:solidFill>
                  <a:schemeClr val="bg1"/>
                </a:solidFill>
                <a:latin typeface="Consolas" charset="0"/>
                <a:ea typeface="Consolas" charset="0"/>
                <a:cs typeface="Consolas" charset="0"/>
              </a:rPr>
              <a:t>setupButtons</a:t>
            </a:r>
            <a:r>
              <a:rPr lang="en-US" sz="1400" dirty="0">
                <a:solidFill>
                  <a:schemeClr val="bg1"/>
                </a:solidFill>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    public Pane </a:t>
            </a:r>
            <a:r>
              <a:rPr lang="en-US" sz="1400" dirty="0" err="1">
                <a:latin typeface="Consolas" charset="0"/>
                <a:ea typeface="Consolas" charset="0"/>
                <a:cs typeface="Consolas" charset="0"/>
              </a:rPr>
              <a:t>getRoot</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return _root;</a:t>
            </a:r>
          </a:p>
          <a:p>
            <a:r>
              <a:rPr lang="en-US" sz="1400" dirty="0">
                <a:latin typeface="Consolas" charset="0"/>
                <a:ea typeface="Consolas" charset="0"/>
                <a:cs typeface="Consolas" charset="0"/>
              </a:rPr>
              <a:t>    }</a:t>
            </a: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2518812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animEffect transition="in" filter="fade">
                                      <p:cBhvr>
                                        <p:cTn id="1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MovingShapeApp</a:t>
            </a:r>
            <a:r>
              <a:rPr lang="en-US" b="1" dirty="0">
                <a:solidFill>
                  <a:srgbClr val="0000FF"/>
                </a:solidFill>
                <a:latin typeface="Consolas" charset="0"/>
                <a:ea typeface="Consolas" charset="0"/>
                <a:cs typeface="Consolas" charset="0"/>
              </a:rPr>
              <a:t>:</a:t>
            </a:r>
            <a:r>
              <a:rPr lang="en-US" b="1" dirty="0">
                <a:solidFill>
                  <a:srgbClr val="0000FF"/>
                </a:solidFill>
                <a:ea typeface="Arial" charset="0"/>
                <a:cs typeface="Arial" charset="0"/>
              </a:rPr>
              <a:t> </a:t>
            </a:r>
            <a:r>
              <a:rPr lang="en-US" b="1" dirty="0" err="1">
                <a:solidFill>
                  <a:srgbClr val="0000FF"/>
                </a:solidFill>
                <a:latin typeface="Consolas" charset="0"/>
                <a:ea typeface="Consolas" charset="0"/>
                <a:cs typeface="Consolas" charset="0"/>
              </a:rPr>
              <a:t>PaneOrganizer</a:t>
            </a:r>
            <a:r>
              <a:rPr lang="en-US" dirty="0">
                <a:solidFill>
                  <a:srgbClr val="0000FF"/>
                </a:solidFill>
              </a:rPr>
              <a:t> </a:t>
            </a:r>
            <a:r>
              <a:rPr lang="en-US" b="1" dirty="0"/>
              <a:t>Class (4/4)</a:t>
            </a:r>
          </a:p>
        </p:txBody>
      </p:sp>
      <p:sp>
        <p:nvSpPr>
          <p:cNvPr id="3" name="Content Placeholder 2"/>
          <p:cNvSpPr>
            <a:spLocks noGrp="1"/>
          </p:cNvSpPr>
          <p:nvPr>
            <p:ph idx="1"/>
          </p:nvPr>
        </p:nvSpPr>
        <p:spPr>
          <a:xfrm>
            <a:off x="533400" y="1826684"/>
            <a:ext cx="6091687" cy="4349749"/>
          </a:xfrm>
        </p:spPr>
        <p:txBody>
          <a:bodyPr>
            <a:normAutofit/>
          </a:bodyPr>
          <a:lstStyle/>
          <a:p>
            <a:pPr marL="0" indent="0">
              <a:buNone/>
            </a:pPr>
            <a:r>
              <a:rPr lang="en-US" dirty="0"/>
              <a:t>2a. Instantiate the root </a:t>
            </a:r>
            <a:r>
              <a:rPr lang="en-US" dirty="0">
                <a:solidFill>
                  <a:srgbClr val="0000FF"/>
                </a:solidFill>
                <a:latin typeface="Consolas" charset="0"/>
                <a:ea typeface="Consolas" charset="0"/>
                <a:cs typeface="Consolas" charset="0"/>
              </a:rPr>
              <a:t>Pane</a:t>
            </a:r>
            <a:r>
              <a:rPr lang="en-US" dirty="0">
                <a:solidFill>
                  <a:srgbClr val="0000FF"/>
                </a:solidFill>
              </a:rPr>
              <a:t> </a:t>
            </a:r>
            <a:r>
              <a:rPr lang="en-US" dirty="0"/>
              <a:t>and store it in the instance variable </a:t>
            </a:r>
            <a:r>
              <a:rPr lang="en-US" dirty="0">
                <a:solidFill>
                  <a:srgbClr val="0000FF"/>
                </a:solidFill>
                <a:latin typeface="Consolas" charset="0"/>
                <a:ea typeface="Consolas" charset="0"/>
                <a:cs typeface="Consolas" charset="0"/>
              </a:rPr>
              <a:t>_root</a:t>
            </a:r>
          </a:p>
          <a:p>
            <a:pPr marL="0" indent="0">
              <a:buNone/>
            </a:pPr>
            <a:r>
              <a:rPr lang="en-US" dirty="0"/>
              <a:t>2b. Create a public </a:t>
            </a:r>
            <a:r>
              <a:rPr lang="en-US" dirty="0" err="1">
                <a:solidFill>
                  <a:srgbClr val="0000FF"/>
                </a:solidFill>
                <a:latin typeface="Consolas" charset="0"/>
                <a:ea typeface="Consolas" charset="0"/>
                <a:cs typeface="Consolas" charset="0"/>
              </a:rPr>
              <a:t>getRoot</a:t>
            </a:r>
            <a:r>
              <a:rPr lang="en-US" dirty="0">
                <a:solidFill>
                  <a:srgbClr val="0000FF"/>
                </a:solidFill>
                <a:latin typeface="Consolas" charset="0"/>
                <a:ea typeface="Consolas" charset="0"/>
                <a:cs typeface="Consolas" charset="0"/>
              </a:rPr>
              <a:t>() </a:t>
            </a:r>
            <a:r>
              <a:rPr lang="en-US" dirty="0"/>
              <a:t>method that returns </a:t>
            </a:r>
            <a:r>
              <a:rPr lang="en-US" dirty="0">
                <a:solidFill>
                  <a:srgbClr val="0000FF"/>
                </a:solidFill>
                <a:latin typeface="Consolas" charset="0"/>
                <a:ea typeface="Consolas" charset="0"/>
                <a:cs typeface="Consolas" charset="0"/>
              </a:rPr>
              <a:t>_root</a:t>
            </a:r>
          </a:p>
          <a:p>
            <a:pPr marL="0" indent="0">
              <a:buNone/>
            </a:pPr>
            <a:r>
              <a:rPr lang="en-US" dirty="0"/>
              <a:t>2c. Instantiate the </a:t>
            </a:r>
            <a:r>
              <a:rPr lang="en-US" dirty="0">
                <a:solidFill>
                  <a:srgbClr val="0000FF"/>
                </a:solidFill>
                <a:latin typeface="Consolas" charset="0"/>
                <a:ea typeface="Consolas" charset="0"/>
                <a:cs typeface="Consolas" charset="0"/>
              </a:rPr>
              <a:t>Ellipse</a:t>
            </a:r>
            <a:r>
              <a:rPr lang="en-US" dirty="0">
                <a:solidFill>
                  <a:srgbClr val="0000FF"/>
                </a:solidFill>
              </a:rPr>
              <a:t> </a:t>
            </a:r>
            <a:r>
              <a:rPr lang="en-US" dirty="0"/>
              <a:t>and add it as a child of the root </a:t>
            </a:r>
            <a:r>
              <a:rPr lang="en-US" dirty="0">
                <a:solidFill>
                  <a:srgbClr val="0000FF"/>
                </a:solidFill>
                <a:latin typeface="Consolas" charset="0"/>
                <a:ea typeface="Consolas" charset="0"/>
                <a:cs typeface="Consolas" charset="0"/>
              </a:rPr>
              <a:t>Pane</a:t>
            </a:r>
          </a:p>
          <a:p>
            <a:pPr marL="0" indent="0">
              <a:buNone/>
            </a:pPr>
            <a:r>
              <a:rPr lang="en-US" b="1" dirty="0">
                <a:solidFill>
                  <a:srgbClr val="FF0000"/>
                </a:solidFill>
              </a:rPr>
              <a:t>2d. Call</a:t>
            </a:r>
            <a:r>
              <a:rPr lang="en-US" b="1" dirty="0">
                <a:solidFill>
                  <a:srgbClr val="FF0000"/>
                </a:solidFill>
                <a:latin typeface="Consolas" charset="0"/>
                <a:ea typeface="Consolas" charset="0"/>
                <a:cs typeface="Consolas" charset="0"/>
              </a:rPr>
              <a:t> </a:t>
            </a:r>
            <a:r>
              <a:rPr lang="en-US" b="1" dirty="0" err="1">
                <a:solidFill>
                  <a:srgbClr val="0000FF"/>
                </a:solidFill>
                <a:latin typeface="Consolas" charset="0"/>
                <a:ea typeface="Consolas" charset="0"/>
                <a:cs typeface="Consolas" charset="0"/>
              </a:rPr>
              <a:t>setupShape</a:t>
            </a:r>
            <a:r>
              <a:rPr lang="en-US" b="1" dirty="0">
                <a:solidFill>
                  <a:srgbClr val="0000FF"/>
                </a:solidFill>
                <a:latin typeface="Consolas" charset="0"/>
                <a:ea typeface="Consolas" charset="0"/>
                <a:cs typeface="Consolas" charset="0"/>
              </a:rPr>
              <a:t>() </a:t>
            </a:r>
            <a:r>
              <a:rPr lang="en-US" b="1" dirty="0">
                <a:solidFill>
                  <a:srgbClr val="FF0000"/>
                </a:solidFill>
              </a:rPr>
              <a:t>and</a:t>
            </a:r>
            <a:r>
              <a:rPr lang="en-US" b="1" dirty="0">
                <a:solidFill>
                  <a:srgbClr val="224AFC"/>
                </a:solidFill>
                <a:latin typeface="Consolas" charset="0"/>
                <a:ea typeface="Consolas" charset="0"/>
                <a:cs typeface="Consolas" charset="0"/>
              </a:rPr>
              <a:t> </a:t>
            </a:r>
            <a:r>
              <a:rPr lang="en-US" b="1" dirty="0" err="1">
                <a:solidFill>
                  <a:srgbClr val="0000FF"/>
                </a:solidFill>
                <a:latin typeface="Consolas" charset="0"/>
                <a:ea typeface="Consolas" charset="0"/>
                <a:cs typeface="Consolas" charset="0"/>
              </a:rPr>
              <a:t>setupButtons</a:t>
            </a:r>
            <a:r>
              <a:rPr lang="en-US" b="1" dirty="0">
                <a:solidFill>
                  <a:srgbClr val="0000FF"/>
                </a:solidFill>
                <a:latin typeface="Consolas" charset="0"/>
                <a:ea typeface="Consolas" charset="0"/>
                <a:cs typeface="Consolas" charset="0"/>
              </a:rPr>
              <a:t>()</a:t>
            </a:r>
            <a:r>
              <a:rPr lang="en-US" b="1" dirty="0">
                <a:solidFill>
                  <a:srgbClr val="FF0000"/>
                </a:solidFill>
              </a:rPr>
              <a:t>, defined next</a:t>
            </a:r>
          </a:p>
        </p:txBody>
      </p:sp>
      <p:sp>
        <p:nvSpPr>
          <p:cNvPr id="6" name="TextBox 5"/>
          <p:cNvSpPr txBox="1"/>
          <p:nvPr/>
        </p:nvSpPr>
        <p:spPr>
          <a:xfrm>
            <a:off x="6764070" y="1826684"/>
            <a:ext cx="5657088" cy="3970318"/>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Pane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Pane();</a:t>
            </a:r>
          </a:p>
          <a:p>
            <a:r>
              <a:rPr lang="en-US" sz="1400" dirty="0">
                <a:latin typeface="Consolas" charset="0"/>
                <a:ea typeface="Consolas" charset="0"/>
                <a:cs typeface="Consolas" charset="0"/>
              </a:rPr>
              <a:t>        _ellipse = new Ellipse(50, 50);</a:t>
            </a:r>
          </a:p>
          <a:p>
            <a:r>
              <a:rPr lang="en-US" sz="1400" dirty="0">
                <a:latin typeface="Consolas" charset="0"/>
                <a:ea typeface="Consolas" charset="0"/>
                <a:cs typeface="Consolas" charset="0"/>
              </a:rPr>
              <a:t>        _</a:t>
            </a:r>
            <a:r>
              <a:rPr lang="en-US" sz="1400" dirty="0" err="1">
                <a:latin typeface="Consolas" charset="0"/>
                <a:ea typeface="Consolas" charset="0"/>
                <a:cs typeface="Consolas" charset="0"/>
              </a:rPr>
              <a:t>root.getChildren</a:t>
            </a:r>
            <a:r>
              <a:rPr lang="en-US" sz="1400" dirty="0">
                <a:latin typeface="Consolas" charset="0"/>
                <a:ea typeface="Consolas" charset="0"/>
                <a:cs typeface="Consolas" charset="0"/>
              </a:rPr>
              <a:t>().add(_ellipse);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b="1" dirty="0" err="1">
                <a:solidFill>
                  <a:srgbClr val="FF0000"/>
                </a:solidFill>
                <a:latin typeface="Consolas" charset="0"/>
                <a:ea typeface="Consolas" charset="0"/>
                <a:cs typeface="Consolas" charset="0"/>
              </a:rPr>
              <a:t>this.setupShape</a:t>
            </a:r>
            <a:r>
              <a:rPr lang="en-US" sz="1400" b="1" dirty="0">
                <a:solidFill>
                  <a:srgbClr val="FF0000"/>
                </a:solidFill>
                <a:latin typeface="Consolas" charset="0"/>
                <a:ea typeface="Consolas" charset="0"/>
                <a:cs typeface="Consolas" charset="0"/>
              </a:rPr>
              <a:t>();</a:t>
            </a:r>
          </a:p>
          <a:p>
            <a:r>
              <a:rPr lang="en-US" sz="1400" b="1" dirty="0">
                <a:solidFill>
                  <a:srgbClr val="FF0000"/>
                </a:solidFill>
                <a:latin typeface="Consolas" charset="0"/>
                <a:ea typeface="Consolas" charset="0"/>
                <a:cs typeface="Consolas" charset="0"/>
              </a:rPr>
              <a:t>        </a:t>
            </a:r>
            <a:r>
              <a:rPr lang="en-US" sz="1400" b="1" dirty="0" err="1">
                <a:solidFill>
                  <a:srgbClr val="FF0000"/>
                </a:solidFill>
                <a:latin typeface="Consolas" charset="0"/>
                <a:ea typeface="Consolas" charset="0"/>
                <a:cs typeface="Consolas" charset="0"/>
              </a:rPr>
              <a:t>this.setupButtons</a:t>
            </a:r>
            <a:r>
              <a:rPr lang="en-US" sz="1400" b="1" dirty="0">
                <a:solidFill>
                  <a:srgbClr val="FF0000"/>
                </a:solidFill>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Pane </a:t>
            </a:r>
            <a:r>
              <a:rPr lang="en-US" sz="1400" dirty="0" err="1">
                <a:latin typeface="Consolas" charset="0"/>
                <a:ea typeface="Consolas" charset="0"/>
                <a:cs typeface="Consolas" charset="0"/>
              </a:rPr>
              <a:t>getRoot</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return _root;</a:t>
            </a:r>
          </a:p>
          <a:p>
            <a:r>
              <a:rPr lang="en-US" sz="1400" dirty="0">
                <a:latin typeface="Consolas" charset="0"/>
                <a:ea typeface="Consolas" charset="0"/>
                <a:cs typeface="Consolas" charset="0"/>
              </a:rPr>
              <a:t>    }</a:t>
            </a: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2130256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05"/>
            <a:ext cx="10515600" cy="1325033"/>
          </a:xfrm>
        </p:spPr>
        <p:txBody>
          <a:bodyPr/>
          <a:lstStyle/>
          <a:p>
            <a:r>
              <a:rPr lang="en-US" b="1" dirty="0"/>
              <a:t>Process: </a:t>
            </a:r>
            <a:r>
              <a:rPr lang="en-US" b="1" dirty="0" err="1">
                <a:solidFill>
                  <a:srgbClr val="0000FF"/>
                </a:solidFill>
                <a:latin typeface="Consolas" charset="0"/>
                <a:ea typeface="Consolas" charset="0"/>
                <a:cs typeface="Consolas" charset="0"/>
              </a:rPr>
              <a:t>MovingShapeApp</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234326" y="1063075"/>
            <a:ext cx="7194361" cy="5311543"/>
          </a:xfrm>
        </p:spPr>
        <p:txBody>
          <a:bodyPr>
            <a:noAutofit/>
          </a:bodyPr>
          <a:lstStyle/>
          <a:p>
            <a:pPr marL="514350" indent="-514350">
              <a:buFont typeface="+mj-lt"/>
              <a:buAutoNum type="arabicPeriod"/>
            </a:pPr>
            <a:r>
              <a:rPr lang="en-US" sz="2400" dirty="0"/>
              <a:t>Write a top-level </a:t>
            </a:r>
            <a:r>
              <a:rPr lang="en-US" sz="2400" dirty="0">
                <a:solidFill>
                  <a:srgbClr val="0000FF"/>
                </a:solidFill>
                <a:latin typeface="Consolas" charset="0"/>
                <a:ea typeface="Consolas" charset="0"/>
                <a:cs typeface="Consolas" charset="0"/>
              </a:rPr>
              <a:t>App</a:t>
            </a:r>
            <a:r>
              <a:rPr lang="en-US" sz="2400" dirty="0">
                <a:solidFill>
                  <a:srgbClr val="0000FF"/>
                </a:solidFill>
              </a:rPr>
              <a:t> </a:t>
            </a:r>
            <a:r>
              <a:rPr lang="en-US" sz="2400" dirty="0"/>
              <a:t>class that extends </a:t>
            </a:r>
            <a:r>
              <a:rPr lang="en-US" sz="2400" dirty="0" err="1">
                <a:solidFill>
                  <a:srgbClr val="0000FF"/>
                </a:solidFill>
                <a:latin typeface="Consolas" charset="0"/>
                <a:ea typeface="Consolas" charset="0"/>
                <a:cs typeface="Consolas" charset="0"/>
              </a:rPr>
              <a:t>javafx.application.Application</a:t>
            </a:r>
            <a:r>
              <a:rPr lang="en-US" sz="2400" dirty="0">
                <a:solidFill>
                  <a:srgbClr val="FF0000"/>
                </a:solidFill>
              </a:rPr>
              <a:t> </a:t>
            </a:r>
            <a:r>
              <a:rPr lang="en-US" sz="2400" dirty="0"/>
              <a:t>and implements</a:t>
            </a:r>
            <a:r>
              <a:rPr lang="en-US" sz="2400" dirty="0">
                <a:solidFill>
                  <a:srgbClr val="FF0000"/>
                </a:solidFill>
              </a:rPr>
              <a:t> </a:t>
            </a:r>
            <a:r>
              <a:rPr lang="en-US" sz="2400" dirty="0">
                <a:solidFill>
                  <a:srgbClr val="0000FF"/>
                </a:solidFill>
                <a:latin typeface="Consolas" charset="0"/>
                <a:ea typeface="Consolas" charset="0"/>
                <a:cs typeface="Consolas" charset="0"/>
              </a:rPr>
              <a:t>start</a:t>
            </a:r>
            <a:r>
              <a:rPr lang="en-US" sz="2400" dirty="0">
                <a:solidFill>
                  <a:srgbClr val="0000FF"/>
                </a:solidFill>
              </a:rPr>
              <a:t> </a:t>
            </a:r>
            <a:r>
              <a:rPr lang="en-US" sz="2400" dirty="0"/>
              <a:t>(standard pattern)</a:t>
            </a:r>
          </a:p>
          <a:p>
            <a:pPr marL="514350" indent="-514350">
              <a:buFont typeface="+mj-lt"/>
              <a:buAutoNum type="arabicPeriod"/>
            </a:pPr>
            <a:r>
              <a:rPr lang="en-US" sz="2400" dirty="0"/>
              <a:t>Write a </a:t>
            </a:r>
            <a:r>
              <a:rPr lang="en-US" sz="2400" dirty="0" err="1">
                <a:solidFill>
                  <a:srgbClr val="0000FF"/>
                </a:solidFill>
                <a:latin typeface="Consolas" charset="0"/>
                <a:ea typeface="Consolas" charset="0"/>
                <a:cs typeface="Consolas" charset="0"/>
              </a:rPr>
              <a:t>PaneOrganizer</a:t>
            </a:r>
            <a:r>
              <a:rPr lang="en-US" sz="2400" dirty="0">
                <a:solidFill>
                  <a:srgbClr val="0000FF"/>
                </a:solidFill>
              </a:rPr>
              <a:t> </a:t>
            </a:r>
            <a:r>
              <a:rPr lang="en-US" sz="2400" dirty="0"/>
              <a:t>class that instantiates root node and makes a public </a:t>
            </a:r>
            <a:r>
              <a:rPr lang="en-US" sz="2400" dirty="0" err="1">
                <a:solidFill>
                  <a:srgbClr val="0000FF"/>
                </a:solidFill>
                <a:latin typeface="Consolas" charset="0"/>
                <a:ea typeface="Consolas" charset="0"/>
                <a:cs typeface="Consolas" charset="0"/>
              </a:rPr>
              <a:t>getRoot</a:t>
            </a:r>
            <a:r>
              <a:rPr lang="en-US" sz="2400" dirty="0">
                <a:solidFill>
                  <a:srgbClr val="0000FF"/>
                </a:solidFill>
                <a:latin typeface="Consolas" charset="0"/>
                <a:ea typeface="Consolas" charset="0"/>
                <a:cs typeface="Consolas" charset="0"/>
              </a:rPr>
              <a:t>()</a:t>
            </a:r>
            <a:r>
              <a:rPr lang="en-US" sz="2400" dirty="0">
                <a:solidFill>
                  <a:srgbClr val="0000FF"/>
                </a:solidFill>
              </a:rPr>
              <a:t> </a:t>
            </a:r>
            <a:r>
              <a:rPr lang="en-US" sz="2400" dirty="0"/>
              <a:t>method. In </a:t>
            </a:r>
            <a:r>
              <a:rPr lang="en-US" sz="2400" dirty="0" err="1">
                <a:solidFill>
                  <a:srgbClr val="0000FF"/>
                </a:solidFill>
                <a:latin typeface="Consolas" charset="0"/>
                <a:ea typeface="Consolas" charset="0"/>
                <a:cs typeface="Consolas" charset="0"/>
              </a:rPr>
              <a:t>PaneOrganizer</a:t>
            </a:r>
            <a:r>
              <a:rPr lang="en-US" sz="2400" dirty="0"/>
              <a:t>, create an </a:t>
            </a:r>
            <a:r>
              <a:rPr lang="en-US" sz="2400" dirty="0">
                <a:solidFill>
                  <a:srgbClr val="0000FF"/>
                </a:solidFill>
                <a:latin typeface="Consolas" charset="0"/>
                <a:ea typeface="Consolas" charset="0"/>
                <a:cs typeface="Consolas" charset="0"/>
              </a:rPr>
              <a:t>Ellipse</a:t>
            </a:r>
            <a:r>
              <a:rPr lang="en-US" sz="2400" dirty="0">
                <a:solidFill>
                  <a:srgbClr val="0000FF"/>
                </a:solidFill>
              </a:rPr>
              <a:t> </a:t>
            </a:r>
            <a:r>
              <a:rPr lang="en-US" sz="2400" dirty="0"/>
              <a:t>and add it as child of root </a:t>
            </a:r>
            <a:r>
              <a:rPr lang="en-US" sz="2400" dirty="0">
                <a:solidFill>
                  <a:srgbClr val="224AFC"/>
                </a:solidFill>
                <a:latin typeface="Consolas" charset="0"/>
                <a:ea typeface="Consolas" charset="0"/>
                <a:cs typeface="Consolas" charset="0"/>
              </a:rPr>
              <a:t>Pane</a:t>
            </a:r>
          </a:p>
          <a:p>
            <a:pPr marL="514350" indent="-514350">
              <a:buFont typeface="+mj-lt"/>
              <a:buAutoNum type="arabicPeriod"/>
            </a:pPr>
            <a:r>
              <a:rPr lang="en-US" sz="2400" b="1" dirty="0">
                <a:solidFill>
                  <a:srgbClr val="FF0000"/>
                </a:solidFill>
              </a:rPr>
              <a:t>Write</a:t>
            </a:r>
            <a:r>
              <a:rPr lang="en-US" sz="2400" b="1" dirty="0"/>
              <a:t> </a:t>
            </a:r>
            <a:r>
              <a:rPr lang="en-US" sz="2400" b="1" dirty="0" err="1">
                <a:solidFill>
                  <a:srgbClr val="0000FF"/>
                </a:solidFill>
                <a:latin typeface="Consolas" charset="0"/>
                <a:ea typeface="Consolas" charset="0"/>
                <a:cs typeface="Consolas" charset="0"/>
              </a:rPr>
              <a:t>setupShape</a:t>
            </a:r>
            <a:r>
              <a:rPr lang="en-US" sz="2400" b="1" dirty="0">
                <a:solidFill>
                  <a:srgbClr val="0000FF"/>
                </a:solidFill>
                <a:latin typeface="Consolas" charset="0"/>
                <a:ea typeface="Consolas" charset="0"/>
                <a:cs typeface="Consolas" charset="0"/>
              </a:rPr>
              <a:t>()</a:t>
            </a:r>
            <a:r>
              <a:rPr lang="en-US" sz="2400" b="1" dirty="0">
                <a:solidFill>
                  <a:srgbClr val="0000FF"/>
                </a:solidFill>
              </a:rPr>
              <a:t> </a:t>
            </a:r>
            <a:r>
              <a:rPr lang="en-US" sz="2400" b="1" dirty="0">
                <a:solidFill>
                  <a:srgbClr val="FF0000"/>
                </a:solidFill>
              </a:rPr>
              <a:t>and </a:t>
            </a:r>
            <a:r>
              <a:rPr lang="en-US" sz="2400" b="1" dirty="0" err="1">
                <a:solidFill>
                  <a:srgbClr val="0000FF"/>
                </a:solidFill>
                <a:latin typeface="Consolas" charset="0"/>
                <a:ea typeface="Consolas" charset="0"/>
                <a:cs typeface="Consolas" charset="0"/>
              </a:rPr>
              <a:t>setupButtons</a:t>
            </a:r>
            <a:r>
              <a:rPr lang="en-US" sz="2400" b="1" dirty="0">
                <a:solidFill>
                  <a:srgbClr val="0000FF"/>
                </a:solidFill>
                <a:latin typeface="Consolas" charset="0"/>
                <a:ea typeface="Consolas" charset="0"/>
                <a:cs typeface="Consolas" charset="0"/>
              </a:rPr>
              <a:t>() </a:t>
            </a:r>
            <a:r>
              <a:rPr lang="en-US" sz="2400" b="1" dirty="0">
                <a:solidFill>
                  <a:srgbClr val="FF0000"/>
                </a:solidFill>
              </a:rPr>
              <a:t>helper</a:t>
            </a:r>
            <a:r>
              <a:rPr lang="en-US" sz="2400" b="1" dirty="0">
                <a:solidFill>
                  <a:srgbClr val="FF0000"/>
                </a:solidFill>
                <a:ea typeface="Arial" charset="0"/>
                <a:cs typeface="Arial" charset="0"/>
              </a:rPr>
              <a:t> </a:t>
            </a:r>
            <a:r>
              <a:rPr lang="en-US" sz="2400" b="1" dirty="0">
                <a:solidFill>
                  <a:srgbClr val="FF0000"/>
                </a:solidFill>
              </a:rPr>
              <a:t>methods to be called within </a:t>
            </a:r>
            <a:r>
              <a:rPr lang="en-US" sz="2400" b="1" dirty="0" err="1">
                <a:solidFill>
                  <a:srgbClr val="0000FF"/>
                </a:solidFill>
                <a:latin typeface="Consolas" charset="0"/>
                <a:ea typeface="Consolas" charset="0"/>
                <a:cs typeface="Consolas" charset="0"/>
              </a:rPr>
              <a:t>PaneOrganizer</a:t>
            </a:r>
            <a:r>
              <a:rPr lang="en-US" sz="2400" b="1" dirty="0" err="1">
                <a:solidFill>
                  <a:srgbClr val="FF0000"/>
                </a:solidFill>
              </a:rPr>
              <a:t>’s</a:t>
            </a:r>
            <a:r>
              <a:rPr lang="en-US" sz="2400" b="1" dirty="0">
                <a:solidFill>
                  <a:srgbClr val="FF0000"/>
                </a:solidFill>
              </a:rPr>
              <a:t> constructor. These will factor out code for creating our custom </a:t>
            </a:r>
            <a:r>
              <a:rPr lang="en-US" sz="2400" b="1" dirty="0">
                <a:solidFill>
                  <a:srgbClr val="0000FF"/>
                </a:solidFill>
                <a:latin typeface="Consolas" charset="0"/>
                <a:ea typeface="Consolas" charset="0"/>
                <a:cs typeface="Consolas" charset="0"/>
              </a:rPr>
              <a:t>Pane</a:t>
            </a:r>
          </a:p>
          <a:p>
            <a:pPr marL="514350" indent="-514350">
              <a:buFont typeface="+mj-lt"/>
              <a:buAutoNum type="arabicPeriod"/>
            </a:pPr>
            <a:r>
              <a:rPr lang="en-US" sz="2400" dirty="0"/>
              <a:t>Register </a:t>
            </a:r>
            <a:r>
              <a:rPr lang="en-US" sz="2400" dirty="0">
                <a:solidFill>
                  <a:srgbClr val="0000FF"/>
                </a:solidFill>
                <a:latin typeface="Consolas" charset="0"/>
                <a:ea typeface="Consolas" charset="0"/>
                <a:cs typeface="Consolas" charset="0"/>
              </a:rPr>
              <a:t>Button</a:t>
            </a:r>
            <a:r>
              <a:rPr lang="en-US" sz="2400" dirty="0"/>
              <a:t>s with </a:t>
            </a:r>
            <a:r>
              <a:rPr lang="en-US" sz="2400" dirty="0" err="1">
                <a:solidFill>
                  <a:srgbClr val="0000FF"/>
                </a:solidFill>
                <a:latin typeface="Consolas" charset="0"/>
                <a:ea typeface="Consolas" charset="0"/>
                <a:cs typeface="Consolas" charset="0"/>
              </a:rPr>
              <a:t>EventHandler</a:t>
            </a:r>
            <a:r>
              <a:rPr lang="en-US" sz="2400" dirty="0" err="1"/>
              <a:t>s</a:t>
            </a:r>
            <a:r>
              <a:rPr lang="en-US" sz="2400" dirty="0">
                <a:solidFill>
                  <a:srgbClr val="224AFC"/>
                </a:solidFill>
              </a:rPr>
              <a:t> </a:t>
            </a:r>
            <a:r>
              <a:rPr lang="en-US" sz="2400" dirty="0"/>
              <a:t>that handle </a:t>
            </a:r>
            <a:r>
              <a:rPr lang="en-US" sz="2400" dirty="0">
                <a:solidFill>
                  <a:srgbClr val="0000FF"/>
                </a:solidFill>
                <a:latin typeface="Consolas" charset="0"/>
                <a:ea typeface="Consolas" charset="0"/>
                <a:cs typeface="Consolas" charset="0"/>
              </a:rPr>
              <a:t>Button</a:t>
            </a:r>
            <a:r>
              <a:rPr lang="en-US" sz="2400" dirty="0"/>
              <a:t>s’ </a:t>
            </a:r>
            <a:r>
              <a:rPr lang="en-US" sz="2400" dirty="0" err="1">
                <a:solidFill>
                  <a:srgbClr val="0000FF"/>
                </a:solidFill>
                <a:latin typeface="Consolas" charset="0"/>
                <a:ea typeface="Consolas" charset="0"/>
                <a:cs typeface="Consolas" charset="0"/>
              </a:rPr>
              <a:t>ActionEvent</a:t>
            </a:r>
            <a:r>
              <a:rPr lang="en-US" sz="2400" dirty="0" err="1"/>
              <a:t>s</a:t>
            </a:r>
            <a:r>
              <a:rPr lang="en-US" sz="2400" dirty="0"/>
              <a:t> (clicks) by moving </a:t>
            </a:r>
            <a:r>
              <a:rPr lang="en-US" sz="2400" dirty="0">
                <a:solidFill>
                  <a:srgbClr val="0000FF"/>
                </a:solidFill>
                <a:latin typeface="Consolas" charset="0"/>
                <a:ea typeface="Consolas" charset="0"/>
                <a:cs typeface="Consolas" charset="0"/>
              </a:rPr>
              <a:t>Shape</a:t>
            </a:r>
            <a:r>
              <a:rPr lang="en-US" sz="2400" dirty="0">
                <a:solidFill>
                  <a:srgbClr val="0000FF"/>
                </a:solidFill>
              </a:rPr>
              <a:t> </a:t>
            </a:r>
            <a:r>
              <a:rPr lang="en-US" sz="2400" dirty="0"/>
              <a:t>correspondingly</a:t>
            </a:r>
          </a:p>
        </p:txBody>
      </p:sp>
      <p:grpSp>
        <p:nvGrpSpPr>
          <p:cNvPr id="35" name="Group 34"/>
          <p:cNvGrpSpPr/>
          <p:nvPr/>
        </p:nvGrpSpPr>
        <p:grpSpPr>
          <a:xfrm>
            <a:off x="7346693" y="1701483"/>
            <a:ext cx="4921192" cy="3827503"/>
            <a:chOff x="7346693" y="150977"/>
            <a:chExt cx="4921192" cy="3827503"/>
          </a:xfrm>
        </p:grpSpPr>
        <p:grpSp>
          <p:nvGrpSpPr>
            <p:cNvPr id="36" name="Group 35"/>
            <p:cNvGrpSpPr/>
            <p:nvPr/>
          </p:nvGrpSpPr>
          <p:grpSpPr>
            <a:xfrm>
              <a:off x="8233134" y="404316"/>
              <a:ext cx="2505456" cy="2779776"/>
              <a:chOff x="6306847" y="1094486"/>
              <a:chExt cx="5828678" cy="6586404"/>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7" y="1094486"/>
                <a:ext cx="5828678" cy="6586404"/>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257" y="2418050"/>
                <a:ext cx="4863322" cy="3802287"/>
              </a:xfrm>
              <a:prstGeom prst="rect">
                <a:avLst/>
              </a:prstGeom>
            </p:spPr>
          </p:pic>
        </p:grpSp>
        <p:grpSp>
          <p:nvGrpSpPr>
            <p:cNvPr id="37" name="Group 36"/>
            <p:cNvGrpSpPr/>
            <p:nvPr/>
          </p:nvGrpSpPr>
          <p:grpSpPr>
            <a:xfrm>
              <a:off x="7346693" y="150977"/>
              <a:ext cx="4921192" cy="3827503"/>
              <a:chOff x="7346693" y="150977"/>
              <a:chExt cx="4921192" cy="3827503"/>
            </a:xfrm>
          </p:grpSpPr>
          <p:grpSp>
            <p:nvGrpSpPr>
              <p:cNvPr id="38" name="Group 18"/>
              <p:cNvGrpSpPr/>
              <p:nvPr/>
            </p:nvGrpSpPr>
            <p:grpSpPr>
              <a:xfrm>
                <a:off x="7945254" y="150977"/>
                <a:ext cx="4322631" cy="3827503"/>
                <a:chOff x="5379131" y="794921"/>
                <a:chExt cx="4376328" cy="4297982"/>
              </a:xfrm>
            </p:grpSpPr>
            <p:sp>
              <p:nvSpPr>
                <p:cNvPr id="40" name="Shape 585"/>
                <p:cNvSpPr txBox="1"/>
                <p:nvPr/>
              </p:nvSpPr>
              <p:spPr>
                <a:xfrm>
                  <a:off x="8285238" y="4785103"/>
                  <a:ext cx="882899"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cxnSp>
              <p:nvCxnSpPr>
                <p:cNvPr id="41" name="Shape 586"/>
                <p:cNvCxnSpPr/>
                <p:nvPr/>
              </p:nvCxnSpPr>
              <p:spPr>
                <a:xfrm flipH="1">
                  <a:off x="7571087" y="1001190"/>
                  <a:ext cx="293896" cy="237180"/>
                </a:xfrm>
                <a:prstGeom prst="straightConnector1">
                  <a:avLst/>
                </a:prstGeom>
                <a:noFill/>
                <a:ln w="19050" cap="flat" cmpd="sng">
                  <a:solidFill>
                    <a:srgbClr val="FF0000"/>
                  </a:solidFill>
                  <a:prstDash val="solid"/>
                  <a:round/>
                  <a:headEnd type="none" w="med" len="med"/>
                  <a:tailEnd type="triangle" w="lg" len="lg"/>
                </a:ln>
              </p:spPr>
            </p:cxnSp>
            <p:sp>
              <p:nvSpPr>
                <p:cNvPr id="42" name="Shape 587"/>
                <p:cNvSpPr txBox="1"/>
                <p:nvPr/>
              </p:nvSpPr>
              <p:spPr>
                <a:xfrm>
                  <a:off x="7585282" y="794921"/>
                  <a:ext cx="1258430" cy="25178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 sz="1800" dirty="0">
                      <a:solidFill>
                        <a:srgbClr val="FF0000"/>
                      </a:solidFill>
                      <a:latin typeface="Consolas" charset="0"/>
                      <a:ea typeface="Consolas" charset="0"/>
                      <a:cs typeface="Consolas" charset="0"/>
                    </a:rPr>
                    <a:t>Stage</a:t>
                  </a:r>
                </a:p>
              </p:txBody>
            </p:sp>
            <p:sp>
              <p:nvSpPr>
                <p:cNvPr id="43" name="Shape 588"/>
                <p:cNvSpPr txBox="1"/>
                <p:nvPr/>
              </p:nvSpPr>
              <p:spPr>
                <a:xfrm>
                  <a:off x="8152201" y="3186447"/>
                  <a:ext cx="1603258" cy="188384"/>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800" dirty="0">
                      <a:solidFill>
                        <a:srgbClr val="FF0000"/>
                      </a:solidFill>
                      <a:latin typeface="Consolas" charset="0"/>
                      <a:ea typeface="Consolas" charset="0"/>
                      <a:cs typeface="Consolas" charset="0"/>
                    </a:rPr>
                    <a:t>Ellipse</a:t>
                  </a:r>
                  <a:endParaRPr lang="en" sz="1800" dirty="0">
                    <a:solidFill>
                      <a:srgbClr val="FF0000"/>
                    </a:solidFill>
                    <a:latin typeface="Consolas" charset="0"/>
                    <a:ea typeface="Consolas" charset="0"/>
                    <a:cs typeface="Consolas" charset="0"/>
                  </a:endParaRPr>
                </a:p>
              </p:txBody>
            </p:sp>
            <p:cxnSp>
              <p:nvCxnSpPr>
                <p:cNvPr id="44" name="Shape 591"/>
                <p:cNvCxnSpPr/>
                <p:nvPr/>
              </p:nvCxnSpPr>
              <p:spPr>
                <a:xfrm flipH="1">
                  <a:off x="8214498" y="2251050"/>
                  <a:ext cx="363251" cy="376434"/>
                </a:xfrm>
                <a:prstGeom prst="straightConnector1">
                  <a:avLst/>
                </a:prstGeom>
                <a:noFill/>
                <a:ln w="19050" cap="flat" cmpd="sng">
                  <a:solidFill>
                    <a:srgbClr val="FF0000"/>
                  </a:solidFill>
                  <a:prstDash val="solid"/>
                  <a:round/>
                  <a:headEnd type="none" w="med" len="med"/>
                  <a:tailEnd type="triangle" w="lg" len="lg"/>
                </a:ln>
              </p:spPr>
            </p:cxnSp>
            <p:sp>
              <p:nvSpPr>
                <p:cNvPr id="45" name="Shape 592"/>
                <p:cNvSpPr txBox="1"/>
                <p:nvPr/>
              </p:nvSpPr>
              <p:spPr>
                <a:xfrm>
                  <a:off x="8101825" y="1964932"/>
                  <a:ext cx="1653634" cy="286116"/>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 sz="1800" dirty="0">
                      <a:solidFill>
                        <a:srgbClr val="FF0000"/>
                      </a:solidFill>
                      <a:latin typeface="Consolas" charset="0"/>
                      <a:ea typeface="Consolas" charset="0"/>
                      <a:cs typeface="Consolas" charset="0"/>
                    </a:rPr>
                    <a:t>Scene</a:t>
                  </a:r>
                </a:p>
              </p:txBody>
            </p:sp>
            <p:cxnSp>
              <p:nvCxnSpPr>
                <p:cNvPr id="46" name="Shape 593"/>
                <p:cNvCxnSpPr/>
                <p:nvPr/>
              </p:nvCxnSpPr>
              <p:spPr>
                <a:xfrm flipH="1" flipV="1">
                  <a:off x="7541468" y="2822329"/>
                  <a:ext cx="854656" cy="422487"/>
                </a:xfrm>
                <a:prstGeom prst="straightConnector1">
                  <a:avLst/>
                </a:prstGeom>
                <a:noFill/>
                <a:ln w="19050" cap="flat" cmpd="sng">
                  <a:solidFill>
                    <a:srgbClr val="FF0000"/>
                  </a:solidFill>
                  <a:prstDash val="solid"/>
                  <a:round/>
                  <a:headEnd type="none" w="med" len="med"/>
                  <a:tailEnd type="triangle" w="lg" len="lg"/>
                </a:ln>
              </p:spPr>
            </p:cxnSp>
            <p:cxnSp>
              <p:nvCxnSpPr>
                <p:cNvPr id="47" name="Shape 594"/>
                <p:cNvCxnSpPr/>
                <p:nvPr/>
              </p:nvCxnSpPr>
              <p:spPr>
                <a:xfrm flipV="1">
                  <a:off x="5379131" y="3547289"/>
                  <a:ext cx="549527" cy="1032989"/>
                </a:xfrm>
                <a:prstGeom prst="straightConnector1">
                  <a:avLst/>
                </a:prstGeom>
                <a:noFill/>
                <a:ln w="19050" cap="flat" cmpd="sng">
                  <a:solidFill>
                    <a:srgbClr val="FF0000"/>
                  </a:solidFill>
                  <a:prstDash val="solid"/>
                  <a:round/>
                  <a:headEnd type="none" w="med" len="med"/>
                  <a:tailEnd type="triangle" w="lg" len="lg"/>
                </a:ln>
              </p:spPr>
            </p:cxnSp>
            <p:sp>
              <p:nvSpPr>
                <p:cNvPr id="48" name="Shape 588"/>
                <p:cNvSpPr txBox="1"/>
                <p:nvPr/>
              </p:nvSpPr>
              <p:spPr>
                <a:xfrm>
                  <a:off x="6220699" y="4537281"/>
                  <a:ext cx="1350387" cy="284087"/>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600" dirty="0">
                      <a:solidFill>
                        <a:srgbClr val="FF0000"/>
                      </a:solidFill>
                      <a:latin typeface="Consolas" charset="0"/>
                      <a:ea typeface="Consolas" charset="0"/>
                      <a:cs typeface="Consolas" charset="0"/>
                    </a:rPr>
                    <a:t>Buttons</a:t>
                  </a:r>
                  <a:endParaRPr lang="en" sz="1600" dirty="0">
                    <a:solidFill>
                      <a:srgbClr val="FF0000"/>
                    </a:solidFill>
                    <a:latin typeface="Consolas" charset="0"/>
                    <a:ea typeface="Consolas" charset="0"/>
                    <a:cs typeface="Consolas" charset="0"/>
                  </a:endParaRPr>
                </a:p>
              </p:txBody>
            </p:sp>
            <p:cxnSp>
              <p:nvCxnSpPr>
                <p:cNvPr id="49" name="Shape 591"/>
                <p:cNvCxnSpPr/>
                <p:nvPr/>
              </p:nvCxnSpPr>
              <p:spPr>
                <a:xfrm flipH="1" flipV="1">
                  <a:off x="6586151" y="4185851"/>
                  <a:ext cx="47159" cy="329011"/>
                </a:xfrm>
                <a:prstGeom prst="straightConnector1">
                  <a:avLst/>
                </a:prstGeom>
                <a:noFill/>
                <a:ln w="19050" cap="flat" cmpd="sng">
                  <a:solidFill>
                    <a:srgbClr val="FF0000"/>
                  </a:solidFill>
                  <a:prstDash val="solid"/>
                  <a:round/>
                  <a:headEnd type="none" w="med" len="med"/>
                  <a:tailEnd type="triangle" w="lg" len="lg"/>
                </a:ln>
              </p:spPr>
            </p:cxnSp>
            <p:cxnSp>
              <p:nvCxnSpPr>
                <p:cNvPr id="50" name="Shape 591"/>
                <p:cNvCxnSpPr/>
                <p:nvPr/>
              </p:nvCxnSpPr>
              <p:spPr>
                <a:xfrm flipV="1">
                  <a:off x="7108479" y="4185851"/>
                  <a:ext cx="20346" cy="329012"/>
                </a:xfrm>
                <a:prstGeom prst="straightConnector1">
                  <a:avLst/>
                </a:prstGeom>
                <a:noFill/>
                <a:ln w="19050" cap="flat" cmpd="sng">
                  <a:solidFill>
                    <a:srgbClr val="FF0000"/>
                  </a:solidFill>
                  <a:prstDash val="solid"/>
                  <a:round/>
                  <a:headEnd type="none" w="med" len="med"/>
                  <a:tailEnd type="triangle" w="lg" len="lg"/>
                </a:ln>
              </p:spPr>
            </p:cxnSp>
          </p:grpSp>
          <p:sp>
            <p:nvSpPr>
              <p:cNvPr id="39" name="Shape 588"/>
              <p:cNvSpPr txBox="1"/>
              <p:nvPr/>
            </p:nvSpPr>
            <p:spPr>
              <a:xfrm>
                <a:off x="7346693" y="3596268"/>
                <a:ext cx="1333819" cy="245158"/>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600" dirty="0">
                    <a:solidFill>
                      <a:srgbClr val="FF0000"/>
                    </a:solidFill>
                    <a:latin typeface="Consolas" charset="0"/>
                    <a:ea typeface="Consolas" charset="0"/>
                    <a:cs typeface="Consolas" charset="0"/>
                  </a:rPr>
                  <a:t>Pane</a:t>
                </a:r>
                <a:endParaRPr lang="en" sz="1600" dirty="0">
                  <a:solidFill>
                    <a:srgbClr val="FF0000"/>
                  </a:solidFill>
                  <a:latin typeface="Consolas" charset="0"/>
                  <a:ea typeface="Consolas" charset="0"/>
                  <a:cs typeface="Consolas" charset="0"/>
                </a:endParaRPr>
              </a:p>
            </p:txBody>
          </p:sp>
        </p:grpSp>
      </p:grpSp>
    </p:spTree>
    <p:extLst>
      <p:ext uri="{BB962C8B-B14F-4D97-AF65-F5344CB8AC3E}">
        <p14:creationId xmlns:p14="http://schemas.microsoft.com/office/powerpoint/2010/main" val="346985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664" y="185196"/>
            <a:ext cx="10515600" cy="1366683"/>
          </a:xfrm>
        </p:spPr>
        <p:txBody>
          <a:bodyPr/>
          <a:lstStyle/>
          <a:p>
            <a:r>
              <a:rPr lang="en-US" b="1" dirty="0"/>
              <a:t>Aside: helper methods</a:t>
            </a:r>
          </a:p>
        </p:txBody>
      </p:sp>
      <p:sp>
        <p:nvSpPr>
          <p:cNvPr id="3" name="Content Placeholder 2"/>
          <p:cNvSpPr>
            <a:spLocks noGrp="1"/>
          </p:cNvSpPr>
          <p:nvPr>
            <p:ph idx="1"/>
          </p:nvPr>
        </p:nvSpPr>
        <p:spPr>
          <a:xfrm>
            <a:off x="568053" y="1328277"/>
            <a:ext cx="11384461" cy="5250426"/>
          </a:xfrm>
        </p:spPr>
        <p:txBody>
          <a:bodyPr>
            <a:normAutofit fontScale="25000" lnSpcReduction="20000"/>
          </a:bodyPr>
          <a:lstStyle/>
          <a:p>
            <a:pPr>
              <a:lnSpc>
                <a:spcPct val="140000"/>
              </a:lnSpc>
            </a:pPr>
            <a:r>
              <a:rPr lang="en-US" sz="9600" dirty="0"/>
              <a:t>As our applications start getting more complex, we will need to write a lot more code to get the UI looking the way we would like</a:t>
            </a:r>
          </a:p>
          <a:p>
            <a:pPr>
              <a:lnSpc>
                <a:spcPct val="140000"/>
              </a:lnSpc>
            </a:pPr>
            <a:r>
              <a:rPr lang="en-US" sz="9600" dirty="0"/>
              <a:t>Such code would convolute the </a:t>
            </a:r>
            <a:r>
              <a:rPr lang="en-US" sz="9600" dirty="0" err="1">
                <a:solidFill>
                  <a:srgbClr val="0000FF"/>
                </a:solidFill>
                <a:latin typeface="Consolas" charset="0"/>
                <a:ea typeface="Consolas" charset="0"/>
                <a:cs typeface="Consolas" charset="0"/>
              </a:rPr>
              <a:t>PaneOrganizer</a:t>
            </a:r>
            <a:r>
              <a:rPr lang="en-US" sz="9600" dirty="0">
                <a:solidFill>
                  <a:srgbClr val="0000FF"/>
                </a:solidFill>
              </a:rPr>
              <a:t> </a:t>
            </a:r>
            <a:r>
              <a:rPr lang="en-US" sz="9600" dirty="0"/>
              <a:t>constructor—it is good practice to </a:t>
            </a:r>
            <a:r>
              <a:rPr lang="en-US" sz="9600" b="1" dirty="0"/>
              <a:t>factor</a:t>
            </a:r>
            <a:r>
              <a:rPr lang="en-US" sz="9600" dirty="0"/>
              <a:t> out code into </a:t>
            </a:r>
            <a:r>
              <a:rPr lang="en-US" sz="9600" b="1" dirty="0">
                <a:solidFill>
                  <a:srgbClr val="FF0000"/>
                </a:solidFill>
              </a:rPr>
              <a:t>helper methods </a:t>
            </a:r>
            <a:r>
              <a:rPr lang="en-US" sz="9600" dirty="0"/>
              <a:t>that are called within the constructor—another use of the delegation pattern</a:t>
            </a:r>
          </a:p>
          <a:p>
            <a:pPr lvl="1">
              <a:lnSpc>
                <a:spcPct val="140000"/>
              </a:lnSpc>
              <a:buClr>
                <a:schemeClr val="tx1"/>
              </a:buClr>
              <a:buFont typeface="Courier New" charset="0"/>
              <a:buChar char="o"/>
            </a:pPr>
            <a:r>
              <a:rPr lang="en-US" sz="9600" dirty="0" err="1">
                <a:solidFill>
                  <a:srgbClr val="0000FF"/>
                </a:solidFill>
                <a:latin typeface="Consolas" charset="0"/>
                <a:ea typeface="Consolas" charset="0"/>
                <a:cs typeface="Consolas" charset="0"/>
              </a:rPr>
              <a:t>setupShape</a:t>
            </a:r>
            <a:r>
              <a:rPr lang="en-US" sz="9600" dirty="0">
                <a:solidFill>
                  <a:srgbClr val="0000FF"/>
                </a:solidFill>
                <a:latin typeface="Consolas" charset="0"/>
                <a:ea typeface="Consolas" charset="0"/>
                <a:cs typeface="Consolas" charset="0"/>
              </a:rPr>
              <a:t>()</a:t>
            </a:r>
            <a:r>
              <a:rPr lang="en-US" sz="9600" dirty="0">
                <a:solidFill>
                  <a:srgbClr val="0000FF"/>
                </a:solidFill>
              </a:rPr>
              <a:t> </a:t>
            </a:r>
            <a:r>
              <a:rPr lang="en-US" sz="9600" dirty="0"/>
              <a:t>fills and positions </a:t>
            </a:r>
            <a:r>
              <a:rPr lang="en-US" sz="9600" dirty="0">
                <a:solidFill>
                  <a:srgbClr val="0000FF"/>
                </a:solidFill>
                <a:latin typeface="Consolas" charset="0"/>
                <a:ea typeface="Consolas" charset="0"/>
                <a:cs typeface="Consolas" charset="0"/>
              </a:rPr>
              <a:t>Ellipse</a:t>
            </a:r>
          </a:p>
          <a:p>
            <a:pPr lvl="1">
              <a:lnSpc>
                <a:spcPct val="140000"/>
              </a:lnSpc>
              <a:buClr>
                <a:schemeClr val="tx1"/>
              </a:buClr>
              <a:buFont typeface="Courier New" charset="0"/>
              <a:buChar char="o"/>
            </a:pPr>
            <a:r>
              <a:rPr lang="en-US" sz="9600" dirty="0" err="1">
                <a:solidFill>
                  <a:srgbClr val="0000FF"/>
                </a:solidFill>
                <a:latin typeface="Consolas" charset="0"/>
                <a:ea typeface="Consolas" charset="0"/>
                <a:cs typeface="Consolas" charset="0"/>
              </a:rPr>
              <a:t>setupButtons</a:t>
            </a:r>
            <a:r>
              <a:rPr lang="en-US" sz="9600" dirty="0">
                <a:solidFill>
                  <a:srgbClr val="0000FF"/>
                </a:solidFill>
                <a:latin typeface="Consolas" charset="0"/>
                <a:ea typeface="Consolas" charset="0"/>
                <a:cs typeface="Consolas" charset="0"/>
              </a:rPr>
              <a:t>()</a:t>
            </a:r>
            <a:r>
              <a:rPr lang="en-US" sz="9600" dirty="0"/>
              <a:t> adds and positions </a:t>
            </a:r>
            <a:r>
              <a:rPr lang="en-US" sz="9600" dirty="0">
                <a:solidFill>
                  <a:srgbClr val="0000FF"/>
                </a:solidFill>
                <a:latin typeface="Consolas" charset="0"/>
                <a:ea typeface="Consolas" charset="0"/>
                <a:cs typeface="Consolas" charset="0"/>
              </a:rPr>
              <a:t>Button</a:t>
            </a:r>
            <a:r>
              <a:rPr lang="en-US" sz="9600" dirty="0"/>
              <a:t>s, and registers them with their appropriate </a:t>
            </a:r>
            <a:r>
              <a:rPr lang="en-US" sz="9600" dirty="0" err="1">
                <a:solidFill>
                  <a:srgbClr val="0000FF"/>
                </a:solidFill>
                <a:latin typeface="Consolas" charset="0"/>
                <a:ea typeface="Consolas" charset="0"/>
                <a:cs typeface="Consolas" charset="0"/>
              </a:rPr>
              <a:t>EventHandler</a:t>
            </a:r>
            <a:r>
              <a:rPr lang="en-US" sz="9600" dirty="0" err="1"/>
              <a:t>s</a:t>
            </a:r>
            <a:endParaRPr lang="en-US" sz="9600" dirty="0"/>
          </a:p>
          <a:p>
            <a:pPr>
              <a:lnSpc>
                <a:spcPct val="140000"/>
              </a:lnSpc>
            </a:pPr>
            <a:r>
              <a:rPr lang="en-US" sz="9600" dirty="0"/>
              <a:t>Helper methods of the form </a:t>
            </a:r>
            <a:r>
              <a:rPr lang="en-US" sz="9600" dirty="0" err="1">
                <a:solidFill>
                  <a:srgbClr val="0000FF"/>
                </a:solidFill>
                <a:latin typeface="Consolas" charset="0"/>
                <a:ea typeface="Consolas" charset="0"/>
                <a:cs typeface="Consolas" charset="0"/>
              </a:rPr>
              <a:t>setupX</a:t>
            </a:r>
            <a:r>
              <a:rPr lang="en-US" sz="9600" dirty="0">
                <a:solidFill>
                  <a:srgbClr val="0000FF"/>
                </a:solidFill>
                <a:latin typeface="Consolas" charset="0"/>
                <a:ea typeface="Consolas" charset="0"/>
                <a:cs typeface="Consolas" charset="0"/>
              </a:rPr>
              <a:t>() </a:t>
            </a:r>
            <a:r>
              <a:rPr lang="en-US" sz="9600" dirty="0"/>
              <a:t>are fancy initializing assignments. Should be used to initialize variables, but </a:t>
            </a:r>
            <a:r>
              <a:rPr lang="en-US" sz="9600" b="1" dirty="0">
                <a:solidFill>
                  <a:srgbClr val="FF0000"/>
                </a:solidFill>
              </a:rPr>
              <a:t>not</a:t>
            </a:r>
            <a:r>
              <a:rPr lang="en-US" sz="9600" dirty="0"/>
              <a:t> for arbitrary/non-initializing code.</a:t>
            </a:r>
          </a:p>
          <a:p>
            <a:pPr>
              <a:lnSpc>
                <a:spcPct val="140000"/>
              </a:lnSpc>
            </a:pPr>
            <a:r>
              <a:rPr lang="en-US" sz="9600" dirty="0"/>
              <a:t>Generally, helper methods should be </a:t>
            </a:r>
            <a:r>
              <a:rPr lang="en-US" sz="9600" dirty="0">
                <a:solidFill>
                  <a:srgbClr val="0000FF"/>
                </a:solidFill>
                <a:latin typeface="Consolas" charset="0"/>
                <a:ea typeface="Consolas" charset="0"/>
                <a:cs typeface="Consolas" charset="0"/>
              </a:rPr>
              <a:t>private</a:t>
            </a:r>
            <a:r>
              <a:rPr lang="en-US" sz="9600" dirty="0">
                <a:solidFill>
                  <a:srgbClr val="0000FF"/>
                </a:solidFill>
              </a:rPr>
              <a:t> </a:t>
            </a:r>
            <a:r>
              <a:rPr lang="en-US" sz="9600" dirty="0"/>
              <a:t>– more on this in a moment</a:t>
            </a:r>
          </a:p>
          <a:p>
            <a:pPr lvl="1">
              <a:lnSpc>
                <a:spcPct val="140000"/>
              </a:lnSpc>
              <a:buClr>
                <a:schemeClr val="tx1"/>
              </a:buClr>
              <a:buFont typeface="Courier New" charset="0"/>
              <a:buChar char="o"/>
            </a:pPr>
            <a:endParaRPr lang="en-US" dirty="0"/>
          </a:p>
          <a:p>
            <a:pPr lvl="1">
              <a:lnSpc>
                <a:spcPct val="140000"/>
              </a:lnSpc>
            </a:pPr>
            <a:endParaRPr lang="en-US" sz="3800" dirty="0"/>
          </a:p>
        </p:txBody>
      </p:sp>
    </p:spTree>
    <p:extLst>
      <p:ext uri="{BB962C8B-B14F-4D97-AF65-F5344CB8AC3E}">
        <p14:creationId xmlns:p14="http://schemas.microsoft.com/office/powerpoint/2010/main" val="3796593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9148"/>
            <a:ext cx="11353800" cy="1325033"/>
          </a:xfrm>
        </p:spPr>
        <p:txBody>
          <a:bodyPr>
            <a:normAutofit/>
          </a:bodyPr>
          <a:lstStyle/>
          <a:p>
            <a:r>
              <a:rPr lang="en-US" sz="3600" b="1" dirty="0" err="1">
                <a:solidFill>
                  <a:srgbClr val="0000FF"/>
                </a:solidFill>
                <a:latin typeface="Consolas" charset="0"/>
                <a:ea typeface="Consolas" charset="0"/>
                <a:cs typeface="Consolas" charset="0"/>
              </a:rPr>
              <a:t>MovingShapeApp</a:t>
            </a:r>
            <a:r>
              <a:rPr lang="en-US" sz="3600" b="1" dirty="0"/>
              <a:t>: </a:t>
            </a:r>
            <a:r>
              <a:rPr lang="en-US" sz="3600" b="1" dirty="0" err="1">
                <a:solidFill>
                  <a:srgbClr val="0000FF"/>
                </a:solidFill>
                <a:latin typeface="Consolas" charset="0"/>
                <a:ea typeface="Consolas" charset="0"/>
                <a:cs typeface="Consolas" charset="0"/>
              </a:rPr>
              <a:t>setupShape</a:t>
            </a:r>
            <a:r>
              <a:rPr lang="en-US" sz="3600" b="1" dirty="0">
                <a:solidFill>
                  <a:srgbClr val="0000FF"/>
                </a:solidFill>
                <a:latin typeface="Consolas" charset="0"/>
                <a:ea typeface="Consolas" charset="0"/>
                <a:cs typeface="Consolas" charset="0"/>
              </a:rPr>
              <a:t>()</a:t>
            </a:r>
            <a:r>
              <a:rPr lang="en-US" sz="3600" b="1" dirty="0"/>
              <a:t> helper method</a:t>
            </a:r>
          </a:p>
        </p:txBody>
      </p:sp>
      <p:sp>
        <p:nvSpPr>
          <p:cNvPr id="3" name="Content Placeholder 2"/>
          <p:cNvSpPr>
            <a:spLocks noGrp="1"/>
          </p:cNvSpPr>
          <p:nvPr>
            <p:ph idx="1"/>
          </p:nvPr>
        </p:nvSpPr>
        <p:spPr>
          <a:xfrm>
            <a:off x="838200" y="1599586"/>
            <a:ext cx="5844731" cy="5258414"/>
          </a:xfrm>
        </p:spPr>
        <p:txBody>
          <a:bodyPr>
            <a:normAutofit fontScale="92500" lnSpcReduction="10000"/>
          </a:bodyPr>
          <a:lstStyle/>
          <a:p>
            <a:r>
              <a:rPr lang="en-US" sz="3000" dirty="0"/>
              <a:t>For this application, “helper method” </a:t>
            </a:r>
            <a:r>
              <a:rPr lang="en-US" sz="3000" dirty="0" err="1">
                <a:solidFill>
                  <a:srgbClr val="0000FF"/>
                </a:solidFill>
                <a:latin typeface="Consolas" charset="0"/>
                <a:ea typeface="Consolas" charset="0"/>
                <a:cs typeface="Consolas" charset="0"/>
              </a:rPr>
              <a:t>setupShape</a:t>
            </a:r>
            <a:r>
              <a:rPr lang="en-US" sz="3000" dirty="0">
                <a:solidFill>
                  <a:srgbClr val="0000FF"/>
                </a:solidFill>
                <a:latin typeface="Consolas" charset="0"/>
                <a:ea typeface="Consolas" charset="0"/>
                <a:cs typeface="Consolas" charset="0"/>
              </a:rPr>
              <a:t>()</a:t>
            </a:r>
            <a:r>
              <a:rPr lang="en-US" sz="3000" dirty="0">
                <a:solidFill>
                  <a:srgbClr val="0000FF"/>
                </a:solidFill>
              </a:rPr>
              <a:t> </a:t>
            </a:r>
            <a:r>
              <a:rPr lang="en-US" sz="3000" dirty="0"/>
              <a:t>will only set fill color and position </a:t>
            </a:r>
            <a:r>
              <a:rPr lang="en-US" sz="3000" dirty="0">
                <a:solidFill>
                  <a:srgbClr val="0000FF"/>
                </a:solidFill>
                <a:latin typeface="Consolas" charset="0"/>
                <a:ea typeface="Consolas" charset="0"/>
                <a:cs typeface="Consolas" charset="0"/>
              </a:rPr>
              <a:t>Ellipse</a:t>
            </a:r>
            <a:r>
              <a:rPr lang="en-US" sz="3000" dirty="0"/>
              <a:t> in </a:t>
            </a:r>
            <a:r>
              <a:rPr lang="en-US" sz="3000" dirty="0">
                <a:solidFill>
                  <a:srgbClr val="0000FF"/>
                </a:solidFill>
                <a:latin typeface="Consolas" charset="0"/>
                <a:ea typeface="Consolas" charset="0"/>
                <a:cs typeface="Consolas" charset="0"/>
              </a:rPr>
              <a:t>Pane</a:t>
            </a:r>
            <a:r>
              <a:rPr lang="en-US" sz="3000" dirty="0"/>
              <a:t> using absolute positioning</a:t>
            </a:r>
          </a:p>
          <a:p>
            <a:r>
              <a:rPr lang="en-US" sz="3000" dirty="0"/>
              <a:t>Helper method is </a:t>
            </a:r>
            <a:r>
              <a:rPr lang="en-US" sz="3000" dirty="0">
                <a:solidFill>
                  <a:srgbClr val="0000FF"/>
                </a:solidFill>
                <a:latin typeface="Consolas" charset="0"/>
                <a:ea typeface="Consolas" charset="0"/>
                <a:cs typeface="Consolas" charset="0"/>
              </a:rPr>
              <a:t>private</a:t>
            </a:r>
            <a:r>
              <a:rPr lang="en-US" sz="3000" dirty="0"/>
              <a:t>—why is this good practice?</a:t>
            </a:r>
          </a:p>
          <a:p>
            <a:pPr lvl="1">
              <a:buFont typeface="Courier New"/>
              <a:buChar char="o"/>
            </a:pPr>
            <a:r>
              <a:rPr lang="en-US" sz="2600" dirty="0"/>
              <a:t> only </a:t>
            </a:r>
            <a:r>
              <a:rPr lang="en-US" sz="2600" dirty="0" err="1">
                <a:solidFill>
                  <a:srgbClr val="0000FF"/>
                </a:solidFill>
                <a:latin typeface="Consolas" charset="0"/>
                <a:ea typeface="Consolas" charset="0"/>
                <a:cs typeface="Consolas" charset="0"/>
              </a:rPr>
              <a:t>PaneOrganizer</a:t>
            </a:r>
            <a:r>
              <a:rPr lang="en-US" sz="2600" dirty="0">
                <a:solidFill>
                  <a:srgbClr val="0000FF"/>
                </a:solidFill>
                <a:latin typeface="Consolas" charset="0"/>
                <a:ea typeface="Consolas" charset="0"/>
                <a:cs typeface="Consolas" charset="0"/>
              </a:rPr>
              <a:t>()</a:t>
            </a:r>
            <a:r>
              <a:rPr lang="en-US" sz="2600" dirty="0">
                <a:solidFill>
                  <a:srgbClr val="0000FF"/>
                </a:solidFill>
              </a:rPr>
              <a:t> </a:t>
            </a:r>
            <a:r>
              <a:rPr lang="en-US" sz="2600" dirty="0"/>
              <a:t>should be allowed to initialize the color and location of the </a:t>
            </a:r>
            <a:r>
              <a:rPr lang="en-US" sz="2600" dirty="0">
                <a:solidFill>
                  <a:srgbClr val="0000FF"/>
                </a:solidFill>
                <a:latin typeface="Consolas" charset="0"/>
                <a:ea typeface="Consolas" charset="0"/>
                <a:cs typeface="Consolas" charset="0"/>
              </a:rPr>
              <a:t>Ellipse</a:t>
            </a:r>
          </a:p>
          <a:p>
            <a:pPr lvl="1">
              <a:buClr>
                <a:schemeClr val="tx1"/>
              </a:buClr>
              <a:buFont typeface="Courier New"/>
              <a:buChar char="o"/>
            </a:pPr>
            <a:r>
              <a:rPr lang="en-US" sz="2600" dirty="0">
                <a:solidFill>
                  <a:srgbClr val="0000FF"/>
                </a:solidFill>
                <a:latin typeface="Consolas" charset="0"/>
                <a:ea typeface="Consolas" charset="0"/>
                <a:cs typeface="Consolas" charset="0"/>
              </a:rPr>
              <a:t>private</a:t>
            </a:r>
            <a:r>
              <a:rPr lang="en-US" sz="2600" dirty="0">
                <a:solidFill>
                  <a:srgbClr val="0000FF"/>
                </a:solidFill>
              </a:rPr>
              <a:t> </a:t>
            </a:r>
            <a:r>
              <a:rPr lang="en-US" sz="2600" dirty="0"/>
              <a:t>methods are not directly inherited and are not accessible to subclasses—though inherited superclass methods may make use of them w/o the subclass knowing about them!</a:t>
            </a:r>
          </a:p>
        </p:txBody>
      </p:sp>
      <p:sp>
        <p:nvSpPr>
          <p:cNvPr id="6" name="TextBox 5"/>
          <p:cNvSpPr txBox="1"/>
          <p:nvPr/>
        </p:nvSpPr>
        <p:spPr>
          <a:xfrm>
            <a:off x="6682931" y="1301665"/>
            <a:ext cx="5657088" cy="5262979"/>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Pane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Pane();</a:t>
            </a:r>
          </a:p>
          <a:p>
            <a:r>
              <a:rPr lang="en-US" sz="1400" dirty="0">
                <a:latin typeface="Consolas" charset="0"/>
                <a:ea typeface="Consolas" charset="0"/>
                <a:cs typeface="Consolas" charset="0"/>
              </a:rPr>
              <a:t>        _ellipse = new Ellipse(50, 50);</a:t>
            </a:r>
          </a:p>
          <a:p>
            <a:r>
              <a:rPr lang="en-US" sz="1400" dirty="0">
                <a:latin typeface="Consolas" charset="0"/>
                <a:ea typeface="Consolas" charset="0"/>
                <a:cs typeface="Consolas" charset="0"/>
              </a:rPr>
              <a:t>        _</a:t>
            </a:r>
            <a:r>
              <a:rPr lang="en-US" sz="1400" dirty="0" err="1">
                <a:latin typeface="Consolas" charset="0"/>
                <a:ea typeface="Consolas" charset="0"/>
                <a:cs typeface="Consolas" charset="0"/>
              </a:rPr>
              <a:t>root.getChildren</a:t>
            </a:r>
            <a:r>
              <a:rPr lang="en-US" sz="1400" dirty="0">
                <a:latin typeface="Consolas" charset="0"/>
                <a:ea typeface="Consolas" charset="0"/>
                <a:cs typeface="Consolas" charset="0"/>
              </a:rPr>
              <a:t>().add(_ellipse);</a:t>
            </a:r>
          </a:p>
          <a:p>
            <a:endParaRPr lang="en-US" sz="1400" b="1" dirty="0">
              <a:latin typeface="Consolas" charset="0"/>
              <a:ea typeface="Consolas" charset="0"/>
              <a:cs typeface="Consolas" charset="0"/>
            </a:endParaRPr>
          </a:p>
          <a:p>
            <a:r>
              <a:rPr lang="en-US" sz="1400" b="1" dirty="0">
                <a:latin typeface="Consolas" charset="0"/>
                <a:ea typeface="Consolas" charset="0"/>
                <a:cs typeface="Consolas" charset="0"/>
              </a:rPr>
              <a:t>        </a:t>
            </a:r>
            <a:r>
              <a:rPr lang="en-US" sz="1400" dirty="0" err="1">
                <a:latin typeface="Consolas" charset="0"/>
                <a:ea typeface="Consolas" charset="0"/>
                <a:cs typeface="Consolas" charset="0"/>
              </a:rPr>
              <a:t>this.setupShape</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this.setupButtons</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Pane </a:t>
            </a:r>
            <a:r>
              <a:rPr lang="en-US" sz="1400" dirty="0" err="1">
                <a:latin typeface="Consolas" charset="0"/>
                <a:ea typeface="Consolas" charset="0"/>
                <a:cs typeface="Consolas" charset="0"/>
              </a:rPr>
              <a:t>getRoot</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return _root;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private void </a:t>
            </a:r>
            <a:r>
              <a:rPr lang="en-US" sz="1400" b="1" dirty="0" err="1">
                <a:solidFill>
                  <a:srgbClr val="FF0000"/>
                </a:solidFill>
                <a:latin typeface="Consolas" charset="0"/>
                <a:ea typeface="Consolas" charset="0"/>
                <a:cs typeface="Consolas" charset="0"/>
              </a:rPr>
              <a:t>setupShape</a:t>
            </a:r>
            <a:r>
              <a:rPr lang="en-US" sz="1400" b="1" dirty="0">
                <a:solidFill>
                  <a:srgbClr val="FF0000"/>
                </a:solidFill>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_</a:t>
            </a:r>
            <a:r>
              <a:rPr lang="en-US" sz="1400" b="1" dirty="0" err="1">
                <a:solidFill>
                  <a:srgbClr val="FF0000"/>
                </a:solidFill>
                <a:latin typeface="Consolas" charset="0"/>
                <a:ea typeface="Consolas" charset="0"/>
                <a:cs typeface="Consolas" charset="0"/>
              </a:rPr>
              <a:t>ellipse.setFill</a:t>
            </a:r>
            <a:r>
              <a:rPr lang="en-US" sz="1400" b="1" dirty="0">
                <a:solidFill>
                  <a:srgbClr val="FF0000"/>
                </a:solidFill>
                <a:latin typeface="Consolas" charset="0"/>
                <a:ea typeface="Consolas" charset="0"/>
                <a:cs typeface="Consolas" charset="0"/>
              </a:rPr>
              <a:t>(</a:t>
            </a:r>
            <a:r>
              <a:rPr lang="en-US" sz="1400" b="1" dirty="0" err="1">
                <a:solidFill>
                  <a:srgbClr val="FF0000"/>
                </a:solidFill>
                <a:latin typeface="Consolas" charset="0"/>
                <a:ea typeface="Consolas" charset="0"/>
                <a:cs typeface="Consolas" charset="0"/>
              </a:rPr>
              <a:t>Color.RED</a:t>
            </a:r>
            <a:r>
              <a:rPr lang="en-US" sz="1400" b="1" dirty="0">
                <a:solidFill>
                  <a:srgbClr val="FF0000"/>
                </a:solidFill>
                <a:latin typeface="Consolas" charset="0"/>
                <a:ea typeface="Consolas" charset="0"/>
                <a:cs typeface="Consolas" charset="0"/>
              </a:rPr>
              <a:t>);</a:t>
            </a:r>
          </a:p>
          <a:p>
            <a:r>
              <a:rPr lang="en-US" sz="1400" b="1" dirty="0">
                <a:solidFill>
                  <a:srgbClr val="FF0000"/>
                </a:solidFill>
                <a:latin typeface="Consolas" charset="0"/>
                <a:ea typeface="Consolas" charset="0"/>
                <a:cs typeface="Consolas" charset="0"/>
              </a:rPr>
              <a:t>        _</a:t>
            </a:r>
            <a:r>
              <a:rPr lang="en-US" sz="1400" b="1" dirty="0" err="1">
                <a:solidFill>
                  <a:srgbClr val="FF0000"/>
                </a:solidFill>
                <a:latin typeface="Consolas" charset="0"/>
                <a:ea typeface="Consolas" charset="0"/>
                <a:cs typeface="Consolas" charset="0"/>
              </a:rPr>
              <a:t>ellipse.setCenterX</a:t>
            </a:r>
            <a:r>
              <a:rPr lang="en-US" sz="1400" b="1" dirty="0">
                <a:solidFill>
                  <a:srgbClr val="FF0000"/>
                </a:solidFill>
                <a:latin typeface="Consolas" charset="0"/>
                <a:ea typeface="Consolas" charset="0"/>
                <a:cs typeface="Consolas" charset="0"/>
              </a:rPr>
              <a:t>(50);</a:t>
            </a:r>
          </a:p>
          <a:p>
            <a:r>
              <a:rPr lang="en-US" sz="1400" b="1" dirty="0">
                <a:solidFill>
                  <a:srgbClr val="FF0000"/>
                </a:solidFill>
                <a:latin typeface="Consolas" charset="0"/>
                <a:ea typeface="Consolas" charset="0"/>
                <a:cs typeface="Consolas" charset="0"/>
              </a:rPr>
              <a:t>        _</a:t>
            </a:r>
            <a:r>
              <a:rPr lang="en-US" sz="1400" b="1" dirty="0" err="1">
                <a:solidFill>
                  <a:srgbClr val="FF0000"/>
                </a:solidFill>
                <a:latin typeface="Consolas" charset="0"/>
                <a:ea typeface="Consolas" charset="0"/>
                <a:cs typeface="Consolas" charset="0"/>
              </a:rPr>
              <a:t>ellipse.setCenterY</a:t>
            </a:r>
            <a:r>
              <a:rPr lang="en-US" sz="1400" b="1" dirty="0">
                <a:solidFill>
                  <a:srgbClr val="FF0000"/>
                </a:solidFill>
                <a:latin typeface="Consolas" charset="0"/>
                <a:ea typeface="Consolas" charset="0"/>
                <a:cs typeface="Consolas" charset="0"/>
              </a:rPr>
              <a:t>(50);</a:t>
            </a:r>
          </a:p>
          <a:p>
            <a:r>
              <a:rPr lang="en-US" sz="1400" b="1" dirty="0">
                <a:solidFill>
                  <a:srgbClr val="FF0000"/>
                </a:solidFill>
                <a:latin typeface="Consolas" charset="0"/>
                <a:ea typeface="Consolas" charset="0"/>
                <a:cs typeface="Consolas" charset="0"/>
              </a:rPr>
              <a:t>    }</a:t>
            </a: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1705757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7" end="17"/>
                                            </p:txEl>
                                          </p:spTgt>
                                        </p:tgtEl>
                                        <p:attrNameLst>
                                          <p:attrName>style.visibility</p:attrName>
                                        </p:attrNameLst>
                                      </p:cBhvr>
                                      <p:to>
                                        <p:strVal val="visible"/>
                                      </p:to>
                                    </p:set>
                                    <p:animEffect transition="in" filter="fade">
                                      <p:cBhvr>
                                        <p:cTn id="10" dur="500"/>
                                        <p:tgtEl>
                                          <p:spTgt spid="6">
                                            <p:txEl>
                                              <p:pRg st="17" end="1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8" end="18"/>
                                            </p:txEl>
                                          </p:spTgt>
                                        </p:tgtEl>
                                        <p:attrNameLst>
                                          <p:attrName>style.visibility</p:attrName>
                                        </p:attrNameLst>
                                      </p:cBhvr>
                                      <p:to>
                                        <p:strVal val="visible"/>
                                      </p:to>
                                    </p:set>
                                    <p:animEffect transition="in" filter="fade">
                                      <p:cBhvr>
                                        <p:cTn id="13" dur="500"/>
                                        <p:tgtEl>
                                          <p:spTgt spid="6">
                                            <p:txEl>
                                              <p:pRg st="18" end="1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19" end="19"/>
                                            </p:txEl>
                                          </p:spTgt>
                                        </p:tgtEl>
                                        <p:attrNameLst>
                                          <p:attrName>style.visibility</p:attrName>
                                        </p:attrNameLst>
                                      </p:cBhvr>
                                      <p:to>
                                        <p:strVal val="visible"/>
                                      </p:to>
                                    </p:set>
                                    <p:animEffect transition="in" filter="fade">
                                      <p:cBhvr>
                                        <p:cTn id="16" dur="500"/>
                                        <p:tgtEl>
                                          <p:spTgt spid="6">
                                            <p:txEl>
                                              <p:pRg st="19" end="1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20" end="20"/>
                                            </p:txEl>
                                          </p:spTgt>
                                        </p:tgtEl>
                                        <p:attrNameLst>
                                          <p:attrName>style.visibility</p:attrName>
                                        </p:attrNameLst>
                                      </p:cBhvr>
                                      <p:to>
                                        <p:strVal val="visible"/>
                                      </p:to>
                                    </p:set>
                                    <p:animEffect transition="in" filter="fade">
                                      <p:cBhvr>
                                        <p:cTn id="19" dur="500"/>
                                        <p:tgtEl>
                                          <p:spTgt spid="6">
                                            <p:txEl>
                                              <p:pRg st="20" end="2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21" end="21"/>
                                            </p:txEl>
                                          </p:spTgt>
                                        </p:tgtEl>
                                        <p:attrNameLst>
                                          <p:attrName>style.visibility</p:attrName>
                                        </p:attrNameLst>
                                      </p:cBhvr>
                                      <p:to>
                                        <p:strVal val="visible"/>
                                      </p:to>
                                    </p:set>
                                    <p:animEffect transition="in" filter="fade">
                                      <p:cBhvr>
                                        <p:cTn id="22" dur="500"/>
                                        <p:tgtEl>
                                          <p:spTgt spid="6">
                                            <p:txEl>
                                              <p:pRg st="21" end="2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785"/>
            <a:ext cx="10515600" cy="1325033"/>
          </a:xfrm>
        </p:spPr>
        <p:txBody>
          <a:bodyPr/>
          <a:lstStyle/>
          <a:p>
            <a:r>
              <a:rPr lang="en-US" sz="4000" b="1" dirty="0">
                <a:ea typeface="Arial" charset="0"/>
                <a:cs typeface="Arial" charset="0"/>
              </a:rPr>
              <a:t>Aside:</a:t>
            </a:r>
            <a:r>
              <a:rPr lang="en-US" sz="4000" b="1" i="1" dirty="0">
                <a:ea typeface="Arial" charset="0"/>
                <a:cs typeface="Arial" charset="0"/>
              </a:rPr>
              <a:t> </a:t>
            </a:r>
            <a:r>
              <a:rPr lang="en-US" sz="4000" b="1" dirty="0" err="1">
                <a:solidFill>
                  <a:srgbClr val="0000FF"/>
                </a:solidFill>
                <a:latin typeface="Consolas" charset="0"/>
                <a:ea typeface="Consolas" charset="0"/>
                <a:cs typeface="Consolas" charset="0"/>
              </a:rPr>
              <a:t>PaneOrganizer</a:t>
            </a:r>
            <a:r>
              <a:rPr lang="en-US" sz="4000" b="1" dirty="0">
                <a:solidFill>
                  <a:srgbClr val="0000FF"/>
                </a:solidFill>
              </a:rPr>
              <a:t> </a:t>
            </a:r>
            <a:r>
              <a:rPr lang="en-US" sz="4000" b="1" dirty="0"/>
              <a:t>Class (1/3)</a:t>
            </a:r>
          </a:p>
        </p:txBody>
      </p:sp>
      <p:sp>
        <p:nvSpPr>
          <p:cNvPr id="3" name="Content Placeholder 2"/>
          <p:cNvSpPr>
            <a:spLocks noGrp="1"/>
          </p:cNvSpPr>
          <p:nvPr>
            <p:ph idx="1"/>
          </p:nvPr>
        </p:nvSpPr>
        <p:spPr>
          <a:xfrm>
            <a:off x="361950" y="1174603"/>
            <a:ext cx="11658600" cy="4349749"/>
          </a:xfrm>
        </p:spPr>
        <p:txBody>
          <a:bodyPr/>
          <a:lstStyle/>
          <a:p>
            <a:pPr>
              <a:lnSpc>
                <a:spcPct val="100000"/>
              </a:lnSpc>
            </a:pPr>
            <a:r>
              <a:rPr lang="en-US" sz="2100" dirty="0"/>
              <a:t>We were able to absolutely position (position is fixed, cannot be changed) </a:t>
            </a:r>
            <a:r>
              <a:rPr lang="en-US" sz="2100" dirty="0">
                <a:solidFill>
                  <a:srgbClr val="0000FF"/>
                </a:solidFill>
                <a:latin typeface="Consolas" charset="0"/>
                <a:ea typeface="Consolas" charset="0"/>
                <a:cs typeface="Consolas" charset="0"/>
              </a:rPr>
              <a:t>_ellipse</a:t>
            </a:r>
            <a:r>
              <a:rPr lang="en-US" sz="2100" dirty="0">
                <a:solidFill>
                  <a:srgbClr val="0000FF"/>
                </a:solidFill>
              </a:rPr>
              <a:t> </a:t>
            </a:r>
            <a:r>
              <a:rPr lang="en-US" sz="2100" dirty="0"/>
              <a:t>in the root </a:t>
            </a:r>
            <a:r>
              <a:rPr lang="en-US" sz="2100" dirty="0">
                <a:solidFill>
                  <a:srgbClr val="0000FF"/>
                </a:solidFill>
                <a:latin typeface="Consolas" charset="0"/>
                <a:ea typeface="Consolas" charset="0"/>
                <a:cs typeface="Consolas" charset="0"/>
              </a:rPr>
              <a:t>Pane</a:t>
            </a:r>
            <a:r>
              <a:rPr lang="en-US" sz="2100" dirty="0">
                <a:solidFill>
                  <a:srgbClr val="0000FF"/>
                </a:solidFill>
              </a:rPr>
              <a:t> </a:t>
            </a:r>
            <a:r>
              <a:rPr lang="en-US" sz="2100" dirty="0"/>
              <a:t>because our root is simply a </a:t>
            </a:r>
            <a:r>
              <a:rPr lang="en-US" sz="2100" dirty="0">
                <a:solidFill>
                  <a:srgbClr val="0000FF"/>
                </a:solidFill>
                <a:latin typeface="Consolas" charset="0"/>
                <a:ea typeface="Consolas" charset="0"/>
                <a:cs typeface="Consolas" charset="0"/>
              </a:rPr>
              <a:t>Pane</a:t>
            </a:r>
            <a:r>
              <a:rPr lang="en-US" sz="2100" dirty="0">
                <a:solidFill>
                  <a:srgbClr val="0000FF"/>
                </a:solidFill>
              </a:rPr>
              <a:t> </a:t>
            </a:r>
            <a:r>
              <a:rPr lang="en-US" sz="2100" dirty="0"/>
              <a:t>and not one of the more specialized subclasses</a:t>
            </a:r>
          </a:p>
          <a:p>
            <a:pPr>
              <a:lnSpc>
                <a:spcPct val="100000"/>
              </a:lnSpc>
            </a:pPr>
            <a:r>
              <a:rPr lang="en-US" sz="2100" dirty="0"/>
              <a:t>We could also use absolute positioning to position the </a:t>
            </a:r>
            <a:r>
              <a:rPr lang="en-US" sz="2100" dirty="0">
                <a:solidFill>
                  <a:srgbClr val="0000FF"/>
                </a:solidFill>
                <a:latin typeface="Consolas" charset="0"/>
                <a:ea typeface="Consolas" charset="0"/>
                <a:cs typeface="Consolas" charset="0"/>
              </a:rPr>
              <a:t>Button</a:t>
            </a:r>
            <a:r>
              <a:rPr lang="en-US" sz="2100" dirty="0"/>
              <a:t>s in the </a:t>
            </a:r>
            <a:r>
              <a:rPr lang="en-US" sz="2100" dirty="0">
                <a:solidFill>
                  <a:srgbClr val="0000FF"/>
                </a:solidFill>
                <a:latin typeface="Consolas" charset="0"/>
                <a:ea typeface="Consolas" charset="0"/>
                <a:cs typeface="Consolas" charset="0"/>
              </a:rPr>
              <a:t>Pane</a:t>
            </a:r>
            <a:r>
              <a:rPr lang="en-US" sz="2100" dirty="0">
                <a:solidFill>
                  <a:srgbClr val="224AFC"/>
                </a:solidFill>
                <a:latin typeface="Consolas" charset="0"/>
                <a:ea typeface="Consolas" charset="0"/>
                <a:cs typeface="Consolas" charset="0"/>
              </a:rPr>
              <a:t> </a:t>
            </a:r>
            <a:r>
              <a:rPr lang="en-US" sz="2100" dirty="0"/>
              <a:t>in our</a:t>
            </a:r>
            <a:r>
              <a:rPr lang="en-US" sz="2100" dirty="0">
                <a:solidFill>
                  <a:srgbClr val="224AFC"/>
                </a:solidFill>
                <a:latin typeface="Consolas" charset="0"/>
                <a:ea typeface="Consolas" charset="0"/>
                <a:cs typeface="Consolas" charset="0"/>
              </a:rPr>
              <a:t> </a:t>
            </a:r>
            <a:r>
              <a:rPr lang="en-US" sz="2100" dirty="0" err="1">
                <a:solidFill>
                  <a:srgbClr val="0000FF"/>
                </a:solidFill>
                <a:latin typeface="Consolas" charset="0"/>
                <a:ea typeface="Consolas" charset="0"/>
                <a:cs typeface="Consolas" charset="0"/>
              </a:rPr>
              <a:t>setUpButtons</a:t>
            </a:r>
            <a:r>
              <a:rPr lang="en-US" sz="2100" dirty="0">
                <a:solidFill>
                  <a:srgbClr val="0000FF"/>
                </a:solidFill>
                <a:latin typeface="Consolas" charset="0"/>
                <a:ea typeface="Consolas" charset="0"/>
                <a:cs typeface="Consolas" charset="0"/>
              </a:rPr>
              <a:t>() </a:t>
            </a:r>
            <a:r>
              <a:rPr lang="en-US" sz="2100" dirty="0"/>
              <a:t>method… But look how annoying trial-and-error is!  </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 y="2992277"/>
            <a:ext cx="2125085" cy="23111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2520" y="2992278"/>
            <a:ext cx="2097252" cy="230210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1430" b="4669"/>
          <a:stretch/>
        </p:blipFill>
        <p:spPr>
          <a:xfrm>
            <a:off x="6566889" y="2992278"/>
            <a:ext cx="2066096" cy="2311746"/>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2189" b="4202"/>
          <a:stretch/>
        </p:blipFill>
        <p:spPr>
          <a:xfrm>
            <a:off x="9530561" y="2992277"/>
            <a:ext cx="2101650" cy="2313445"/>
          </a:xfrm>
          <a:prstGeom prst="rect">
            <a:avLst/>
          </a:prstGeom>
        </p:spPr>
      </p:pic>
      <p:sp>
        <p:nvSpPr>
          <p:cNvPr id="9" name="TextBox 8"/>
          <p:cNvSpPr txBox="1"/>
          <p:nvPr/>
        </p:nvSpPr>
        <p:spPr>
          <a:xfrm>
            <a:off x="343503" y="5383375"/>
            <a:ext cx="2557622" cy="523220"/>
          </a:xfrm>
          <a:prstGeom prst="rect">
            <a:avLst/>
          </a:prstGeom>
          <a:noFill/>
        </p:spPr>
        <p:txBody>
          <a:bodyPr wrap="square" rtlCol="0">
            <a:spAutoFit/>
          </a:bodyPr>
          <a:lstStyle/>
          <a:p>
            <a:r>
              <a:rPr lang="en-US" sz="1400" b="1" dirty="0" err="1">
                <a:solidFill>
                  <a:srgbClr val="FF0000"/>
                </a:solidFill>
                <a:latin typeface="Consolas" charset="0"/>
                <a:ea typeface="Consolas" charset="0"/>
                <a:cs typeface="Consolas" charset="0"/>
              </a:rPr>
              <a:t>left.relocate</a:t>
            </a:r>
            <a:r>
              <a:rPr lang="en-US" sz="1400" b="1" dirty="0">
                <a:solidFill>
                  <a:srgbClr val="FF0000"/>
                </a:solidFill>
                <a:latin typeface="Consolas" charset="0"/>
                <a:ea typeface="Consolas" charset="0"/>
                <a:cs typeface="Consolas" charset="0"/>
              </a:rPr>
              <a:t>(50,165);</a:t>
            </a:r>
          </a:p>
          <a:p>
            <a:r>
              <a:rPr lang="en-US" sz="1400" b="1" dirty="0" err="1">
                <a:solidFill>
                  <a:srgbClr val="FF0000"/>
                </a:solidFill>
                <a:latin typeface="Consolas" charset="0"/>
                <a:ea typeface="Consolas" charset="0"/>
                <a:cs typeface="Consolas" charset="0"/>
              </a:rPr>
              <a:t>right.relocate</a:t>
            </a:r>
            <a:r>
              <a:rPr lang="en-US" sz="1400" b="1" dirty="0">
                <a:solidFill>
                  <a:srgbClr val="FF0000"/>
                </a:solidFill>
                <a:latin typeface="Consolas" charset="0"/>
                <a:ea typeface="Consolas" charset="0"/>
                <a:cs typeface="Consolas" charset="0"/>
              </a:rPr>
              <a:t>(120,165);</a:t>
            </a:r>
          </a:p>
        </p:txBody>
      </p:sp>
      <p:sp>
        <p:nvSpPr>
          <p:cNvPr id="10" name="TextBox 9"/>
          <p:cNvSpPr txBox="1"/>
          <p:nvPr/>
        </p:nvSpPr>
        <p:spPr>
          <a:xfrm>
            <a:off x="3350522" y="5331167"/>
            <a:ext cx="2654674" cy="523220"/>
          </a:xfrm>
          <a:prstGeom prst="rect">
            <a:avLst/>
          </a:prstGeom>
          <a:noFill/>
        </p:spPr>
        <p:txBody>
          <a:bodyPr wrap="square" rtlCol="0">
            <a:spAutoFit/>
          </a:bodyPr>
          <a:lstStyle/>
          <a:p>
            <a:r>
              <a:rPr lang="en-US" sz="1400" b="1" dirty="0" err="1">
                <a:solidFill>
                  <a:srgbClr val="FF0000"/>
                </a:solidFill>
                <a:latin typeface="Consolas" charset="0"/>
                <a:ea typeface="Consolas" charset="0"/>
                <a:cs typeface="Consolas" charset="0"/>
              </a:rPr>
              <a:t>left.relocate</a:t>
            </a:r>
            <a:r>
              <a:rPr lang="en-US" sz="1400" b="1" dirty="0">
                <a:solidFill>
                  <a:srgbClr val="FF0000"/>
                </a:solidFill>
                <a:latin typeface="Consolas" charset="0"/>
                <a:ea typeface="Consolas" charset="0"/>
                <a:cs typeface="Consolas" charset="0"/>
              </a:rPr>
              <a:t>(100,180);</a:t>
            </a:r>
          </a:p>
          <a:p>
            <a:r>
              <a:rPr lang="en-US" sz="1400" b="1" dirty="0" err="1">
                <a:solidFill>
                  <a:srgbClr val="FF0000"/>
                </a:solidFill>
                <a:latin typeface="Consolas" charset="0"/>
                <a:ea typeface="Consolas" charset="0"/>
                <a:cs typeface="Consolas" charset="0"/>
              </a:rPr>
              <a:t>right.relocate</a:t>
            </a:r>
            <a:r>
              <a:rPr lang="en-US" sz="1400" b="1" dirty="0">
                <a:solidFill>
                  <a:srgbClr val="FF0000"/>
                </a:solidFill>
                <a:latin typeface="Consolas" charset="0"/>
                <a:ea typeface="Consolas" charset="0"/>
                <a:cs typeface="Consolas" charset="0"/>
              </a:rPr>
              <a:t>(150,180);</a:t>
            </a:r>
          </a:p>
        </p:txBody>
      </p:sp>
      <p:sp>
        <p:nvSpPr>
          <p:cNvPr id="11" name="TextBox 10"/>
          <p:cNvSpPr txBox="1"/>
          <p:nvPr/>
        </p:nvSpPr>
        <p:spPr>
          <a:xfrm>
            <a:off x="6454594" y="5331167"/>
            <a:ext cx="2608851" cy="523220"/>
          </a:xfrm>
          <a:prstGeom prst="rect">
            <a:avLst/>
          </a:prstGeom>
          <a:noFill/>
        </p:spPr>
        <p:txBody>
          <a:bodyPr wrap="square" rtlCol="0">
            <a:spAutoFit/>
          </a:bodyPr>
          <a:lstStyle/>
          <a:p>
            <a:r>
              <a:rPr lang="en-US" sz="1400" b="1" dirty="0" err="1">
                <a:solidFill>
                  <a:srgbClr val="FF0000"/>
                </a:solidFill>
                <a:latin typeface="Consolas" charset="0"/>
                <a:ea typeface="Consolas" charset="0"/>
                <a:cs typeface="Consolas" charset="0"/>
              </a:rPr>
              <a:t>left.relocate</a:t>
            </a:r>
            <a:r>
              <a:rPr lang="en-US" sz="1400" b="1" dirty="0">
                <a:solidFill>
                  <a:srgbClr val="FF0000"/>
                </a:solidFill>
                <a:latin typeface="Consolas" charset="0"/>
                <a:ea typeface="Consolas" charset="0"/>
                <a:cs typeface="Consolas" charset="0"/>
              </a:rPr>
              <a:t>(50,150);</a:t>
            </a:r>
          </a:p>
          <a:p>
            <a:r>
              <a:rPr lang="en-US" sz="1400" b="1" dirty="0" err="1">
                <a:solidFill>
                  <a:srgbClr val="FF0000"/>
                </a:solidFill>
                <a:latin typeface="Consolas" charset="0"/>
                <a:ea typeface="Consolas" charset="0"/>
                <a:cs typeface="Consolas" charset="0"/>
              </a:rPr>
              <a:t>right.relocate</a:t>
            </a:r>
            <a:r>
              <a:rPr lang="en-US" sz="1400" b="1" dirty="0">
                <a:solidFill>
                  <a:srgbClr val="FF0000"/>
                </a:solidFill>
                <a:latin typeface="Consolas" charset="0"/>
                <a:ea typeface="Consolas" charset="0"/>
                <a:cs typeface="Consolas" charset="0"/>
              </a:rPr>
              <a:t>(120,150);</a:t>
            </a:r>
          </a:p>
        </p:txBody>
      </p:sp>
      <p:sp>
        <p:nvSpPr>
          <p:cNvPr id="12" name="TextBox 11"/>
          <p:cNvSpPr txBox="1"/>
          <p:nvPr/>
        </p:nvSpPr>
        <p:spPr>
          <a:xfrm>
            <a:off x="9512843" y="5311430"/>
            <a:ext cx="2624940" cy="523220"/>
          </a:xfrm>
          <a:prstGeom prst="rect">
            <a:avLst/>
          </a:prstGeom>
          <a:noFill/>
        </p:spPr>
        <p:txBody>
          <a:bodyPr wrap="square" rtlCol="0">
            <a:spAutoFit/>
          </a:bodyPr>
          <a:lstStyle/>
          <a:p>
            <a:r>
              <a:rPr lang="en-US" sz="1400" b="1" dirty="0" err="1">
                <a:solidFill>
                  <a:srgbClr val="FF0000"/>
                </a:solidFill>
                <a:latin typeface="Consolas" charset="0"/>
                <a:ea typeface="Consolas" charset="0"/>
                <a:cs typeface="Consolas" charset="0"/>
              </a:rPr>
              <a:t>left.relocate</a:t>
            </a:r>
            <a:r>
              <a:rPr lang="en-US" sz="1400" b="1" dirty="0">
                <a:solidFill>
                  <a:srgbClr val="FF0000"/>
                </a:solidFill>
                <a:latin typeface="Consolas" charset="0"/>
                <a:ea typeface="Consolas" charset="0"/>
                <a:cs typeface="Consolas" charset="0"/>
              </a:rPr>
              <a:t>(50,165);</a:t>
            </a:r>
          </a:p>
          <a:p>
            <a:r>
              <a:rPr lang="en-US" sz="1400" b="1" dirty="0" err="1">
                <a:solidFill>
                  <a:srgbClr val="FF0000"/>
                </a:solidFill>
                <a:latin typeface="Consolas" charset="0"/>
                <a:ea typeface="Consolas" charset="0"/>
                <a:cs typeface="Consolas" charset="0"/>
              </a:rPr>
              <a:t>right.relocate</a:t>
            </a:r>
            <a:r>
              <a:rPr lang="en-US" sz="1400" b="1" dirty="0">
                <a:solidFill>
                  <a:srgbClr val="FF0000"/>
                </a:solidFill>
                <a:latin typeface="Consolas" charset="0"/>
                <a:ea typeface="Consolas" charset="0"/>
                <a:cs typeface="Consolas" charset="0"/>
              </a:rPr>
              <a:t>(120,165);</a:t>
            </a:r>
          </a:p>
        </p:txBody>
      </p:sp>
      <p:sp>
        <p:nvSpPr>
          <p:cNvPr id="5" name="Rectangle 4"/>
          <p:cNvSpPr/>
          <p:nvPr/>
        </p:nvSpPr>
        <p:spPr>
          <a:xfrm>
            <a:off x="-106681" y="5986542"/>
            <a:ext cx="11738891" cy="446276"/>
          </a:xfrm>
          <a:prstGeom prst="rect">
            <a:avLst/>
          </a:prstGeom>
        </p:spPr>
        <p:txBody>
          <a:bodyPr wrap="square">
            <a:spAutoFit/>
          </a:bodyPr>
          <a:lstStyle/>
          <a:p>
            <a:pPr marL="120650" lvl="4" algn="ctr">
              <a:buClr>
                <a:srgbClr val="FF0000"/>
              </a:buClr>
              <a:buSzPct val="100000"/>
            </a:pPr>
            <a:r>
              <a:rPr lang="en-US" sz="2300" b="1" dirty="0">
                <a:latin typeface="Arial" charset="0"/>
                <a:ea typeface="Arial" charset="0"/>
                <a:cs typeface="Arial" charset="0"/>
              </a:rPr>
              <a:t>Is there a better way?   ...hint: leverage Scene Graph hierarchy and delegation!</a:t>
            </a:r>
          </a:p>
        </p:txBody>
      </p:sp>
    </p:spTree>
    <p:extLst>
      <p:ext uri="{BB962C8B-B14F-4D97-AF65-F5344CB8AC3E}">
        <p14:creationId xmlns:p14="http://schemas.microsoft.com/office/powerpoint/2010/main" val="155135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xEl>
                                              <p:pRg st="0" end="0"/>
                                            </p:txEl>
                                          </p:spTgt>
                                        </p:tgtEl>
                                        <p:attrNameLst>
                                          <p:attrName>style.visibility</p:attrName>
                                        </p:attrNameLst>
                                      </p:cBhvr>
                                      <p:to>
                                        <p:strVal val="visible"/>
                                      </p:to>
                                    </p:set>
                                    <p:animEffect transition="in" filter="fade">
                                      <p:cBhvr>
                                        <p:cTn id="5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a:stCxn id="5" idx="2"/>
            <a:endCxn id="153" idx="0"/>
          </p:cNvCxnSpPr>
          <p:nvPr/>
        </p:nvCxnSpPr>
        <p:spPr>
          <a:xfrm flipH="1">
            <a:off x="8735007" y="2951222"/>
            <a:ext cx="1210254" cy="156564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1906" y="544831"/>
            <a:ext cx="10515600" cy="1325033"/>
          </a:xfrm>
        </p:spPr>
        <p:txBody>
          <a:bodyPr>
            <a:normAutofit/>
          </a:bodyPr>
          <a:lstStyle/>
          <a:p>
            <a:r>
              <a:rPr lang="en-US" b="1" dirty="0">
                <a:ea typeface="Arial" charset="0"/>
                <a:cs typeface="Arial" charset="0"/>
              </a:rPr>
              <a:t>Aside:</a:t>
            </a:r>
            <a:r>
              <a:rPr lang="en-US" b="1" i="1" dirty="0">
                <a:ea typeface="Arial" charset="0"/>
                <a:cs typeface="Arial" charset="0"/>
              </a:rPr>
              <a:t> </a:t>
            </a:r>
            <a:r>
              <a:rPr lang="en" b="1" dirty="0" err="1">
                <a:solidFill>
                  <a:srgbClr val="0000FF"/>
                </a:solidFill>
                <a:latin typeface="Consolas"/>
                <a:ea typeface="Consolas"/>
                <a:cs typeface="Consolas"/>
                <a:sym typeface="Consolas"/>
              </a:rPr>
              <a:t>PaneOrganizer</a:t>
            </a:r>
            <a:r>
              <a:rPr lang="en" b="1" dirty="0"/>
              <a:t> Class (2/3)</a:t>
            </a:r>
            <a:br>
              <a:rPr lang="en" b="1" dirty="0"/>
            </a:br>
            <a:endParaRPr lang="en-US" dirty="0"/>
          </a:p>
        </p:txBody>
      </p:sp>
      <p:sp>
        <p:nvSpPr>
          <p:cNvPr id="3" name="Content Placeholder 2"/>
          <p:cNvSpPr>
            <a:spLocks noGrp="1"/>
          </p:cNvSpPr>
          <p:nvPr>
            <p:ph idx="1"/>
          </p:nvPr>
        </p:nvSpPr>
        <p:spPr>
          <a:xfrm>
            <a:off x="5658" y="1371350"/>
            <a:ext cx="8160494" cy="5296149"/>
          </a:xfrm>
        </p:spPr>
        <p:txBody>
          <a:bodyPr>
            <a:normAutofit lnSpcReduction="10000"/>
          </a:bodyPr>
          <a:lstStyle/>
          <a:p>
            <a:pPr marL="285750" indent="-285750">
              <a:buFont typeface="Arial" charset="0"/>
              <a:buChar char="•"/>
            </a:pPr>
            <a:r>
              <a:rPr lang="en-US" sz="2700" dirty="0"/>
              <a:t>Rather than absolutely positioning </a:t>
            </a:r>
            <a:r>
              <a:rPr lang="en-US" sz="2700" dirty="0">
                <a:solidFill>
                  <a:srgbClr val="0000FF"/>
                </a:solidFill>
                <a:latin typeface="Consolas" charset="0"/>
                <a:ea typeface="Consolas" charset="0"/>
                <a:cs typeface="Consolas" charset="0"/>
              </a:rPr>
              <a:t>Button</a:t>
            </a:r>
            <a:r>
              <a:rPr lang="en-US" sz="2700" dirty="0"/>
              <a:t>s directly in root </a:t>
            </a:r>
            <a:r>
              <a:rPr lang="en-US" sz="2700" dirty="0">
                <a:solidFill>
                  <a:srgbClr val="0000FF"/>
                </a:solidFill>
                <a:latin typeface="Consolas" charset="0"/>
                <a:ea typeface="Consolas" charset="0"/>
                <a:cs typeface="Consolas" charset="0"/>
              </a:rPr>
              <a:t>Pane</a:t>
            </a:r>
            <a:r>
              <a:rPr lang="en-US" sz="2700" dirty="0"/>
              <a:t>, use a specialized layout </a:t>
            </a:r>
            <a:r>
              <a:rPr lang="en-US" sz="2700" dirty="0">
                <a:solidFill>
                  <a:srgbClr val="0000FF"/>
                </a:solidFill>
                <a:latin typeface="Consolas" charset="0"/>
                <a:ea typeface="Consolas" charset="0"/>
                <a:cs typeface="Consolas" charset="0"/>
              </a:rPr>
              <a:t>Pane</a:t>
            </a:r>
            <a:r>
              <a:rPr lang="en-US" sz="2700" dirty="0"/>
              <a:t>:  add a new </a:t>
            </a:r>
            <a:r>
              <a:rPr lang="en-US" sz="2700" dirty="0" err="1">
                <a:solidFill>
                  <a:srgbClr val="0000FF"/>
                </a:solidFill>
                <a:latin typeface="Consolas" charset="0"/>
                <a:ea typeface="Consolas" charset="0"/>
                <a:cs typeface="Consolas" charset="0"/>
              </a:rPr>
              <a:t>HBox</a:t>
            </a:r>
            <a:r>
              <a:rPr lang="en-US" sz="2700" dirty="0">
                <a:solidFill>
                  <a:srgbClr val="0000FF"/>
                </a:solidFill>
              </a:rPr>
              <a:t> </a:t>
            </a:r>
            <a:r>
              <a:rPr lang="en-US" sz="2700" dirty="0"/>
              <a:t>as a child of the root </a:t>
            </a:r>
            <a:r>
              <a:rPr lang="en-US" sz="2700" dirty="0">
                <a:solidFill>
                  <a:srgbClr val="0000FF"/>
                </a:solidFill>
                <a:latin typeface="Consolas" charset="0"/>
                <a:ea typeface="Consolas" charset="0"/>
                <a:cs typeface="Consolas" charset="0"/>
              </a:rPr>
              <a:t>Pane</a:t>
            </a:r>
          </a:p>
          <a:p>
            <a:pPr lvl="1">
              <a:buFont typeface="Courier New"/>
              <a:buChar char="o"/>
            </a:pPr>
            <a:r>
              <a:rPr lang="en-US" sz="2300" dirty="0"/>
              <a:t>add </a:t>
            </a:r>
            <a:r>
              <a:rPr lang="en-US" sz="2300" dirty="0">
                <a:solidFill>
                  <a:srgbClr val="0000FF"/>
                </a:solidFill>
                <a:latin typeface="Consolas" charset="0"/>
                <a:ea typeface="Consolas" charset="0"/>
                <a:cs typeface="Consolas" charset="0"/>
              </a:rPr>
              <a:t>Button</a:t>
            </a:r>
            <a:r>
              <a:rPr lang="en-US" sz="2300" dirty="0"/>
              <a:t>s to </a:t>
            </a:r>
            <a:r>
              <a:rPr lang="en-US" sz="2300" dirty="0" err="1">
                <a:solidFill>
                  <a:srgbClr val="0000FF"/>
                </a:solidFill>
                <a:latin typeface="Consolas" charset="0"/>
                <a:ea typeface="Consolas" charset="0"/>
                <a:cs typeface="Consolas" charset="0"/>
              </a:rPr>
              <a:t>HBox</a:t>
            </a:r>
            <a:r>
              <a:rPr lang="en-US" sz="2300" dirty="0"/>
              <a:t>, to align horizontally</a:t>
            </a:r>
            <a:endParaRPr lang="en-US" sz="2300" dirty="0">
              <a:solidFill>
                <a:srgbClr val="0432FF"/>
              </a:solidFill>
              <a:latin typeface="Consolas" charset="0"/>
              <a:ea typeface="Consolas" charset="0"/>
              <a:cs typeface="Consolas" charset="0"/>
            </a:endParaRPr>
          </a:p>
          <a:p>
            <a:pPr marL="285750" indent="-285750">
              <a:buFont typeface="Arial" charset="0"/>
              <a:buChar char="•"/>
            </a:pPr>
            <a:r>
              <a:rPr lang="en-US" sz="2700" dirty="0"/>
              <a:t>Continuing to improve our design, use a </a:t>
            </a:r>
            <a:r>
              <a:rPr lang="en-US" sz="2700" dirty="0" err="1">
                <a:solidFill>
                  <a:srgbClr val="0000FF"/>
                </a:solidFill>
                <a:latin typeface="Consolas" charset="0"/>
                <a:ea typeface="Consolas" charset="0"/>
                <a:cs typeface="Consolas" charset="0"/>
              </a:rPr>
              <a:t>BorderPane</a:t>
            </a:r>
            <a:r>
              <a:rPr lang="en-US" sz="2700" dirty="0">
                <a:solidFill>
                  <a:srgbClr val="0000FF"/>
                </a:solidFill>
              </a:rPr>
              <a:t> </a:t>
            </a:r>
            <a:r>
              <a:rPr lang="en-US" sz="2700" dirty="0"/>
              <a:t>as root to use its layout manager</a:t>
            </a:r>
          </a:p>
          <a:p>
            <a:pPr marL="285750" indent="-285750">
              <a:buFont typeface="Arial" charset="0"/>
              <a:buChar char="•"/>
            </a:pPr>
            <a:r>
              <a:rPr lang="en-US" sz="2700" dirty="0"/>
              <a:t>Now need to add </a:t>
            </a:r>
            <a:r>
              <a:rPr lang="en-US" sz="2700" dirty="0">
                <a:solidFill>
                  <a:srgbClr val="0000FF"/>
                </a:solidFill>
                <a:latin typeface="Consolas" charset="0"/>
                <a:ea typeface="Consolas" charset="0"/>
                <a:cs typeface="Consolas" charset="0"/>
              </a:rPr>
              <a:t>Ellipse</a:t>
            </a:r>
            <a:r>
              <a:rPr lang="en-US" sz="2700" dirty="0">
                <a:solidFill>
                  <a:srgbClr val="0000FF"/>
                </a:solidFill>
              </a:rPr>
              <a:t> </a:t>
            </a:r>
            <a:r>
              <a:rPr lang="en-US" sz="2700" dirty="0"/>
              <a:t>to the root</a:t>
            </a:r>
          </a:p>
          <a:p>
            <a:pPr lvl="1">
              <a:buFont typeface="Courier New"/>
              <a:buChar char="o"/>
            </a:pPr>
            <a:r>
              <a:rPr lang="en-US" sz="2300" dirty="0"/>
              <a:t>could simply add </a:t>
            </a:r>
            <a:r>
              <a:rPr lang="en-US" sz="2300" dirty="0">
                <a:solidFill>
                  <a:srgbClr val="0000FF"/>
                </a:solidFill>
                <a:latin typeface="Consolas" charset="0"/>
                <a:ea typeface="Consolas" charset="0"/>
                <a:cs typeface="Consolas" charset="0"/>
              </a:rPr>
              <a:t>Ellipse</a:t>
            </a:r>
            <a:r>
              <a:rPr lang="en-US" sz="2300" dirty="0">
                <a:solidFill>
                  <a:srgbClr val="0000FF"/>
                </a:solidFill>
              </a:rPr>
              <a:t> </a:t>
            </a:r>
            <a:r>
              <a:rPr lang="en-US" sz="2300" dirty="0"/>
              <a:t>to CENTER of root </a:t>
            </a:r>
            <a:r>
              <a:rPr lang="en-US" sz="2300" dirty="0" err="1">
                <a:solidFill>
                  <a:srgbClr val="0000FF"/>
                </a:solidFill>
                <a:latin typeface="Consolas" charset="0"/>
                <a:ea typeface="Consolas" charset="0"/>
                <a:cs typeface="Consolas" charset="0"/>
              </a:rPr>
              <a:t>BorderPane</a:t>
            </a:r>
            <a:endParaRPr lang="en-US" sz="2300" dirty="0">
              <a:solidFill>
                <a:srgbClr val="0000FF"/>
              </a:solidFill>
              <a:latin typeface="Consolas" charset="0"/>
              <a:ea typeface="Consolas" charset="0"/>
              <a:cs typeface="Consolas" charset="0"/>
            </a:endParaRPr>
          </a:p>
          <a:p>
            <a:pPr lvl="1">
              <a:buFont typeface="Courier New"/>
              <a:buChar char="o"/>
            </a:pPr>
            <a:r>
              <a:rPr lang="en-US" sz="2300" dirty="0"/>
              <a:t>but this won’t work—if </a:t>
            </a:r>
            <a:r>
              <a:rPr lang="en-US" sz="2300" dirty="0" err="1">
                <a:solidFill>
                  <a:srgbClr val="0000FF"/>
                </a:solidFill>
                <a:latin typeface="Consolas" charset="0"/>
                <a:ea typeface="Consolas" charset="0"/>
                <a:cs typeface="Consolas" charset="0"/>
              </a:rPr>
              <a:t>BorderPane</a:t>
            </a:r>
            <a:r>
              <a:rPr lang="en-US" sz="2300" dirty="0">
                <a:solidFill>
                  <a:srgbClr val="0000FF"/>
                </a:solidFill>
              </a:rPr>
              <a:t> </a:t>
            </a:r>
            <a:r>
              <a:rPr lang="en-US" sz="2300" dirty="0"/>
              <a:t>dictates placement of </a:t>
            </a:r>
            <a:r>
              <a:rPr lang="en-US" sz="2300" dirty="0">
                <a:solidFill>
                  <a:srgbClr val="0000FF"/>
                </a:solidFill>
                <a:latin typeface="Consolas" charset="0"/>
                <a:ea typeface="Consolas" charset="0"/>
                <a:cs typeface="Consolas" charset="0"/>
              </a:rPr>
              <a:t>Ellipse</a:t>
            </a:r>
            <a:r>
              <a:rPr lang="en-US" sz="2300" dirty="0">
                <a:solidFill>
                  <a:srgbClr val="0000FF"/>
                </a:solidFill>
              </a:rPr>
              <a:t> </a:t>
            </a:r>
            <a:r>
              <a:rPr lang="en-US" sz="2300" dirty="0"/>
              <a:t>we won’t be able to update its position with </a:t>
            </a:r>
            <a:r>
              <a:rPr lang="en-US" sz="2300" dirty="0">
                <a:solidFill>
                  <a:srgbClr val="0000FF"/>
                </a:solidFill>
                <a:latin typeface="Consolas" charset="0"/>
                <a:ea typeface="Consolas" charset="0"/>
                <a:cs typeface="Consolas" charset="0"/>
              </a:rPr>
              <a:t>Button</a:t>
            </a:r>
            <a:r>
              <a:rPr lang="en-US" sz="2300" dirty="0"/>
              <a:t>s</a:t>
            </a:r>
          </a:p>
          <a:p>
            <a:pPr lvl="1">
              <a:buFont typeface="Courier New"/>
              <a:buChar char="o"/>
            </a:pPr>
            <a:r>
              <a:rPr lang="en-US" sz="2300" dirty="0"/>
              <a:t>instead: create a </a:t>
            </a:r>
            <a:r>
              <a:rPr lang="en-US" sz="2300" dirty="0">
                <a:solidFill>
                  <a:srgbClr val="0000FF"/>
                </a:solidFill>
                <a:latin typeface="Consolas" charset="0"/>
                <a:ea typeface="Consolas" charset="0"/>
                <a:cs typeface="Consolas" charset="0"/>
              </a:rPr>
              <a:t>Pane</a:t>
            </a:r>
            <a:r>
              <a:rPr lang="en-US" sz="2300" dirty="0">
                <a:solidFill>
                  <a:srgbClr val="0000FF"/>
                </a:solidFill>
              </a:rPr>
              <a:t> </a:t>
            </a:r>
            <a:r>
              <a:rPr lang="en-US" sz="2300" dirty="0"/>
              <a:t>to contain </a:t>
            </a:r>
            <a:r>
              <a:rPr lang="en-US" sz="2300" dirty="0">
                <a:solidFill>
                  <a:srgbClr val="0000FF"/>
                </a:solidFill>
                <a:latin typeface="Consolas" charset="0"/>
                <a:ea typeface="Consolas" charset="0"/>
                <a:cs typeface="Consolas" charset="0"/>
              </a:rPr>
              <a:t>Ellipse</a:t>
            </a:r>
            <a:r>
              <a:rPr lang="en-US" sz="2300" dirty="0">
                <a:solidFill>
                  <a:srgbClr val="0000FF"/>
                </a:solidFill>
              </a:rPr>
              <a:t> </a:t>
            </a:r>
            <a:r>
              <a:rPr lang="en-US" sz="2300" dirty="0"/>
              <a:t>and add the </a:t>
            </a:r>
            <a:r>
              <a:rPr lang="en-US" sz="2300" dirty="0">
                <a:solidFill>
                  <a:srgbClr val="0000FF"/>
                </a:solidFill>
                <a:latin typeface="Consolas" charset="0"/>
                <a:ea typeface="Consolas" charset="0"/>
                <a:cs typeface="Consolas" charset="0"/>
              </a:rPr>
              <a:t>Pane</a:t>
            </a:r>
            <a:r>
              <a:rPr lang="en-US" sz="2300" dirty="0">
                <a:solidFill>
                  <a:srgbClr val="0000FF"/>
                </a:solidFill>
              </a:rPr>
              <a:t> </a:t>
            </a:r>
            <a:r>
              <a:rPr lang="en-US" sz="2300" dirty="0"/>
              <a:t>as child of root!  Can adjust </a:t>
            </a:r>
            <a:r>
              <a:rPr lang="en-US" sz="2300" dirty="0">
                <a:solidFill>
                  <a:srgbClr val="0000FF"/>
                </a:solidFill>
                <a:latin typeface="Consolas" charset="0"/>
                <a:ea typeface="Consolas" charset="0"/>
                <a:cs typeface="Consolas" charset="0"/>
              </a:rPr>
              <a:t>Ellipse</a:t>
            </a:r>
            <a:r>
              <a:rPr lang="en-US" sz="2300" dirty="0"/>
              <a:t> within its </a:t>
            </a:r>
            <a:r>
              <a:rPr lang="en-US" sz="2300" dirty="0" err="1">
                <a:solidFill>
                  <a:srgbClr val="0000FF"/>
                </a:solidFill>
                <a:latin typeface="Consolas" charset="0"/>
                <a:ea typeface="Consolas" charset="0"/>
                <a:cs typeface="Consolas" charset="0"/>
              </a:rPr>
              <a:t>shapePane</a:t>
            </a:r>
            <a:r>
              <a:rPr lang="en-US" sz="2300" dirty="0"/>
              <a:t> independently!</a:t>
            </a:r>
          </a:p>
        </p:txBody>
      </p:sp>
      <p:sp>
        <p:nvSpPr>
          <p:cNvPr id="4" name="TextBox 3"/>
          <p:cNvSpPr txBox="1"/>
          <p:nvPr/>
        </p:nvSpPr>
        <p:spPr>
          <a:xfrm>
            <a:off x="8514694" y="1601797"/>
            <a:ext cx="2968066" cy="400110"/>
          </a:xfrm>
          <a:prstGeom prst="rect">
            <a:avLst/>
          </a:prstGeom>
          <a:noFill/>
        </p:spPr>
        <p:txBody>
          <a:bodyPr wrap="square" rtlCol="0">
            <a:spAutoFit/>
          </a:bodyPr>
          <a:lstStyle/>
          <a:p>
            <a:r>
              <a:rPr lang="en-US" sz="2000" dirty="0">
                <a:latin typeface="Arial" charset="0"/>
              </a:rPr>
              <a:t>Scene graph hierarchy</a:t>
            </a:r>
          </a:p>
        </p:txBody>
      </p:sp>
      <p:sp>
        <p:nvSpPr>
          <p:cNvPr id="5" name="Rounded Rectangle 4"/>
          <p:cNvSpPr/>
          <p:nvPr/>
        </p:nvSpPr>
        <p:spPr>
          <a:xfrm>
            <a:off x="8744830" y="2133950"/>
            <a:ext cx="2400862" cy="81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Arial" charset="0"/>
              </a:rPr>
              <a:t>BorderPane</a:t>
            </a:r>
            <a:r>
              <a:rPr lang="en-US" sz="2000" dirty="0">
                <a:latin typeface="Arial" charset="0"/>
              </a:rPr>
              <a:t> _root</a:t>
            </a:r>
          </a:p>
        </p:txBody>
      </p:sp>
      <p:sp>
        <p:nvSpPr>
          <p:cNvPr id="6" name="Rounded Rectangle 5"/>
          <p:cNvSpPr/>
          <p:nvPr/>
        </p:nvSpPr>
        <p:spPr>
          <a:xfrm>
            <a:off x="10106899" y="3337368"/>
            <a:ext cx="1561351" cy="81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Arial" charset="0"/>
              </a:rPr>
              <a:t>HBox</a:t>
            </a:r>
            <a:r>
              <a:rPr lang="en-US" sz="2000" dirty="0">
                <a:latin typeface="Arial" charset="0"/>
              </a:rPr>
              <a:t> </a:t>
            </a:r>
            <a:r>
              <a:rPr lang="en-US" sz="2000" dirty="0" err="1">
                <a:latin typeface="Arial" charset="0"/>
              </a:rPr>
              <a:t>buttonPane</a:t>
            </a:r>
            <a:endParaRPr lang="en-US" sz="2000" dirty="0">
              <a:latin typeface="Arial" charset="0"/>
            </a:endParaRPr>
          </a:p>
        </p:txBody>
      </p:sp>
      <p:sp>
        <p:nvSpPr>
          <p:cNvPr id="7" name="Rounded Rectangle 6"/>
          <p:cNvSpPr/>
          <p:nvPr/>
        </p:nvSpPr>
        <p:spPr>
          <a:xfrm>
            <a:off x="9769580" y="4516863"/>
            <a:ext cx="1102708" cy="817272"/>
          </a:xfrm>
          <a:prstGeom prst="roundRect">
            <a:avLst>
              <a:gd name="adj" fmla="val 149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charset="0"/>
              </a:rPr>
              <a:t>Button</a:t>
            </a:r>
          </a:p>
          <a:p>
            <a:pPr algn="ctr"/>
            <a:r>
              <a:rPr lang="en-US" sz="2000" dirty="0">
                <a:latin typeface="Arial" charset="0"/>
              </a:rPr>
              <a:t>b1</a:t>
            </a:r>
          </a:p>
        </p:txBody>
      </p:sp>
      <p:sp>
        <p:nvSpPr>
          <p:cNvPr id="8" name="Rounded Rectangle 7"/>
          <p:cNvSpPr/>
          <p:nvPr/>
        </p:nvSpPr>
        <p:spPr>
          <a:xfrm>
            <a:off x="10988467" y="4516863"/>
            <a:ext cx="1106702" cy="81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charset="0"/>
              </a:rPr>
              <a:t>Button</a:t>
            </a:r>
          </a:p>
          <a:p>
            <a:pPr algn="ctr"/>
            <a:r>
              <a:rPr lang="en-US" sz="2000" dirty="0">
                <a:latin typeface="Arial" charset="0"/>
              </a:rPr>
              <a:t>b2</a:t>
            </a:r>
          </a:p>
        </p:txBody>
      </p:sp>
      <p:sp>
        <p:nvSpPr>
          <p:cNvPr id="152" name="Rounded Rectangle 151"/>
          <p:cNvSpPr/>
          <p:nvPr/>
        </p:nvSpPr>
        <p:spPr>
          <a:xfrm>
            <a:off x="7988933" y="3337368"/>
            <a:ext cx="1574790" cy="81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charset="0"/>
              </a:rPr>
              <a:t>Pane </a:t>
            </a:r>
            <a:r>
              <a:rPr lang="en-US" sz="2000" dirty="0" err="1">
                <a:latin typeface="Arial" charset="0"/>
              </a:rPr>
              <a:t>shapePane</a:t>
            </a:r>
            <a:endParaRPr lang="en-US" sz="2000" dirty="0">
              <a:latin typeface="Arial" charset="0"/>
            </a:endParaRPr>
          </a:p>
        </p:txBody>
      </p:sp>
      <p:sp>
        <p:nvSpPr>
          <p:cNvPr id="153" name="Rounded Rectangle 152"/>
          <p:cNvSpPr/>
          <p:nvPr/>
        </p:nvSpPr>
        <p:spPr>
          <a:xfrm>
            <a:off x="8105111" y="4516863"/>
            <a:ext cx="1259792" cy="817272"/>
          </a:xfrm>
          <a:prstGeom prst="roundRect">
            <a:avLst>
              <a:gd name="adj" fmla="val 149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charset="0"/>
              </a:rPr>
              <a:t>Ellipse _ellipse</a:t>
            </a:r>
          </a:p>
        </p:txBody>
      </p:sp>
      <p:cxnSp>
        <p:nvCxnSpPr>
          <p:cNvPr id="154" name="Straight Connector 153"/>
          <p:cNvCxnSpPr>
            <a:stCxn id="5" idx="2"/>
            <a:endCxn id="152" idx="0"/>
          </p:cNvCxnSpPr>
          <p:nvPr/>
        </p:nvCxnSpPr>
        <p:spPr>
          <a:xfrm flipH="1">
            <a:off x="8776328" y="2951222"/>
            <a:ext cx="1168933" cy="38614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5" idx="2"/>
            <a:endCxn id="6" idx="0"/>
          </p:cNvCxnSpPr>
          <p:nvPr/>
        </p:nvCxnSpPr>
        <p:spPr>
          <a:xfrm>
            <a:off x="9945261" y="2951222"/>
            <a:ext cx="942314" cy="38614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2" idx="2"/>
            <a:endCxn id="153" idx="0"/>
          </p:cNvCxnSpPr>
          <p:nvPr/>
        </p:nvCxnSpPr>
        <p:spPr>
          <a:xfrm flipH="1">
            <a:off x="8735007" y="4154640"/>
            <a:ext cx="41321" cy="3622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6" idx="2"/>
            <a:endCxn id="7" idx="0"/>
          </p:cNvCxnSpPr>
          <p:nvPr/>
        </p:nvCxnSpPr>
        <p:spPr>
          <a:xfrm flipH="1">
            <a:off x="10320934" y="4154640"/>
            <a:ext cx="566641" cy="3622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6" idx="2"/>
            <a:endCxn id="8" idx="0"/>
          </p:cNvCxnSpPr>
          <p:nvPr/>
        </p:nvCxnSpPr>
        <p:spPr>
          <a:xfrm>
            <a:off x="10887575" y="4154640"/>
            <a:ext cx="654243" cy="362223"/>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238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57"/>
                                        </p:tgtEl>
                                        <p:attrNameLst>
                                          <p:attrName>style.visibility</p:attrName>
                                        </p:attrNameLst>
                                      </p:cBhvr>
                                      <p:to>
                                        <p:strVal val="visible"/>
                                      </p:to>
                                    </p:set>
                                    <p:animEffect transition="in" filter="fade">
                                      <p:cBhvr>
                                        <p:cTn id="18" dur="500"/>
                                        <p:tgtEl>
                                          <p:spTgt spid="1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3"/>
                                        </p:tgtEl>
                                        <p:attrNameLst>
                                          <p:attrName>style.visibility</p:attrName>
                                        </p:attrNameLst>
                                      </p:cBhvr>
                                      <p:to>
                                        <p:strVal val="visible"/>
                                      </p:to>
                                    </p:set>
                                    <p:animEffect transition="in" filter="fade">
                                      <p:cBhvr>
                                        <p:cTn id="31" dur="500"/>
                                        <p:tgtEl>
                                          <p:spTgt spid="163"/>
                                        </p:tgtEl>
                                      </p:cBhvr>
                                    </p:animEffect>
                                  </p:childTnLst>
                                </p:cTn>
                              </p:par>
                              <p:par>
                                <p:cTn id="32" presetID="10" presetClass="entr" presetSubtype="0" fill="hold" nodeType="withEffect">
                                  <p:stCondLst>
                                    <p:cond delay="0"/>
                                  </p:stCondLst>
                                  <p:childTnLst>
                                    <p:set>
                                      <p:cBhvr>
                                        <p:cTn id="33" dur="1" fill="hold">
                                          <p:stCondLst>
                                            <p:cond delay="0"/>
                                          </p:stCondLst>
                                        </p:cTn>
                                        <p:tgtEl>
                                          <p:spTgt spid="166"/>
                                        </p:tgtEl>
                                        <p:attrNameLst>
                                          <p:attrName>style.visibility</p:attrName>
                                        </p:attrNameLst>
                                      </p:cBhvr>
                                      <p:to>
                                        <p:strVal val="visible"/>
                                      </p:to>
                                    </p:set>
                                    <p:animEffect transition="in" filter="fade">
                                      <p:cBhvr>
                                        <p:cTn id="34" dur="500"/>
                                        <p:tgtEl>
                                          <p:spTgt spid="1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fade">
                                      <p:cBhvr>
                                        <p:cTn id="50" dur="500"/>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500"/>
                                        <p:tgtEl>
                                          <p:spTgt spid="3">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3"/>
                                        </p:tgtEl>
                                        <p:attrNameLst>
                                          <p:attrName>style.visibility</p:attrName>
                                        </p:attrNameLst>
                                      </p:cBhvr>
                                      <p:to>
                                        <p:strVal val="visible"/>
                                      </p:to>
                                    </p:set>
                                    <p:animEffect transition="in" filter="fade">
                                      <p:cBhvr>
                                        <p:cTn id="63" dur="500"/>
                                        <p:tgtEl>
                                          <p:spTgt spid="1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5" end="5"/>
                                            </p:txEl>
                                          </p:spTgt>
                                        </p:tgtEl>
                                        <p:attrNameLst>
                                          <p:attrName>style.visibility</p:attrName>
                                        </p:attrNameLst>
                                      </p:cBhvr>
                                      <p:to>
                                        <p:strVal val="visible"/>
                                      </p:to>
                                    </p:set>
                                    <p:animEffect transition="in" filter="fade">
                                      <p:cBhvr>
                                        <p:cTn id="68" dur="500"/>
                                        <p:tgtEl>
                                          <p:spTgt spid="3">
                                            <p:txEl>
                                              <p:pRg st="5" end="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Effect transition="in" filter="fade">
                                      <p:cBhvr>
                                        <p:cTn id="73" dur="500"/>
                                        <p:tgtEl>
                                          <p:spTgt spid="3">
                                            <p:txEl>
                                              <p:pRg st="6" end="6"/>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60"/>
                                        </p:tgtEl>
                                        <p:attrNameLst>
                                          <p:attrName>style.visibility</p:attrName>
                                        </p:attrNameLst>
                                      </p:cBhvr>
                                      <p:to>
                                        <p:strVal val="visible"/>
                                      </p:to>
                                    </p:set>
                                    <p:animEffect transition="in" filter="fade">
                                      <p:cBhvr>
                                        <p:cTn id="78" dur="500"/>
                                        <p:tgtEl>
                                          <p:spTgt spid="1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animEffect transition="in" filter="fade">
                                      <p:cBhvr>
                                        <p:cTn id="81" dur="500"/>
                                        <p:tgtEl>
                                          <p:spTgt spid="152"/>
                                        </p:tgtEl>
                                      </p:cBhvr>
                                    </p:animEffect>
                                  </p:childTnLst>
                                </p:cTn>
                              </p:par>
                              <p:par>
                                <p:cTn id="82" presetID="10" presetClass="entr" presetSubtype="0" fill="hold" nodeType="withEffect">
                                  <p:stCondLst>
                                    <p:cond delay="0"/>
                                  </p:stCondLst>
                                  <p:childTnLst>
                                    <p:set>
                                      <p:cBhvr>
                                        <p:cTn id="83" dur="1" fill="hold">
                                          <p:stCondLst>
                                            <p:cond delay="0"/>
                                          </p:stCondLst>
                                        </p:cTn>
                                        <p:tgtEl>
                                          <p:spTgt spid="154"/>
                                        </p:tgtEl>
                                        <p:attrNameLst>
                                          <p:attrName>style.visibility</p:attrName>
                                        </p:attrNameLst>
                                      </p:cBhvr>
                                      <p:to>
                                        <p:strVal val="visible"/>
                                      </p:to>
                                    </p:set>
                                    <p:animEffect transition="in" filter="fade">
                                      <p:cBhvr>
                                        <p:cTn id="84" dur="500"/>
                                        <p:tgtEl>
                                          <p:spTgt spid="154"/>
                                        </p:tgtEl>
                                      </p:cBhvr>
                                    </p:animEffect>
                                  </p:childTnLst>
                                </p:cTn>
                              </p:par>
                              <p:par>
                                <p:cTn id="85" presetID="10" presetClass="exit" presetSubtype="0" fill="hold" nodeType="withEffect">
                                  <p:stCondLst>
                                    <p:cond delay="0"/>
                                  </p:stCondLst>
                                  <p:childTnLst>
                                    <p:animEffect transition="out" filter="fade">
                                      <p:cBhvr>
                                        <p:cTn id="86" dur="500"/>
                                        <p:tgtEl>
                                          <p:spTgt spid="16"/>
                                        </p:tgtEl>
                                      </p:cBhvr>
                                    </p:animEffect>
                                    <p:set>
                                      <p:cBhvr>
                                        <p:cTn id="8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152" grpId="0" animBg="1"/>
      <p:bldP spid="1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906" y="544831"/>
            <a:ext cx="10515600" cy="1325033"/>
          </a:xfrm>
        </p:spPr>
        <p:txBody>
          <a:bodyPr>
            <a:normAutofit/>
          </a:bodyPr>
          <a:lstStyle/>
          <a:p>
            <a:r>
              <a:rPr lang="en-US" b="1" dirty="0">
                <a:ea typeface="Arial" charset="0"/>
                <a:cs typeface="Arial" charset="0"/>
              </a:rPr>
              <a:t>Aside:</a:t>
            </a:r>
            <a:r>
              <a:rPr lang="en-US" b="1" i="1" dirty="0">
                <a:ea typeface="Arial" charset="0"/>
                <a:cs typeface="Arial" charset="0"/>
              </a:rPr>
              <a:t> </a:t>
            </a:r>
            <a:r>
              <a:rPr lang="en" b="1" dirty="0" err="1">
                <a:solidFill>
                  <a:srgbClr val="0000FF"/>
                </a:solidFill>
                <a:latin typeface="Consolas"/>
                <a:ea typeface="Consolas"/>
                <a:cs typeface="Consolas"/>
                <a:sym typeface="Consolas"/>
              </a:rPr>
              <a:t>PaneOrganizer</a:t>
            </a:r>
            <a:r>
              <a:rPr lang="en" b="1" dirty="0"/>
              <a:t> Class (3/3)</a:t>
            </a:r>
            <a:br>
              <a:rPr lang="en" b="1" dirty="0"/>
            </a:br>
            <a:endParaRPr lang="en-US" b="1" dirty="0"/>
          </a:p>
        </p:txBody>
      </p:sp>
      <p:sp>
        <p:nvSpPr>
          <p:cNvPr id="3" name="Content Placeholder 2"/>
          <p:cNvSpPr>
            <a:spLocks noGrp="1"/>
          </p:cNvSpPr>
          <p:nvPr>
            <p:ph idx="1"/>
          </p:nvPr>
        </p:nvSpPr>
        <p:spPr>
          <a:xfrm>
            <a:off x="390853" y="1402747"/>
            <a:ext cx="11400093" cy="4564916"/>
          </a:xfrm>
        </p:spPr>
        <p:txBody>
          <a:bodyPr vert="horz" lIns="91440" tIns="45720" rIns="91440" bIns="45720" rtlCol="0" anchor="t">
            <a:normAutofit fontScale="92500"/>
          </a:bodyPr>
          <a:lstStyle/>
          <a:p>
            <a:pPr marL="285750" lvl="1" indent="-285750">
              <a:lnSpc>
                <a:spcPct val="110000"/>
              </a:lnSpc>
              <a:buFont typeface="Arial" charset="0"/>
              <a:buChar char="•"/>
            </a:pPr>
            <a:r>
              <a:rPr lang="en-US" sz="2800" dirty="0"/>
              <a:t>This makes use of the built-in layout capabilities available to us in JavaFX! </a:t>
            </a:r>
          </a:p>
          <a:p>
            <a:pPr marL="285750" lvl="1" indent="-285750">
              <a:lnSpc>
                <a:spcPct val="110000"/>
              </a:lnSpc>
              <a:buFont typeface="Arial" charset="0"/>
              <a:buChar char="•"/>
            </a:pPr>
            <a:r>
              <a:rPr lang="en-US" sz="2800" dirty="0"/>
              <a:t>Also makes symmetry between the panel holding a shape (in Cartoon, this panel will hold composite shapes that you’ll make) and the panel holding our buttons</a:t>
            </a:r>
          </a:p>
          <a:p>
            <a:pPr marL="285750" indent="-285750">
              <a:lnSpc>
                <a:spcPct val="110000"/>
              </a:lnSpc>
              <a:buFont typeface="Arial" charset="0"/>
              <a:buChar char="•"/>
            </a:pPr>
            <a:r>
              <a:rPr lang="en-US" dirty="0"/>
              <a:t>Note: this is only one of </a:t>
            </a:r>
            <a:r>
              <a:rPr lang="en-US" i="1" dirty="0"/>
              <a:t>many</a:t>
            </a:r>
            <a:r>
              <a:rPr lang="en-US" dirty="0"/>
              <a:t> design choices for this application!</a:t>
            </a:r>
            <a:r>
              <a:rPr lang="en" b="1" dirty="0">
                <a:solidFill>
                  <a:schemeClr val="dk1"/>
                </a:solidFill>
              </a:rPr>
              <a:t> </a:t>
            </a:r>
          </a:p>
          <a:p>
            <a:pPr marL="914400" lvl="1" indent="-317500">
              <a:lnSpc>
                <a:spcPct val="110000"/>
              </a:lnSpc>
              <a:buClr>
                <a:schemeClr val="dk1"/>
              </a:buClr>
              <a:buSzPct val="100000"/>
              <a:buFont typeface="Courier New"/>
              <a:buChar char="o"/>
            </a:pPr>
            <a:r>
              <a:rPr lang="en-US" dirty="0"/>
              <a:t>keep in mind all of the different layout options when designing your programs! </a:t>
            </a:r>
          </a:p>
          <a:p>
            <a:pPr marL="914400" lvl="1" indent="-317500">
              <a:lnSpc>
                <a:spcPct val="110000"/>
              </a:lnSpc>
              <a:buClr>
                <a:schemeClr val="dk1"/>
              </a:buClr>
              <a:buSzPct val="100000"/>
              <a:buFont typeface="Courier New"/>
              <a:buChar char="o"/>
            </a:pPr>
            <a:r>
              <a:rPr lang="en-US" dirty="0"/>
              <a:t>using absolute positioning for entire program is most likely </a:t>
            </a:r>
            <a:r>
              <a:rPr lang="en-US" i="1" dirty="0"/>
              <a:t>not</a:t>
            </a:r>
            <a:r>
              <a:rPr lang="en-US" dirty="0"/>
              <a:t> best solution—where possible, leverage power of layout managers (</a:t>
            </a:r>
            <a:r>
              <a:rPr lang="en-US" sz="2500" dirty="0" err="1">
                <a:solidFill>
                  <a:srgbClr val="0000FF"/>
                </a:solidFill>
                <a:latin typeface="Consolas" charset="0"/>
                <a:ea typeface="Consolas" charset="0"/>
                <a:cs typeface="Consolas" charset="0"/>
              </a:rPr>
              <a:t>BorderPane</a:t>
            </a:r>
            <a:r>
              <a:rPr lang="en-US" dirty="0"/>
              <a:t>, </a:t>
            </a:r>
            <a:r>
              <a:rPr lang="en-US" sz="2500" dirty="0" err="1">
                <a:solidFill>
                  <a:srgbClr val="0000FF"/>
                </a:solidFill>
                <a:latin typeface="Consolas" charset="0"/>
                <a:ea typeface="Consolas" charset="0"/>
                <a:cs typeface="Consolas" charset="0"/>
              </a:rPr>
              <a:t>HBox</a:t>
            </a:r>
            <a:r>
              <a:rPr lang="en-US" sz="2500" dirty="0">
                <a:solidFill>
                  <a:srgbClr val="0000FF"/>
                </a:solidFill>
                <a:latin typeface="Consolas" charset="0"/>
                <a:ea typeface="Consolas" charset="0"/>
                <a:cs typeface="Consolas" charset="0"/>
              </a:rPr>
              <a:t>, </a:t>
            </a:r>
            <a:r>
              <a:rPr lang="en-US" sz="2500" dirty="0" err="1">
                <a:solidFill>
                  <a:srgbClr val="0000FF"/>
                </a:solidFill>
                <a:latin typeface="Consolas" charset="0"/>
                <a:ea typeface="Consolas" charset="0"/>
                <a:cs typeface="Consolas" charset="0"/>
              </a:rPr>
              <a:t>VBox</a:t>
            </a:r>
            <a:r>
              <a:rPr lang="en-US" dirty="0"/>
              <a:t>,…)</a:t>
            </a:r>
          </a:p>
          <a:p>
            <a:pPr marL="596900" lvl="1" indent="0">
              <a:lnSpc>
                <a:spcPct val="100000"/>
              </a:lnSpc>
              <a:buClr>
                <a:schemeClr val="dk1"/>
              </a:buClr>
              <a:buSzPct val="100000"/>
              <a:buNone/>
            </a:pPr>
            <a:endParaRPr lang="en-US" dirty="0"/>
          </a:p>
          <a:p>
            <a:pPr marL="0" indent="0">
              <a:buNone/>
            </a:pPr>
            <a:endParaRPr lang="en-US" dirty="0"/>
          </a:p>
        </p:txBody>
      </p:sp>
    </p:spTree>
    <p:extLst>
      <p:ext uri="{BB962C8B-B14F-4D97-AF65-F5344CB8AC3E}">
        <p14:creationId xmlns:p14="http://schemas.microsoft.com/office/powerpoint/2010/main" val="2899450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206" y="-119286"/>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update to </a:t>
            </a:r>
            <a:r>
              <a:rPr lang="en-US" b="1" dirty="0" err="1">
                <a:solidFill>
                  <a:srgbClr val="0000FF"/>
                </a:solidFill>
                <a:latin typeface="Consolas" charset="0"/>
                <a:ea typeface="Consolas" charset="0"/>
                <a:cs typeface="Consolas" charset="0"/>
              </a:rPr>
              <a:t>BorderPane</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137160" y="922448"/>
            <a:ext cx="6545771" cy="5013104"/>
          </a:xfrm>
        </p:spPr>
        <p:txBody>
          <a:bodyPr>
            <a:normAutofit/>
          </a:bodyPr>
          <a:lstStyle/>
          <a:p>
            <a:pPr marL="0" indent="0">
              <a:buClr>
                <a:srgbClr val="FF0000"/>
              </a:buClr>
              <a:buNone/>
            </a:pPr>
            <a:r>
              <a:rPr lang="en-US" b="1" dirty="0">
                <a:solidFill>
                  <a:srgbClr val="FF0000"/>
                </a:solidFill>
              </a:rPr>
              <a:t>3a.  Change root to a </a:t>
            </a:r>
            <a:r>
              <a:rPr lang="en-US" b="1" dirty="0" err="1">
                <a:solidFill>
                  <a:srgbClr val="0000FF"/>
                </a:solidFill>
                <a:latin typeface="Consolas" charset="0"/>
                <a:ea typeface="Consolas" charset="0"/>
                <a:cs typeface="Consolas" charset="0"/>
              </a:rPr>
              <a:t>BorderPane</a:t>
            </a:r>
            <a:r>
              <a:rPr lang="en-US" b="1" dirty="0">
                <a:solidFill>
                  <a:srgbClr val="FF0000"/>
                </a:solidFill>
              </a:rPr>
              <a:t>, create a </a:t>
            </a:r>
            <a:r>
              <a:rPr lang="en-US" b="1" dirty="0">
                <a:solidFill>
                  <a:srgbClr val="0000FF"/>
                </a:solidFill>
                <a:latin typeface="Consolas" charset="0"/>
                <a:ea typeface="Consolas" charset="0"/>
                <a:cs typeface="Consolas" charset="0"/>
              </a:rPr>
              <a:t>Pane</a:t>
            </a:r>
            <a:r>
              <a:rPr lang="en-US" b="1" dirty="0">
                <a:solidFill>
                  <a:srgbClr val="0000FF"/>
                </a:solidFill>
              </a:rPr>
              <a:t> </a:t>
            </a:r>
            <a:r>
              <a:rPr lang="en-US" b="1" dirty="0">
                <a:solidFill>
                  <a:srgbClr val="FF0000"/>
                </a:solidFill>
              </a:rPr>
              <a:t>to contain </a:t>
            </a:r>
            <a:r>
              <a:rPr lang="en-US" b="1" dirty="0">
                <a:solidFill>
                  <a:srgbClr val="0000FF"/>
                </a:solidFill>
                <a:latin typeface="Consolas" charset="0"/>
                <a:ea typeface="Consolas" charset="0"/>
                <a:cs typeface="Consolas" charset="0"/>
              </a:rPr>
              <a:t>Ellipse</a:t>
            </a:r>
            <a:endParaRPr lang="en-US" dirty="0">
              <a:solidFill>
                <a:srgbClr val="0000FF"/>
              </a:solidFill>
              <a:latin typeface="Consolas" charset="0"/>
              <a:ea typeface="Consolas" charset="0"/>
              <a:cs typeface="Consolas" charset="0"/>
            </a:endParaRPr>
          </a:p>
          <a:p>
            <a:pPr marL="0" indent="0">
              <a:buNone/>
            </a:pPr>
            <a:endParaRPr lang="en-US" dirty="0">
              <a:solidFill>
                <a:srgbClr val="0432FF"/>
              </a:solidFill>
              <a:latin typeface="Consolas" charset="0"/>
              <a:ea typeface="Consolas" charset="0"/>
              <a:cs typeface="Consolas" charset="0"/>
            </a:endParaRPr>
          </a:p>
        </p:txBody>
      </p:sp>
      <p:sp>
        <p:nvSpPr>
          <p:cNvPr id="6" name="TextBox 5"/>
          <p:cNvSpPr txBox="1"/>
          <p:nvPr/>
        </p:nvSpPr>
        <p:spPr>
          <a:xfrm>
            <a:off x="7105337" y="1556498"/>
            <a:ext cx="5939219" cy="4832092"/>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private </a:t>
            </a:r>
            <a:r>
              <a:rPr lang="en-US" sz="1400" b="1" dirty="0" err="1">
                <a:solidFill>
                  <a:srgbClr val="FF0000"/>
                </a:solidFill>
                <a:latin typeface="Consolas" charset="0"/>
                <a:ea typeface="Consolas" charset="0"/>
                <a:cs typeface="Consolas" charset="0"/>
              </a:rPr>
              <a:t>BorderPane</a:t>
            </a:r>
            <a:r>
              <a:rPr lang="en-US" sz="1400" b="1" dirty="0">
                <a:solidFill>
                  <a:srgbClr val="FF0000"/>
                </a:solidFill>
                <a:latin typeface="Consolas" charset="0"/>
                <a:ea typeface="Consolas" charset="0"/>
                <a:cs typeface="Consolas" charset="0"/>
              </a:rPr>
              <a:t>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_root = new </a:t>
            </a:r>
            <a:r>
              <a:rPr lang="en-US" sz="1400" b="1" dirty="0" err="1">
                <a:solidFill>
                  <a:srgbClr val="FF0000"/>
                </a:solidFill>
                <a:latin typeface="Consolas" charset="0"/>
                <a:ea typeface="Consolas" charset="0"/>
                <a:cs typeface="Consolas" charset="0"/>
              </a:rPr>
              <a:t>BorderPane</a:t>
            </a:r>
            <a:r>
              <a:rPr lang="en-US" sz="1400" b="1" dirty="0">
                <a:solidFill>
                  <a:srgbClr val="FF0000"/>
                </a:solidFill>
                <a:latin typeface="Consolas" charset="0"/>
                <a:ea typeface="Consolas" charset="0"/>
                <a:cs typeface="Consolas" charset="0"/>
              </a:rPr>
              <a:t>();</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setup shape pane</a:t>
            </a:r>
          </a:p>
          <a:p>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Pane </a:t>
            </a:r>
            <a:r>
              <a:rPr lang="en-US" sz="1400" b="1" dirty="0" err="1">
                <a:solidFill>
                  <a:srgbClr val="FF0000"/>
                </a:solidFill>
                <a:latin typeface="Consolas" charset="0"/>
                <a:ea typeface="Consolas" charset="0"/>
                <a:cs typeface="Consolas" charset="0"/>
              </a:rPr>
              <a:t>shapePane</a:t>
            </a:r>
            <a:r>
              <a:rPr lang="en-US" sz="1400" b="1" dirty="0">
                <a:solidFill>
                  <a:srgbClr val="FF0000"/>
                </a:solidFill>
                <a:latin typeface="Consolas" charset="0"/>
                <a:ea typeface="Consolas" charset="0"/>
                <a:cs typeface="Consolas" charset="0"/>
              </a:rPr>
              <a:t> = new Pane();</a:t>
            </a:r>
          </a:p>
          <a:p>
            <a:r>
              <a:rPr lang="en-US" sz="1400" b="1" dirty="0">
                <a:solidFill>
                  <a:srgbClr val="FF0000"/>
                </a:solidFill>
                <a:latin typeface="Consolas" charset="0"/>
                <a:ea typeface="Consolas" charset="0"/>
                <a:cs typeface="Consolas" charset="0"/>
              </a:rPr>
              <a:t>        _ellipse = new Ellipse(50, 50);</a:t>
            </a:r>
          </a:p>
          <a:p>
            <a:r>
              <a:rPr lang="en-US" sz="1400" b="1" dirty="0">
                <a:solidFill>
                  <a:srgbClr val="FF0000"/>
                </a:solidFill>
                <a:latin typeface="Consolas" charset="0"/>
                <a:ea typeface="Consolas" charset="0"/>
                <a:cs typeface="Consolas" charset="0"/>
              </a:rPr>
              <a:t>        </a:t>
            </a:r>
            <a:r>
              <a:rPr lang="en-US" sz="1400" b="1" dirty="0" err="1">
                <a:solidFill>
                  <a:srgbClr val="FF0000"/>
                </a:solidFill>
                <a:latin typeface="Consolas" charset="0"/>
                <a:ea typeface="Consolas" charset="0"/>
                <a:cs typeface="Consolas" charset="0"/>
              </a:rPr>
              <a:t>shapePane.getChildren</a:t>
            </a:r>
            <a:r>
              <a:rPr lang="en-US" sz="1400" b="1" dirty="0">
                <a:solidFill>
                  <a:srgbClr val="FF0000"/>
                </a:solidFill>
                <a:latin typeface="Consolas" charset="0"/>
                <a:ea typeface="Consolas" charset="0"/>
                <a:cs typeface="Consolas" charset="0"/>
              </a:rPr>
              <a:t>().add(_ellipse);</a:t>
            </a:r>
          </a:p>
          <a:p>
            <a:r>
              <a:rPr lang="en-US" sz="1400" dirty="0">
                <a:latin typeface="Consolas" charset="0"/>
                <a:ea typeface="Consolas" charset="0"/>
                <a:cs typeface="Consolas" charset="0"/>
              </a:rPr>
              <a:t>        </a:t>
            </a:r>
            <a:r>
              <a:rPr lang="en-US" sz="1400" dirty="0">
                <a:solidFill>
                  <a:schemeClr val="bg1"/>
                </a:solidFill>
                <a:latin typeface="Consolas" charset="0"/>
                <a:ea typeface="Consolas" charset="0"/>
                <a:cs typeface="Consolas" charset="0"/>
              </a:rPr>
              <a:t>_</a:t>
            </a:r>
            <a:r>
              <a:rPr lang="en-US" sz="1400" dirty="0" err="1">
                <a:solidFill>
                  <a:schemeClr val="bg1"/>
                </a:solidFill>
                <a:latin typeface="Consolas" charset="0"/>
                <a:ea typeface="Consolas" charset="0"/>
                <a:cs typeface="Consolas" charset="0"/>
              </a:rPr>
              <a:t>root.setCenter</a:t>
            </a:r>
            <a:r>
              <a:rPr lang="en-US" sz="1400" dirty="0">
                <a:solidFill>
                  <a:schemeClr val="bg1"/>
                </a:solidFill>
                <a:latin typeface="Consolas" charset="0"/>
                <a:ea typeface="Consolas" charset="0"/>
                <a:cs typeface="Consolas" charset="0"/>
              </a:rPr>
              <a:t>(</a:t>
            </a:r>
            <a:r>
              <a:rPr lang="en-US" sz="1400" dirty="0" err="1">
                <a:solidFill>
                  <a:schemeClr val="bg1"/>
                </a:solidFill>
                <a:latin typeface="Consolas" charset="0"/>
                <a:ea typeface="Consolas" charset="0"/>
                <a:cs typeface="Consolas" charset="0"/>
              </a:rPr>
              <a:t>shapePane</a:t>
            </a:r>
            <a:r>
              <a:rPr lang="en-US" sz="1400" dirty="0">
                <a:solidFill>
                  <a:schemeClr val="bg1"/>
                </a:solidFill>
                <a:latin typeface="Consolas" charset="0"/>
                <a:ea typeface="Consolas" charset="0"/>
                <a:cs typeface="Consolas" charset="0"/>
              </a:rPr>
              <a:t>);</a:t>
            </a: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this.setupShape</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this.setupButtons</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private void </a:t>
            </a:r>
            <a:r>
              <a:rPr lang="en-US" sz="1400" dirty="0" err="1">
                <a:latin typeface="Consolas" charset="0"/>
                <a:ea typeface="Consolas" charset="0"/>
                <a:cs typeface="Consolas" charset="0"/>
              </a:rPr>
              <a:t>setupButtons</a:t>
            </a:r>
            <a:r>
              <a:rPr lang="en-US" sz="1400" dirty="0">
                <a:latin typeface="Consolas" charset="0"/>
                <a:ea typeface="Consolas" charset="0"/>
                <a:cs typeface="Consolas" charset="0"/>
              </a:rPr>
              <a:t>() {   </a:t>
            </a: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more code to come!  </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1778766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fade">
                                      <p:cBhvr>
                                        <p:cTn id="10" dur="500"/>
                                        <p:tgtEl>
                                          <p:spTgt spid="6">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animEffect transition="in" filter="fade">
                                      <p:cBhvr>
                                        <p:cTn id="13" dur="500"/>
                                        <p:tgtEl>
                                          <p:spTgt spid="6">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8" end="8"/>
                                            </p:txEl>
                                          </p:spTgt>
                                        </p:tgtEl>
                                        <p:attrNameLst>
                                          <p:attrName>style.visibility</p:attrName>
                                        </p:attrNameLst>
                                      </p:cBhvr>
                                      <p:to>
                                        <p:strVal val="visible"/>
                                      </p:to>
                                    </p:set>
                                    <p:animEffect transition="in" filter="fade">
                                      <p:cBhvr>
                                        <p:cTn id="16" dur="500"/>
                                        <p:tgtEl>
                                          <p:spTgt spid="6">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animEffect transition="in" filter="fade">
                                      <p:cBhvr>
                                        <p:cTn id="19" dur="500"/>
                                        <p:tgtEl>
                                          <p:spTgt spid="6">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0" end="10"/>
                                            </p:txEl>
                                          </p:spTgt>
                                        </p:tgtEl>
                                        <p:attrNameLst>
                                          <p:attrName>style.visibility</p:attrName>
                                        </p:attrNameLst>
                                      </p:cBhvr>
                                      <p:to>
                                        <p:strVal val="visible"/>
                                      </p:to>
                                    </p:set>
                                    <p:animEffect transition="in" filter="fade">
                                      <p:cBhvr>
                                        <p:cTn id="2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ea typeface="Arial" charset="0"/>
                <a:cs typeface="Arial" charset="0"/>
              </a:rPr>
              <a:t>Outline</a:t>
            </a:r>
          </a:p>
        </p:txBody>
      </p:sp>
      <p:sp>
        <p:nvSpPr>
          <p:cNvPr id="3" name="Content Placeholder 2"/>
          <p:cNvSpPr>
            <a:spLocks noGrp="1"/>
          </p:cNvSpPr>
          <p:nvPr>
            <p:ph idx="1"/>
          </p:nvPr>
        </p:nvSpPr>
        <p:spPr>
          <a:xfrm>
            <a:off x="907648" y="1782740"/>
            <a:ext cx="10515600" cy="4351338"/>
          </a:xfrm>
          <a:noFill/>
        </p:spPr>
        <p:txBody>
          <a:bodyPr vert="horz" lIns="91440" tIns="45720" rIns="91440" bIns="45720" rtlCol="0" anchor="t">
            <a:normAutofit lnSpcReduction="10000"/>
          </a:bodyPr>
          <a:lstStyle/>
          <a:p>
            <a:r>
              <a:rPr lang="en-US" sz="3200" dirty="0">
                <a:latin typeface="Arial" charset="0"/>
                <a:ea typeface="Arial" charset="0"/>
                <a:cs typeface="Arial" charset="0"/>
                <a:hlinkClick r:id="rId3" action="ppaction://hlinksldjump"/>
              </a:rPr>
              <a:t>Shapes</a:t>
            </a:r>
            <a:endParaRPr lang="en-US" sz="3200" dirty="0">
              <a:latin typeface="Arial" charset="0"/>
              <a:ea typeface="Arial" charset="0"/>
              <a:cs typeface="Arial" charset="0"/>
            </a:endParaRPr>
          </a:p>
          <a:p>
            <a:pPr lvl="1">
              <a:buFont typeface="Courier New"/>
              <a:buChar char="o"/>
            </a:pPr>
            <a:r>
              <a:rPr lang="en-US" sz="2800" dirty="0">
                <a:ea typeface="Arial" charset="0"/>
                <a:cs typeface="Arial" charset="0"/>
              </a:rPr>
              <a:t>  example: </a:t>
            </a:r>
            <a:r>
              <a:rPr lang="en-US" sz="2800" dirty="0" err="1">
                <a:solidFill>
                  <a:srgbClr val="0000FF"/>
                </a:solidFill>
                <a:latin typeface="Consolas" charset="0"/>
                <a:ea typeface="Consolas" charset="0"/>
                <a:cs typeface="Consolas" charset="0"/>
              </a:rPr>
              <a:t>MovingShape</a:t>
            </a:r>
            <a:r>
              <a:rPr lang="en-US" sz="2800" dirty="0">
                <a:solidFill>
                  <a:srgbClr val="0000FF"/>
                </a:solidFill>
                <a:ea typeface="Arial" charset="0"/>
                <a:cs typeface="Arial" charset="0"/>
              </a:rPr>
              <a:t> </a:t>
            </a:r>
          </a:p>
          <a:p>
            <a:pPr lvl="1">
              <a:buFont typeface="Courier New"/>
              <a:buChar char="o"/>
            </a:pPr>
            <a:r>
              <a:rPr lang="en-US" sz="2800" dirty="0">
                <a:latin typeface="Consolas" charset="0"/>
                <a:ea typeface="Consolas" charset="0"/>
                <a:cs typeface="Consolas" charset="0"/>
              </a:rPr>
              <a:t> </a:t>
            </a:r>
            <a:r>
              <a:rPr lang="en-US" sz="2800" dirty="0">
                <a:solidFill>
                  <a:srgbClr val="0000FF"/>
                </a:solidFill>
                <a:latin typeface="Consolas" charset="0"/>
                <a:ea typeface="Consolas" charset="0"/>
                <a:cs typeface="Consolas" charset="0"/>
              </a:rPr>
              <a:t>App</a:t>
            </a:r>
            <a:r>
              <a:rPr lang="en-US" sz="2800" dirty="0">
                <a:ea typeface="Arial" charset="0"/>
                <a:cs typeface="Arial" charset="0"/>
              </a:rPr>
              <a:t>, </a:t>
            </a:r>
            <a:r>
              <a:rPr lang="en-US" sz="2800" dirty="0">
                <a:solidFill>
                  <a:srgbClr val="0000FF"/>
                </a:solidFill>
                <a:latin typeface="Consolas" charset="0"/>
                <a:ea typeface="Consolas" charset="0"/>
                <a:cs typeface="Consolas" charset="0"/>
              </a:rPr>
              <a:t>PaneOrganizer</a:t>
            </a:r>
            <a:r>
              <a:rPr lang="en-US" sz="2800" dirty="0">
                <a:ea typeface="Arial" charset="0"/>
                <a:cs typeface="Arial" charset="0"/>
              </a:rPr>
              <a:t>, and </a:t>
            </a:r>
            <a:r>
              <a:rPr lang="en-US" sz="2800" dirty="0" err="1">
                <a:solidFill>
                  <a:srgbClr val="0000FF"/>
                </a:solidFill>
                <a:latin typeface="Consolas" charset="0"/>
                <a:ea typeface="Consolas" charset="0"/>
                <a:cs typeface="Consolas" charset="0"/>
              </a:rPr>
              <a:t>MoveHandler</a:t>
            </a:r>
            <a:r>
              <a:rPr lang="en-US" sz="2800" dirty="0">
                <a:solidFill>
                  <a:srgbClr val="0000FF"/>
                </a:solidFill>
                <a:ea typeface="Arial" charset="0"/>
                <a:cs typeface="Arial" charset="0"/>
              </a:rPr>
              <a:t> </a:t>
            </a:r>
            <a:r>
              <a:rPr lang="en-US" sz="2800" dirty="0">
                <a:ea typeface="Arial" charset="0"/>
                <a:cs typeface="Arial" charset="0"/>
              </a:rPr>
              <a:t>classes</a:t>
            </a:r>
          </a:p>
          <a:p>
            <a:r>
              <a:rPr lang="en-US" sz="3200" dirty="0">
                <a:latin typeface="Arial" charset="0"/>
                <a:ea typeface="Arial" charset="0"/>
                <a:cs typeface="Arial" charset="0"/>
                <a:hlinkClick r:id="rId4" action="ppaction://hlinksldjump"/>
              </a:rPr>
              <a:t>Constants</a:t>
            </a:r>
            <a:endParaRPr lang="en-US" sz="3200" dirty="0">
              <a:latin typeface="Arial" charset="0"/>
              <a:ea typeface="Arial" charset="0"/>
              <a:cs typeface="Arial" charset="0"/>
            </a:endParaRPr>
          </a:p>
          <a:p>
            <a:pPr lvl="1">
              <a:buFont typeface="Courier New" panose="02070309020205020404" pitchFamily="49" charset="0"/>
              <a:buChar char="o"/>
            </a:pPr>
            <a:r>
              <a:rPr lang="en-US" sz="2800" dirty="0">
                <a:latin typeface="Arial" charset="0"/>
                <a:ea typeface="Arial" charset="0"/>
                <a:cs typeface="Arial" charset="0"/>
              </a:rPr>
              <a:t> Clicker Question: Slide 44</a:t>
            </a:r>
          </a:p>
          <a:p>
            <a:r>
              <a:rPr lang="en-US" sz="3200" dirty="0">
                <a:latin typeface="Arial" charset="0"/>
                <a:ea typeface="Arial" charset="0"/>
                <a:cs typeface="Arial" charset="0"/>
                <a:hlinkClick r:id="rId5" action="ppaction://hlinksldjump"/>
              </a:rPr>
              <a:t>Composite Shapes</a:t>
            </a:r>
            <a:endParaRPr lang="en-US" sz="3200" dirty="0">
              <a:latin typeface="Arial" charset="0"/>
              <a:ea typeface="Arial" charset="0"/>
              <a:cs typeface="Arial" charset="0"/>
            </a:endParaRPr>
          </a:p>
          <a:p>
            <a:pPr lvl="1">
              <a:buFont typeface="Courier New"/>
              <a:buChar char="o"/>
            </a:pPr>
            <a:r>
              <a:rPr lang="en-US" sz="2800" dirty="0">
                <a:ea typeface="Arial" charset="0"/>
                <a:cs typeface="Arial" charset="0"/>
              </a:rPr>
              <a:t> example: </a:t>
            </a:r>
            <a:r>
              <a:rPr lang="en-US" sz="2800" dirty="0">
                <a:solidFill>
                  <a:srgbClr val="0000FF"/>
                </a:solidFill>
                <a:latin typeface="Consolas" charset="0"/>
                <a:ea typeface="Consolas" charset="0"/>
                <a:cs typeface="Consolas" charset="0"/>
              </a:rPr>
              <a:t>Alien</a:t>
            </a:r>
          </a:p>
          <a:p>
            <a:pPr lvl="1">
              <a:buFont typeface="Courier New"/>
              <a:buChar char="o"/>
            </a:pPr>
            <a:r>
              <a:rPr lang="en-US" sz="2800" dirty="0">
                <a:ea typeface="Arial" charset="0"/>
                <a:cs typeface="Arial" charset="0"/>
              </a:rPr>
              <a:t> Clicker Question: Slide 56, Slide 64</a:t>
            </a:r>
            <a:endParaRPr lang="en-US" sz="2800" dirty="0">
              <a:latin typeface="Arial" panose="020B0604020202020204" pitchFamily="34" charset="0"/>
              <a:ea typeface="Consolas" charset="0"/>
              <a:cs typeface="Arial" panose="020B0604020202020204" pitchFamily="34" charset="0"/>
            </a:endParaRPr>
          </a:p>
          <a:p>
            <a:r>
              <a:rPr lang="en-US" sz="3200" dirty="0">
                <a:ea typeface="Arial" charset="0"/>
                <a:cs typeface="Arial" charset="0"/>
                <a:hlinkClick r:id="rId6" action="ppaction://hlinksldjump"/>
              </a:rPr>
              <a:t>Cartoon</a:t>
            </a:r>
            <a:endParaRPr lang="en-US" sz="3200" dirty="0">
              <a:ea typeface="Arial" charset="0"/>
              <a:cs typeface="Arial" charset="0"/>
            </a:endParaRPr>
          </a:p>
          <a:p>
            <a:endParaRPr lang="en-US" dirty="0">
              <a:latin typeface="Arial" charset="0"/>
              <a:ea typeface="Arial" charset="0"/>
              <a:cs typeface="Arial" charset="0"/>
            </a:endParaRPr>
          </a:p>
          <a:p>
            <a:pPr lvl="1"/>
            <a:endParaRPr lang="en-US" dirty="0">
              <a:latin typeface="Arial" charset="0"/>
              <a:ea typeface="Arial" charset="0"/>
              <a:cs typeface="Arial" charset="0"/>
            </a:endParaRPr>
          </a:p>
        </p:txBody>
      </p:sp>
    </p:spTree>
    <p:extLst>
      <p:ext uri="{BB962C8B-B14F-4D97-AF65-F5344CB8AC3E}">
        <p14:creationId xmlns:p14="http://schemas.microsoft.com/office/powerpoint/2010/main" val="11924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52467"/>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update to </a:t>
            </a:r>
            <a:r>
              <a:rPr lang="en-US" b="1" dirty="0" err="1">
                <a:solidFill>
                  <a:srgbClr val="0000FF"/>
                </a:solidFill>
                <a:latin typeface="Consolas" charset="0"/>
                <a:ea typeface="Consolas" charset="0"/>
                <a:cs typeface="Consolas" charset="0"/>
              </a:rPr>
              <a:t>BorderPane</a:t>
            </a:r>
            <a:endParaRPr lang="en-US" b="1" dirty="0">
              <a:solidFill>
                <a:srgbClr val="0000FF"/>
              </a:solidFill>
            </a:endParaRPr>
          </a:p>
        </p:txBody>
      </p:sp>
      <p:sp>
        <p:nvSpPr>
          <p:cNvPr id="3" name="Content Placeholder 2"/>
          <p:cNvSpPr>
            <a:spLocks noGrp="1"/>
          </p:cNvSpPr>
          <p:nvPr>
            <p:ph idx="1"/>
          </p:nvPr>
        </p:nvSpPr>
        <p:spPr>
          <a:xfrm>
            <a:off x="90779" y="929134"/>
            <a:ext cx="7060365" cy="5983087"/>
          </a:xfrm>
        </p:spPr>
        <p:txBody>
          <a:bodyPr vert="horz" lIns="91440" tIns="45720" rIns="91440" bIns="45720" rtlCol="0" anchor="t">
            <a:normAutofit fontScale="92500" lnSpcReduction="10000"/>
          </a:bodyPr>
          <a:lstStyle/>
          <a:p>
            <a:pPr marL="0" indent="0">
              <a:buClr>
                <a:schemeClr val="tx1"/>
              </a:buClr>
              <a:buNone/>
            </a:pPr>
            <a:r>
              <a:rPr lang="en-US" dirty="0"/>
              <a:t>3a.</a:t>
            </a:r>
            <a:r>
              <a:rPr lang="en-US" dirty="0">
                <a:solidFill>
                  <a:srgbClr val="FF0000"/>
                </a:solidFill>
              </a:rPr>
              <a:t> </a:t>
            </a:r>
            <a:r>
              <a:rPr lang="en-US" dirty="0"/>
              <a:t>Change root to a </a:t>
            </a:r>
            <a:r>
              <a:rPr lang="en-US" dirty="0" err="1">
                <a:solidFill>
                  <a:srgbClr val="0000FF"/>
                </a:solidFill>
                <a:latin typeface="Consolas" charset="0"/>
                <a:ea typeface="Consolas" charset="0"/>
                <a:cs typeface="Consolas" charset="0"/>
              </a:rPr>
              <a:t>BorderPane</a:t>
            </a:r>
            <a:r>
              <a:rPr lang="en-US" dirty="0"/>
              <a:t>, create a </a:t>
            </a:r>
            <a:r>
              <a:rPr lang="en-US" dirty="0">
                <a:solidFill>
                  <a:srgbClr val="0000FF"/>
                </a:solidFill>
                <a:latin typeface="Consolas" charset="0"/>
                <a:ea typeface="Consolas" charset="0"/>
                <a:cs typeface="Consolas" charset="0"/>
              </a:rPr>
              <a:t>Pane</a:t>
            </a:r>
            <a:r>
              <a:rPr lang="en-US" dirty="0">
                <a:solidFill>
                  <a:srgbClr val="0000FF"/>
                </a:solidFill>
              </a:rPr>
              <a:t> </a:t>
            </a:r>
            <a:r>
              <a:rPr lang="en-US" dirty="0"/>
              <a:t>to contain </a:t>
            </a:r>
            <a:r>
              <a:rPr lang="en-US" dirty="0">
                <a:solidFill>
                  <a:srgbClr val="0000FF"/>
                </a:solidFill>
                <a:latin typeface="Consolas" charset="0"/>
                <a:ea typeface="Consolas" charset="0"/>
                <a:cs typeface="Consolas" charset="0"/>
              </a:rPr>
              <a:t>Ellipse</a:t>
            </a:r>
          </a:p>
          <a:p>
            <a:pPr marL="0" indent="0">
              <a:buClr>
                <a:srgbClr val="FF0000"/>
              </a:buClr>
              <a:buNone/>
            </a:pPr>
            <a:r>
              <a:rPr lang="en-US" b="1" dirty="0">
                <a:solidFill>
                  <a:srgbClr val="FF0000"/>
                </a:solidFill>
              </a:rPr>
              <a:t>3b. To add </a:t>
            </a:r>
            <a:r>
              <a:rPr lang="en-US" b="1" dirty="0" err="1">
                <a:solidFill>
                  <a:srgbClr val="0000FF"/>
                </a:solidFill>
                <a:latin typeface="Consolas" charset="0"/>
                <a:ea typeface="Consolas" charset="0"/>
                <a:cs typeface="Consolas" charset="0"/>
              </a:rPr>
              <a:t>shapePane</a:t>
            </a:r>
            <a:r>
              <a:rPr lang="en-US" b="1" dirty="0">
                <a:solidFill>
                  <a:srgbClr val="0000FF"/>
                </a:solidFill>
              </a:rPr>
              <a:t> </a:t>
            </a:r>
            <a:r>
              <a:rPr lang="en-US" b="1" dirty="0">
                <a:solidFill>
                  <a:srgbClr val="FF0000"/>
                </a:solidFill>
              </a:rPr>
              <a:t>to center of </a:t>
            </a:r>
            <a:r>
              <a:rPr lang="en-US" b="1" dirty="0">
                <a:solidFill>
                  <a:srgbClr val="0000FF"/>
                </a:solidFill>
                <a:latin typeface="Consolas" charset="0"/>
                <a:ea typeface="Consolas" charset="0"/>
                <a:cs typeface="Consolas" charset="0"/>
              </a:rPr>
              <a:t>BorderPane</a:t>
            </a:r>
            <a:r>
              <a:rPr lang="en-US" b="1" dirty="0">
                <a:solidFill>
                  <a:srgbClr val="FF0000"/>
                </a:solidFill>
              </a:rPr>
              <a:t>, call </a:t>
            </a:r>
            <a:r>
              <a:rPr lang="en-US" b="1" dirty="0">
                <a:solidFill>
                  <a:srgbClr val="0000FF"/>
                </a:solidFill>
                <a:latin typeface="Consolas" charset="0"/>
                <a:ea typeface="Consolas" charset="0"/>
                <a:cs typeface="Consolas" charset="0"/>
              </a:rPr>
              <a:t>setCenter(</a:t>
            </a:r>
            <a:r>
              <a:rPr lang="en-US" b="1" dirty="0" err="1">
                <a:solidFill>
                  <a:srgbClr val="0000FF"/>
                </a:solidFill>
                <a:latin typeface="Consolas" charset="0"/>
                <a:ea typeface="Consolas" charset="0"/>
                <a:cs typeface="Consolas" charset="0"/>
              </a:rPr>
              <a:t>shapePane</a:t>
            </a:r>
            <a:r>
              <a:rPr lang="en-US" b="1" dirty="0">
                <a:solidFill>
                  <a:srgbClr val="0000FF"/>
                </a:solidFill>
                <a:latin typeface="Consolas" charset="0"/>
                <a:ea typeface="Consolas" charset="0"/>
                <a:cs typeface="Consolas" charset="0"/>
              </a:rPr>
              <a:t>)</a:t>
            </a:r>
            <a:r>
              <a:rPr lang="en-US" b="1" dirty="0">
                <a:solidFill>
                  <a:srgbClr val="FF0000"/>
                </a:solidFill>
              </a:rPr>
              <a:t> on root</a:t>
            </a:r>
            <a:endParaRPr lang="en-US" dirty="0">
              <a:latin typeface="Consolas" charset="0"/>
              <a:ea typeface="Consolas" charset="0"/>
              <a:cs typeface="Consolas" charset="0"/>
            </a:endParaRPr>
          </a:p>
          <a:p>
            <a:pPr lvl="1">
              <a:lnSpc>
                <a:spcPct val="100000"/>
              </a:lnSpc>
              <a:buClr>
                <a:schemeClr val="tx1"/>
              </a:buClr>
              <a:buFont typeface="Courier New"/>
              <a:buChar char="o"/>
            </a:pPr>
            <a:r>
              <a:rPr lang="en-US" dirty="0"/>
              <a:t>note: none of the code in our </a:t>
            </a:r>
            <a:r>
              <a:rPr lang="en-US" dirty="0" err="1">
                <a:solidFill>
                  <a:srgbClr val="0000FF"/>
                </a:solidFill>
                <a:latin typeface="Consolas" charset="0"/>
                <a:ea typeface="Consolas" charset="0"/>
                <a:cs typeface="Consolas" charset="0"/>
              </a:rPr>
              <a:t>setupShape</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 </a:t>
            </a:r>
            <a:r>
              <a:rPr lang="en-US" dirty="0"/>
              <a:t>method needs to be updated since it accesses </a:t>
            </a:r>
            <a:r>
              <a:rPr lang="en-US" dirty="0">
                <a:solidFill>
                  <a:srgbClr val="0000FF"/>
                </a:solidFill>
                <a:latin typeface="Consolas" charset="0"/>
              </a:rPr>
              <a:t>_ellipse </a:t>
            </a:r>
            <a:r>
              <a:rPr lang="en-US" dirty="0"/>
              <a:t>directly… with this redesign, </a:t>
            </a:r>
            <a:r>
              <a:rPr lang="en-US" dirty="0">
                <a:solidFill>
                  <a:srgbClr val="0000FF"/>
                </a:solidFill>
                <a:latin typeface="Consolas" charset="0"/>
              </a:rPr>
              <a:t>_ellipse</a:t>
            </a:r>
            <a:r>
              <a:rPr lang="en-US" dirty="0">
                <a:latin typeface="Consolas" charset="0"/>
                <a:ea typeface="Consolas" charset="0"/>
                <a:cs typeface="Consolas" charset="0"/>
              </a:rPr>
              <a:t> </a:t>
            </a:r>
            <a:r>
              <a:rPr lang="en-US" dirty="0"/>
              <a:t> now is just </a:t>
            </a:r>
            <a:r>
              <a:rPr lang="en-US" b="1" dirty="0"/>
              <a:t>graphically</a:t>
            </a:r>
            <a:r>
              <a:rPr lang="en-US" dirty="0"/>
              <a:t> contained within a different </a:t>
            </a:r>
            <a:r>
              <a:rPr lang="en-US" dirty="0">
                <a:solidFill>
                  <a:srgbClr val="0000FF"/>
                </a:solidFill>
                <a:latin typeface="Consolas" charset="0"/>
                <a:ea typeface="Consolas" charset="0"/>
                <a:cs typeface="Consolas" charset="0"/>
              </a:rPr>
              <a:t>Pane</a:t>
            </a:r>
            <a:r>
              <a:rPr lang="en-US" dirty="0">
                <a:ea typeface="Arial" charset="0"/>
                <a:cs typeface="Arial" charset="0"/>
              </a:rPr>
              <a:t> (the</a:t>
            </a:r>
            <a:r>
              <a:rPr lang="en-US" dirty="0">
                <a:solidFill>
                  <a:srgbClr val="FF0000"/>
                </a:solidFill>
                <a:ea typeface="Arial" charset="0"/>
                <a:cs typeface="Arial" charset="0"/>
              </a:rPr>
              <a:t> </a:t>
            </a:r>
            <a:r>
              <a:rPr lang="en-US" dirty="0" err="1">
                <a:solidFill>
                  <a:srgbClr val="0000FF"/>
                </a:solidFill>
                <a:latin typeface="Consolas" charset="0"/>
                <a:ea typeface="Consolas" charset="0"/>
                <a:cs typeface="Consolas" charset="0"/>
              </a:rPr>
              <a:t>shapePane</a:t>
            </a:r>
            <a:r>
              <a:rPr lang="en-US" dirty="0">
                <a:ea typeface="Arial" charset="0"/>
                <a:cs typeface="Arial" charset="0"/>
              </a:rPr>
              <a:t>) and now in the center of the </a:t>
            </a:r>
            <a:r>
              <a:rPr lang="en-US" dirty="0">
                <a:solidFill>
                  <a:srgbClr val="0000FF"/>
                </a:solidFill>
                <a:latin typeface="Consolas" charset="0"/>
                <a:ea typeface="Consolas" charset="0"/>
                <a:cs typeface="Consolas" charset="0"/>
              </a:rPr>
              <a:t>root</a:t>
            </a:r>
            <a:r>
              <a:rPr lang="en-US" dirty="0">
                <a:ea typeface="Arial" charset="0"/>
                <a:cs typeface="Arial" charset="0"/>
              </a:rPr>
              <a:t> because we called </a:t>
            </a:r>
            <a:r>
              <a:rPr lang="en-US" dirty="0" err="1">
                <a:solidFill>
                  <a:srgbClr val="0000FF"/>
                </a:solidFill>
                <a:latin typeface="Consolas" charset="0"/>
                <a:ea typeface="Consolas" charset="0"/>
                <a:cs typeface="Consolas" charset="0"/>
              </a:rPr>
              <a:t>setCenter</a:t>
            </a:r>
            <a:r>
              <a:rPr lang="en-US" dirty="0">
                <a:solidFill>
                  <a:srgbClr val="0000FF"/>
                </a:solidFill>
                <a:latin typeface="Consolas" charset="0"/>
                <a:ea typeface="Consolas" charset="0"/>
                <a:cs typeface="Consolas" charset="0"/>
              </a:rPr>
              <a:t>(</a:t>
            </a:r>
            <a:r>
              <a:rPr lang="en-US" dirty="0" err="1">
                <a:solidFill>
                  <a:srgbClr val="0000FF"/>
                </a:solidFill>
                <a:latin typeface="Consolas" charset="0"/>
                <a:ea typeface="Consolas" charset="0"/>
                <a:cs typeface="Consolas" charset="0"/>
              </a:rPr>
              <a:t>shapePane</a:t>
            </a:r>
            <a:r>
              <a:rPr lang="en-US" dirty="0">
                <a:solidFill>
                  <a:srgbClr val="0000FF"/>
                </a:solidFill>
                <a:latin typeface="Consolas" charset="0"/>
                <a:ea typeface="Consolas" charset="0"/>
                <a:cs typeface="Consolas" charset="0"/>
              </a:rPr>
              <a:t>)</a:t>
            </a:r>
          </a:p>
          <a:p>
            <a:pPr lvl="1">
              <a:lnSpc>
                <a:spcPct val="100000"/>
              </a:lnSpc>
              <a:buClr>
                <a:schemeClr val="tx1"/>
              </a:buClr>
              <a:buFont typeface="Courier New"/>
              <a:buChar char="o"/>
            </a:pPr>
            <a:r>
              <a:rPr lang="en-US" b="1" dirty="0">
                <a:solidFill>
                  <a:srgbClr val="FF0000"/>
                </a:solidFill>
                <a:ea typeface="Arial" charset="0"/>
                <a:cs typeface="Arial" charset="0"/>
              </a:rPr>
              <a:t>and</a:t>
            </a:r>
            <a:r>
              <a:rPr lang="en-US" dirty="0">
                <a:solidFill>
                  <a:srgbClr val="FF0000"/>
                </a:solidFill>
                <a:ea typeface="Arial" charset="0"/>
                <a:cs typeface="Arial" charset="0"/>
              </a:rPr>
              <a:t> </a:t>
            </a:r>
            <a:r>
              <a:rPr lang="en-US" dirty="0" err="1">
                <a:solidFill>
                  <a:srgbClr val="0000FF"/>
                </a:solidFill>
                <a:latin typeface="Consolas" charset="0"/>
                <a:ea typeface="Consolas" charset="0"/>
                <a:cs typeface="Consolas" charset="0"/>
              </a:rPr>
              <a:t>PaneOrganizer</a:t>
            </a:r>
            <a:r>
              <a:rPr lang="en-US" dirty="0">
                <a:solidFill>
                  <a:srgbClr val="0000FF"/>
                </a:solidFill>
              </a:rPr>
              <a:t> </a:t>
            </a:r>
            <a:r>
              <a:rPr lang="en-US" dirty="0"/>
              <a:t>can still access the ellipse because it remains its instance variable!</a:t>
            </a:r>
          </a:p>
          <a:p>
            <a:pPr lvl="2">
              <a:lnSpc>
                <a:spcPct val="100000"/>
              </a:lnSpc>
              <a:buClr>
                <a:schemeClr val="tx1"/>
              </a:buClr>
              <a:buFont typeface="Wingdings" charset="2"/>
              <a:buChar char="§"/>
            </a:pPr>
            <a:r>
              <a:rPr lang="en-US" dirty="0"/>
              <a:t>this could be useful if we want to change any properties of the</a:t>
            </a:r>
            <a:r>
              <a:rPr lang="en-US" dirty="0">
                <a:solidFill>
                  <a:srgbClr val="FF0000"/>
                </a:solidFill>
              </a:rPr>
              <a:t> </a:t>
            </a:r>
            <a:r>
              <a:rPr lang="en-US" dirty="0">
                <a:solidFill>
                  <a:srgbClr val="0000FF"/>
                </a:solidFill>
                <a:latin typeface="Consolas" charset="0"/>
              </a:rPr>
              <a:t>Ellipse</a:t>
            </a:r>
            <a:r>
              <a:rPr lang="en-US" dirty="0">
                <a:solidFill>
                  <a:srgbClr val="224AFC"/>
                </a:solidFill>
                <a:latin typeface="Consolas" charset="0"/>
              </a:rPr>
              <a:t> </a:t>
            </a:r>
            <a:r>
              <a:rPr lang="en-US" dirty="0">
                <a:latin typeface="arial"/>
              </a:rPr>
              <a:t>later on, e.g., updating it's x and y position, or changing its color</a:t>
            </a:r>
          </a:p>
          <a:p>
            <a:pPr lvl="2">
              <a:lnSpc>
                <a:spcPct val="100000"/>
              </a:lnSpc>
              <a:buClr>
                <a:schemeClr val="tx1"/>
              </a:buClr>
              <a:buFont typeface="Wingdings" charset="2"/>
              <a:buChar char="§"/>
            </a:pPr>
            <a:r>
              <a:rPr lang="en-US" dirty="0">
                <a:latin typeface="arial"/>
              </a:rPr>
              <a:t>illustration of graphical vs. logical containment</a:t>
            </a:r>
          </a:p>
          <a:p>
            <a:pPr lvl="2">
              <a:buClr>
                <a:srgbClr val="FF0000"/>
              </a:buClr>
            </a:pPr>
            <a:endParaRPr lang="en-US" dirty="0"/>
          </a:p>
        </p:txBody>
      </p:sp>
      <p:sp>
        <p:nvSpPr>
          <p:cNvPr id="6" name="TextBox 5"/>
          <p:cNvSpPr txBox="1"/>
          <p:nvPr/>
        </p:nvSpPr>
        <p:spPr>
          <a:xfrm>
            <a:off x="7083487" y="1599684"/>
            <a:ext cx="5939219" cy="4832092"/>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setup shape pane</a:t>
            </a:r>
          </a:p>
          <a:p>
            <a:r>
              <a:rPr lang="en-US" sz="1400" dirty="0">
                <a:latin typeface="Consolas" charset="0"/>
                <a:ea typeface="Consolas" charset="0"/>
                <a:cs typeface="Consolas" charset="0"/>
              </a:rPr>
              <a:t>        Pane </a:t>
            </a:r>
            <a:r>
              <a:rPr lang="en-US" sz="1400" dirty="0" err="1">
                <a:latin typeface="Consolas" charset="0"/>
                <a:ea typeface="Consolas" charset="0"/>
                <a:cs typeface="Consolas" charset="0"/>
              </a:rPr>
              <a:t>shapePane</a:t>
            </a:r>
            <a:r>
              <a:rPr lang="en-US" sz="1400" dirty="0">
                <a:latin typeface="Consolas" charset="0"/>
                <a:ea typeface="Consolas" charset="0"/>
                <a:cs typeface="Consolas" charset="0"/>
              </a:rPr>
              <a:t> = new Pane();</a:t>
            </a:r>
          </a:p>
          <a:p>
            <a:r>
              <a:rPr lang="en-US" sz="1400" dirty="0">
                <a:latin typeface="Consolas" charset="0"/>
                <a:ea typeface="Consolas" charset="0"/>
                <a:cs typeface="Consolas" charset="0"/>
              </a:rPr>
              <a:t>        _ellipse = new Ellipse(50, 50);</a:t>
            </a: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shapePane.getChildren</a:t>
            </a:r>
            <a:r>
              <a:rPr lang="en-US" sz="1400" dirty="0">
                <a:latin typeface="Consolas" charset="0"/>
                <a:ea typeface="Consolas" charset="0"/>
                <a:cs typeface="Consolas" charset="0"/>
              </a:rPr>
              <a:t>().add(_ellipse);</a:t>
            </a:r>
          </a:p>
          <a:p>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_</a:t>
            </a:r>
            <a:r>
              <a:rPr lang="en-US" sz="1400" b="1" dirty="0" err="1">
                <a:solidFill>
                  <a:srgbClr val="FF0000"/>
                </a:solidFill>
                <a:latin typeface="Consolas" charset="0"/>
                <a:ea typeface="Consolas" charset="0"/>
                <a:cs typeface="Consolas" charset="0"/>
              </a:rPr>
              <a:t>root.setCenter</a:t>
            </a:r>
            <a:r>
              <a:rPr lang="en-US" sz="1400" b="1" dirty="0">
                <a:solidFill>
                  <a:srgbClr val="FF0000"/>
                </a:solidFill>
                <a:latin typeface="Consolas" charset="0"/>
                <a:ea typeface="Consolas" charset="0"/>
                <a:cs typeface="Consolas" charset="0"/>
              </a:rPr>
              <a:t>(</a:t>
            </a:r>
            <a:r>
              <a:rPr lang="en-US" sz="1400" b="1" dirty="0" err="1">
                <a:solidFill>
                  <a:srgbClr val="FF0000"/>
                </a:solidFill>
                <a:latin typeface="Consolas" charset="0"/>
                <a:ea typeface="Consolas" charset="0"/>
                <a:cs typeface="Consolas" charset="0"/>
              </a:rPr>
              <a:t>shapePane</a:t>
            </a:r>
            <a:r>
              <a:rPr lang="en-US" sz="1400" b="1" dirty="0">
                <a:solidFill>
                  <a:srgbClr val="FF0000"/>
                </a:solidFill>
                <a:latin typeface="Consolas" charset="0"/>
                <a:ea typeface="Consolas" charset="0"/>
                <a:cs typeface="Consolas" charset="0"/>
              </a:rPr>
              <a:t>);</a:t>
            </a: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this.setupShape</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this.setupButtons</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private void </a:t>
            </a:r>
            <a:r>
              <a:rPr lang="en-US" sz="1400" dirty="0" err="1">
                <a:latin typeface="Consolas" charset="0"/>
                <a:ea typeface="Consolas" charset="0"/>
                <a:cs typeface="Consolas" charset="0"/>
              </a:rPr>
              <a:t>setupButtons</a:t>
            </a:r>
            <a:r>
              <a:rPr lang="en-US" sz="1400" dirty="0">
                <a:latin typeface="Consolas" charset="0"/>
                <a:ea typeface="Consolas" charset="0"/>
                <a:cs typeface="Consolas" charset="0"/>
              </a:rPr>
              <a:t>() {   </a:t>
            </a: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more code to come!  </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grpSp>
        <p:nvGrpSpPr>
          <p:cNvPr id="7" name="Group 6"/>
          <p:cNvGrpSpPr/>
          <p:nvPr/>
        </p:nvGrpSpPr>
        <p:grpSpPr>
          <a:xfrm>
            <a:off x="10494019" y="987240"/>
            <a:ext cx="1618469" cy="1946889"/>
            <a:chOff x="6306846" y="1094486"/>
            <a:chExt cx="5828677" cy="658640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6" y="1094486"/>
              <a:ext cx="5828677" cy="65864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645" y="2486547"/>
              <a:ext cx="5414754" cy="3802287"/>
            </a:xfrm>
            <a:prstGeom prst="rect">
              <a:avLst/>
            </a:prstGeom>
          </p:spPr>
        </p:pic>
      </p:grpSp>
    </p:spTree>
    <p:extLst>
      <p:ext uri="{BB962C8B-B14F-4D97-AF65-F5344CB8AC3E}">
        <p14:creationId xmlns:p14="http://schemas.microsoft.com/office/powerpoint/2010/main" val="423657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1" end="11"/>
                                            </p:txEl>
                                          </p:spTgt>
                                        </p:tgtEl>
                                        <p:attrNameLst>
                                          <p:attrName>style.visibility</p:attrName>
                                        </p:attrNameLst>
                                      </p:cBhvr>
                                      <p:to>
                                        <p:strVal val="visible"/>
                                      </p:to>
                                    </p:set>
                                    <p:animEffect transition="in" filter="fade">
                                      <p:cBhvr>
                                        <p:cTn id="7" dur="500"/>
                                        <p:tgtEl>
                                          <p:spTgt spid="6">
                                            <p:txEl>
                                              <p:pRg st="11" end="1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25593"/>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a:t>
            </a:r>
            <a:r>
              <a:rPr lang="en-US" b="1" dirty="0" err="1">
                <a:solidFill>
                  <a:srgbClr val="0000FF"/>
                </a:solidFill>
                <a:latin typeface="Consolas" charset="0"/>
                <a:ea typeface="Consolas" charset="0"/>
                <a:cs typeface="Consolas" charset="0"/>
              </a:rPr>
              <a:t>setupButtons</a:t>
            </a:r>
            <a:r>
              <a:rPr lang="en-US" b="1" dirty="0">
                <a:solidFill>
                  <a:srgbClr val="0000FF"/>
                </a:solidFill>
                <a:latin typeface="Consolas" charset="0"/>
                <a:ea typeface="Consolas" charset="0"/>
                <a:cs typeface="Consolas" charset="0"/>
              </a:rPr>
              <a:t>()</a:t>
            </a:r>
            <a:r>
              <a:rPr lang="en-US" b="1" dirty="0">
                <a:solidFill>
                  <a:srgbClr val="0000FF"/>
                </a:solidFill>
              </a:rPr>
              <a:t> </a:t>
            </a:r>
            <a:r>
              <a:rPr lang="en-US" b="1" dirty="0"/>
              <a:t>method (1/5)</a:t>
            </a:r>
          </a:p>
        </p:txBody>
      </p:sp>
      <p:sp>
        <p:nvSpPr>
          <p:cNvPr id="3" name="Content Placeholder 2"/>
          <p:cNvSpPr>
            <a:spLocks noGrp="1"/>
          </p:cNvSpPr>
          <p:nvPr>
            <p:ph idx="1"/>
          </p:nvPr>
        </p:nvSpPr>
        <p:spPr>
          <a:xfrm>
            <a:off x="191454" y="1443856"/>
            <a:ext cx="6332176" cy="5013104"/>
          </a:xfrm>
        </p:spPr>
        <p:txBody>
          <a:bodyPr>
            <a:normAutofit/>
          </a:bodyPr>
          <a:lstStyle/>
          <a:p>
            <a:pPr marL="0" indent="0">
              <a:buClr>
                <a:srgbClr val="FF0000"/>
              </a:buClr>
              <a:buNone/>
            </a:pPr>
            <a:r>
              <a:rPr lang="en-US" b="1" dirty="0">
                <a:solidFill>
                  <a:srgbClr val="FF0000"/>
                </a:solidFill>
              </a:rPr>
              <a:t>3c. Instantiate a new </a:t>
            </a:r>
            <a:r>
              <a:rPr lang="en-US" b="1" dirty="0" err="1">
                <a:solidFill>
                  <a:srgbClr val="0000FF"/>
                </a:solidFill>
                <a:latin typeface="Consolas" charset="0"/>
                <a:ea typeface="Consolas" charset="0"/>
                <a:cs typeface="Consolas" charset="0"/>
              </a:rPr>
              <a:t>HBox</a:t>
            </a:r>
            <a:r>
              <a:rPr lang="en-US" b="1" dirty="0">
                <a:solidFill>
                  <a:srgbClr val="FF0000"/>
                </a:solidFill>
              </a:rPr>
              <a:t>, then</a:t>
            </a:r>
            <a:r>
              <a:rPr lang="en-US" b="1" dirty="0">
                <a:solidFill>
                  <a:srgbClr val="0432FF"/>
                </a:solidFill>
              </a:rPr>
              <a:t> </a:t>
            </a:r>
            <a:r>
              <a:rPr lang="en-US" b="1" dirty="0">
                <a:solidFill>
                  <a:srgbClr val="FF0000"/>
                </a:solidFill>
              </a:rPr>
              <a:t>add it as child of </a:t>
            </a:r>
            <a:r>
              <a:rPr lang="en-US" b="1" dirty="0" err="1">
                <a:solidFill>
                  <a:srgbClr val="0000FF"/>
                </a:solidFill>
                <a:latin typeface="Consolas" charset="0"/>
                <a:ea typeface="Consolas" charset="0"/>
                <a:cs typeface="Consolas" charset="0"/>
              </a:rPr>
              <a:t>BorderPane</a:t>
            </a:r>
            <a:r>
              <a:rPr lang="en-US" b="1" dirty="0">
                <a:solidFill>
                  <a:srgbClr val="FF0000"/>
                </a:solidFill>
              </a:rPr>
              <a:t>,</a:t>
            </a:r>
            <a:r>
              <a:rPr lang="en-US" b="1" dirty="0">
                <a:solidFill>
                  <a:srgbClr val="FF0000"/>
                </a:solidFill>
                <a:ea typeface="Arial" charset="0"/>
                <a:cs typeface="Arial" charset="0"/>
              </a:rPr>
              <a:t> </a:t>
            </a:r>
            <a:r>
              <a:rPr lang="en-US" b="1" dirty="0">
                <a:solidFill>
                  <a:srgbClr val="FF0000"/>
                </a:solidFill>
              </a:rPr>
              <a:t>in bottom position  </a:t>
            </a:r>
          </a:p>
          <a:p>
            <a:pPr marL="0" indent="0">
              <a:buClr>
                <a:srgbClr val="FF0000"/>
              </a:buClr>
              <a:buNone/>
            </a:pPr>
            <a:endParaRPr lang="en-US" b="1" dirty="0">
              <a:solidFill>
                <a:srgbClr val="0000FF"/>
              </a:solidFill>
              <a:latin typeface="Consolas" charset="0"/>
              <a:cs typeface="Consolas" charset="0"/>
            </a:endParaRPr>
          </a:p>
        </p:txBody>
      </p:sp>
      <p:sp>
        <p:nvSpPr>
          <p:cNvPr id="6" name="TextBox 5"/>
          <p:cNvSpPr txBox="1"/>
          <p:nvPr/>
        </p:nvSpPr>
        <p:spPr>
          <a:xfrm>
            <a:off x="6813189" y="1450626"/>
            <a:ext cx="5939219" cy="5909310"/>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setup of shape pane and shape elided!</a:t>
            </a:r>
          </a:p>
          <a:p>
            <a:endParaRPr lang="en-US" sz="1400" dirty="0">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b="1" dirty="0" err="1">
                <a:solidFill>
                  <a:srgbClr val="FF0000"/>
                </a:solidFill>
                <a:latin typeface="Consolas" charset="0"/>
                <a:ea typeface="Consolas" charset="0"/>
                <a:cs typeface="Consolas" charset="0"/>
              </a:rPr>
              <a:t>this.setupButtons</a:t>
            </a:r>
            <a:r>
              <a:rPr lang="en-US" sz="1400" b="1" dirty="0">
                <a:solidFill>
                  <a:srgbClr val="FF0000"/>
                </a:solidFill>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private void </a:t>
            </a:r>
            <a:r>
              <a:rPr lang="en-US" sz="1400" b="1" dirty="0" err="1">
                <a:solidFill>
                  <a:srgbClr val="FF0000"/>
                </a:solidFill>
                <a:latin typeface="Consolas" charset="0"/>
                <a:ea typeface="Consolas" charset="0"/>
                <a:cs typeface="Consolas" charset="0"/>
              </a:rPr>
              <a:t>setupButtons</a:t>
            </a:r>
            <a:r>
              <a:rPr lang="en-US" sz="1400" b="1" dirty="0">
                <a:solidFill>
                  <a:srgbClr val="FF0000"/>
                </a:solidFill>
                <a:latin typeface="Consolas" charset="0"/>
                <a:ea typeface="Consolas" charset="0"/>
                <a:cs typeface="Consolas" charset="0"/>
              </a:rPr>
              <a:t>() {   </a:t>
            </a:r>
          </a:p>
          <a:p>
            <a:r>
              <a:rPr lang="en-US" sz="1400" b="1" dirty="0">
                <a:solidFill>
                  <a:srgbClr val="FF0000"/>
                </a:solidFill>
                <a:latin typeface="Consolas" charset="0"/>
                <a:ea typeface="Consolas" charset="0"/>
                <a:cs typeface="Consolas" charset="0"/>
              </a:rPr>
              <a:t>        </a:t>
            </a:r>
            <a:r>
              <a:rPr lang="en-US" sz="1400" b="1" dirty="0" err="1">
                <a:solidFill>
                  <a:srgbClr val="FF0000"/>
                </a:solidFill>
                <a:latin typeface="Consolas" charset="0"/>
                <a:ea typeface="Consolas" charset="0"/>
                <a:cs typeface="Consolas" charset="0"/>
              </a:rPr>
              <a:t>HBox</a:t>
            </a:r>
            <a:r>
              <a:rPr lang="en-US" sz="1400" b="1" dirty="0">
                <a:solidFill>
                  <a:srgbClr val="FF0000"/>
                </a:solidFill>
                <a:latin typeface="Consolas" charset="0"/>
                <a:ea typeface="Consolas" charset="0"/>
                <a:cs typeface="Consolas" charset="0"/>
              </a:rPr>
              <a:t> </a:t>
            </a:r>
            <a:r>
              <a:rPr lang="en-US" sz="1400" b="1" dirty="0" err="1">
                <a:solidFill>
                  <a:srgbClr val="FF0000"/>
                </a:solidFill>
                <a:latin typeface="Consolas" charset="0"/>
                <a:ea typeface="Consolas" charset="0"/>
                <a:cs typeface="Consolas" charset="0"/>
              </a:rPr>
              <a:t>buttonPane</a:t>
            </a:r>
            <a:r>
              <a:rPr lang="en-US" sz="1400" b="1" dirty="0">
                <a:solidFill>
                  <a:srgbClr val="FF0000"/>
                </a:solidFill>
                <a:latin typeface="Consolas" charset="0"/>
                <a:ea typeface="Consolas" charset="0"/>
                <a:cs typeface="Consolas" charset="0"/>
              </a:rPr>
              <a:t> = new </a:t>
            </a:r>
            <a:r>
              <a:rPr lang="en-US" sz="1400" b="1" dirty="0" err="1">
                <a:solidFill>
                  <a:srgbClr val="FF0000"/>
                </a:solidFill>
                <a:latin typeface="Consolas" charset="0"/>
                <a:ea typeface="Consolas" charset="0"/>
                <a:cs typeface="Consolas" charset="0"/>
              </a:rPr>
              <a:t>HBox</a:t>
            </a:r>
            <a:r>
              <a:rPr lang="en-US" sz="1400" b="1" dirty="0">
                <a:solidFill>
                  <a:srgbClr val="FF0000"/>
                </a:solidFill>
                <a:latin typeface="Consolas" charset="0"/>
                <a:ea typeface="Consolas" charset="0"/>
                <a:cs typeface="Consolas" charset="0"/>
              </a:rPr>
              <a:t>();</a:t>
            </a:r>
          </a:p>
          <a:p>
            <a:r>
              <a:rPr lang="en-US" sz="1400" b="1" dirty="0">
                <a:solidFill>
                  <a:srgbClr val="FF0000"/>
                </a:solidFill>
                <a:latin typeface="Consolas" charset="0"/>
                <a:ea typeface="Consolas" charset="0"/>
                <a:cs typeface="Consolas" charset="0"/>
              </a:rPr>
              <a:t>        _</a:t>
            </a:r>
            <a:r>
              <a:rPr lang="en-US" sz="1400" b="1" dirty="0" err="1">
                <a:solidFill>
                  <a:srgbClr val="FF0000"/>
                </a:solidFill>
                <a:latin typeface="Consolas" charset="0"/>
                <a:ea typeface="Consolas" charset="0"/>
                <a:cs typeface="Consolas" charset="0"/>
              </a:rPr>
              <a:t>root.setBottom</a:t>
            </a:r>
            <a:r>
              <a:rPr lang="en-US" sz="1400" b="1" dirty="0">
                <a:solidFill>
                  <a:srgbClr val="FF0000"/>
                </a:solidFill>
                <a:latin typeface="Consolas" charset="0"/>
                <a:ea typeface="Consolas" charset="0"/>
                <a:cs typeface="Consolas" charset="0"/>
              </a:rPr>
              <a:t>(</a:t>
            </a:r>
            <a:r>
              <a:rPr lang="en-US" sz="1400" b="1" dirty="0" err="1">
                <a:solidFill>
                  <a:srgbClr val="FF0000"/>
                </a:solidFill>
                <a:latin typeface="Consolas" charset="0"/>
                <a:ea typeface="Consolas" charset="0"/>
                <a:cs typeface="Consolas" charset="0"/>
              </a:rPr>
              <a:t>buttonPane</a:t>
            </a:r>
            <a:r>
              <a:rPr lang="en-US" sz="1400" b="1" dirty="0">
                <a:solidFill>
                  <a:srgbClr val="FF0000"/>
                </a:solidFill>
                <a:latin typeface="Consolas" charset="0"/>
                <a:ea typeface="Consolas" charset="0"/>
                <a:cs typeface="Consolas" charset="0"/>
              </a:rPr>
              <a:t>);</a:t>
            </a:r>
          </a:p>
          <a:p>
            <a:r>
              <a:rPr lang="en-US" sz="1400" b="1" dirty="0">
                <a:solidFill>
                  <a:srgbClr val="FF0000"/>
                </a:solidFill>
                <a:latin typeface="Consolas" charset="0"/>
                <a:ea typeface="Consolas" charset="0"/>
                <a:cs typeface="Consolas" charset="0"/>
              </a:rPr>
              <a:t>        </a:t>
            </a:r>
            <a:r>
              <a:rPr lang="en-US" sz="1400" b="1" dirty="0">
                <a:solidFill>
                  <a:schemeClr val="bg1"/>
                </a:solidFill>
                <a:latin typeface="Consolas" charset="0"/>
                <a:ea typeface="Consolas" charset="0"/>
                <a:cs typeface="Consolas" charset="0"/>
              </a:rPr>
              <a:t>Button b1 = new Button(“Move Left”);</a:t>
            </a:r>
          </a:p>
          <a:p>
            <a:r>
              <a:rPr lang="en-US" sz="1400" b="1" dirty="0">
                <a:solidFill>
                  <a:schemeClr val="bg1"/>
                </a:solidFill>
                <a:latin typeface="Consolas" charset="0"/>
                <a:ea typeface="Consolas" charset="0"/>
                <a:cs typeface="Consolas" charset="0"/>
              </a:rPr>
              <a:t>        Button b2 = new Button(“Move Right”);</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a:t>
            </a:r>
            <a:endParaRPr lang="en-US" sz="1400" b="1" dirty="0">
              <a:solidFill>
                <a:schemeClr val="bg1">
                  <a:lumMod val="50000"/>
                </a:schemeClr>
              </a:solidFill>
              <a:latin typeface="Consolas" charset="0"/>
              <a:ea typeface="Consolas" charset="0"/>
              <a:cs typeface="Consolas" charset="0"/>
            </a:endParaRPr>
          </a:p>
          <a:p>
            <a:endParaRPr lang="en-US" sz="1400" b="1" dirty="0">
              <a:solidFill>
                <a:schemeClr val="bg1">
                  <a:lumMod val="50000"/>
                </a:schemeClr>
              </a:solidFill>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grpSp>
        <p:nvGrpSpPr>
          <p:cNvPr id="7" name="Group 6"/>
          <p:cNvGrpSpPr/>
          <p:nvPr/>
        </p:nvGrpSpPr>
        <p:grpSpPr>
          <a:xfrm>
            <a:off x="10387264" y="677779"/>
            <a:ext cx="1618469" cy="1946889"/>
            <a:chOff x="6306846" y="1094486"/>
            <a:chExt cx="5828677" cy="6586404"/>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6" y="1094486"/>
              <a:ext cx="5828677" cy="658640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645" y="2486547"/>
              <a:ext cx="5414754" cy="3802287"/>
            </a:xfrm>
            <a:prstGeom prst="rect">
              <a:avLst/>
            </a:prstGeom>
          </p:spPr>
        </p:pic>
      </p:grpSp>
    </p:spTree>
    <p:extLst>
      <p:ext uri="{BB962C8B-B14F-4D97-AF65-F5344CB8AC3E}">
        <p14:creationId xmlns:p14="http://schemas.microsoft.com/office/powerpoint/2010/main" val="280706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animEffect transition="in" filter="fade">
                                      <p:cBhvr>
                                        <p:cTn id="7" dur="500"/>
                                        <p:tgtEl>
                                          <p:spTgt spid="6">
                                            <p:txEl>
                                              <p:pRg st="12" end="1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3" end="13"/>
                                            </p:txEl>
                                          </p:spTgt>
                                        </p:tgtEl>
                                        <p:attrNameLst>
                                          <p:attrName>style.visibility</p:attrName>
                                        </p:attrNameLst>
                                      </p:cBhvr>
                                      <p:to>
                                        <p:strVal val="visible"/>
                                      </p:to>
                                    </p:set>
                                    <p:animEffect transition="in" filter="fade">
                                      <p:cBhvr>
                                        <p:cTn id="10" dur="500"/>
                                        <p:tgtEl>
                                          <p:spTgt spid="6">
                                            <p:txEl>
                                              <p:pRg st="13" end="1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4" end="14"/>
                                            </p:txEl>
                                          </p:spTgt>
                                        </p:tgtEl>
                                        <p:attrNameLst>
                                          <p:attrName>style.visibility</p:attrName>
                                        </p:attrNameLst>
                                      </p:cBhvr>
                                      <p:to>
                                        <p:strVal val="visible"/>
                                      </p:to>
                                    </p:set>
                                    <p:animEffect transition="in" filter="fade">
                                      <p:cBhvr>
                                        <p:cTn id="13" dur="500"/>
                                        <p:tgtEl>
                                          <p:spTgt spid="6">
                                            <p:txEl>
                                              <p:pRg st="14" end="1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15" end="15"/>
                                            </p:txEl>
                                          </p:spTgt>
                                        </p:tgtEl>
                                        <p:attrNameLst>
                                          <p:attrName>style.visibility</p:attrName>
                                        </p:attrNameLst>
                                      </p:cBhvr>
                                      <p:to>
                                        <p:strVal val="visible"/>
                                      </p:to>
                                    </p:set>
                                    <p:animEffect transition="in" filter="fade">
                                      <p:cBhvr>
                                        <p:cTn id="16" dur="500"/>
                                        <p:tgtEl>
                                          <p:spTgt spid="6">
                                            <p:txEl>
                                              <p:pRg st="15" end="1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16" end="16"/>
                                            </p:txEl>
                                          </p:spTgt>
                                        </p:tgtEl>
                                        <p:attrNameLst>
                                          <p:attrName>style.visibility</p:attrName>
                                        </p:attrNameLst>
                                      </p:cBhvr>
                                      <p:to>
                                        <p:strVal val="visible"/>
                                      </p:to>
                                    </p:set>
                                    <p:animEffect transition="in" filter="fade">
                                      <p:cBhvr>
                                        <p:cTn id="19" dur="500"/>
                                        <p:tgtEl>
                                          <p:spTgt spid="6">
                                            <p:txEl>
                                              <p:pRg st="16" end="1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8" end="18"/>
                                            </p:txEl>
                                          </p:spTgt>
                                        </p:tgtEl>
                                        <p:attrNameLst>
                                          <p:attrName>style.visibility</p:attrName>
                                        </p:attrNameLst>
                                      </p:cBhvr>
                                      <p:to>
                                        <p:strVal val="visible"/>
                                      </p:to>
                                    </p:set>
                                    <p:animEffect transition="in" filter="fade">
                                      <p:cBhvr>
                                        <p:cTn id="22" dur="500"/>
                                        <p:tgtEl>
                                          <p:spTgt spid="6">
                                            <p:txEl>
                                              <p:pRg st="18" end="1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19" end="19"/>
                                            </p:txEl>
                                          </p:spTgt>
                                        </p:tgtEl>
                                        <p:attrNameLst>
                                          <p:attrName>style.visibility</p:attrName>
                                        </p:attrNameLst>
                                      </p:cBhvr>
                                      <p:to>
                                        <p:strVal val="visible"/>
                                      </p:to>
                                    </p:set>
                                    <p:animEffect transition="in" filter="fade">
                                      <p:cBhvr>
                                        <p:cTn id="25" dur="500"/>
                                        <p:tgtEl>
                                          <p:spTgt spid="6">
                                            <p:txEl>
                                              <p:pRg st="19" end="1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20" end="20"/>
                                            </p:txEl>
                                          </p:spTgt>
                                        </p:tgtEl>
                                        <p:attrNameLst>
                                          <p:attrName>style.visibility</p:attrName>
                                        </p:attrNameLst>
                                      </p:cBhvr>
                                      <p:to>
                                        <p:strVal val="visible"/>
                                      </p:to>
                                    </p:set>
                                    <p:animEffect transition="in" filter="fade">
                                      <p:cBhvr>
                                        <p:cTn id="28" dur="500"/>
                                        <p:tgtEl>
                                          <p:spTgt spid="6">
                                            <p:txEl>
                                              <p:pRg st="20" end="2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22" end="22"/>
                                            </p:txEl>
                                          </p:spTgt>
                                        </p:tgtEl>
                                        <p:attrNameLst>
                                          <p:attrName>style.visibility</p:attrName>
                                        </p:attrNameLst>
                                      </p:cBhvr>
                                      <p:to>
                                        <p:strVal val="visible"/>
                                      </p:to>
                                    </p:set>
                                    <p:animEffect transition="in" filter="fade">
                                      <p:cBhvr>
                                        <p:cTn id="31" dur="500"/>
                                        <p:tgtEl>
                                          <p:spTgt spid="6">
                                            <p:txEl>
                                              <p:pRg st="22" end="2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25593"/>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a:t>
            </a:r>
            <a:r>
              <a:rPr lang="en-US" b="1" dirty="0" err="1">
                <a:solidFill>
                  <a:srgbClr val="0000FF"/>
                </a:solidFill>
                <a:latin typeface="Consolas" charset="0"/>
                <a:ea typeface="Consolas" charset="0"/>
                <a:cs typeface="Consolas" charset="0"/>
              </a:rPr>
              <a:t>setupButtons</a:t>
            </a:r>
            <a:r>
              <a:rPr lang="en-US" b="1" dirty="0">
                <a:solidFill>
                  <a:srgbClr val="0000FF"/>
                </a:solidFill>
                <a:latin typeface="Consolas" charset="0"/>
                <a:ea typeface="Consolas" charset="0"/>
                <a:cs typeface="Consolas" charset="0"/>
              </a:rPr>
              <a:t>()</a:t>
            </a:r>
            <a:r>
              <a:rPr lang="en-US" b="1" dirty="0">
                <a:solidFill>
                  <a:srgbClr val="0000FF"/>
                </a:solidFill>
              </a:rPr>
              <a:t> </a:t>
            </a:r>
            <a:r>
              <a:rPr lang="en-US" b="1" dirty="0"/>
              <a:t>method (2/5)</a:t>
            </a:r>
          </a:p>
        </p:txBody>
      </p:sp>
      <p:sp>
        <p:nvSpPr>
          <p:cNvPr id="3" name="Content Placeholder 2"/>
          <p:cNvSpPr>
            <a:spLocks noGrp="1"/>
          </p:cNvSpPr>
          <p:nvPr>
            <p:ph idx="1"/>
          </p:nvPr>
        </p:nvSpPr>
        <p:spPr>
          <a:xfrm>
            <a:off x="191454" y="1397917"/>
            <a:ext cx="6201918" cy="5013104"/>
          </a:xfrm>
        </p:spPr>
        <p:txBody>
          <a:bodyPr>
            <a:normAutofit/>
          </a:bodyPr>
          <a:lstStyle/>
          <a:p>
            <a:pPr marL="0" indent="0">
              <a:buClr>
                <a:schemeClr val="tx1"/>
              </a:buClr>
              <a:buNone/>
            </a:pPr>
            <a:r>
              <a:rPr lang="en-US" dirty="0"/>
              <a:t>3c. Instantiate a new </a:t>
            </a:r>
            <a:r>
              <a:rPr lang="en-US" dirty="0" err="1">
                <a:solidFill>
                  <a:srgbClr val="0000FF"/>
                </a:solidFill>
                <a:latin typeface="Consolas" charset="0"/>
                <a:ea typeface="Consolas" charset="0"/>
                <a:cs typeface="Consolas" charset="0"/>
              </a:rPr>
              <a:t>HBox</a:t>
            </a:r>
            <a:r>
              <a:rPr lang="en-US" dirty="0"/>
              <a:t>, then add it as a child of</a:t>
            </a:r>
            <a:r>
              <a:rPr lang="en-US" dirty="0">
                <a:solidFill>
                  <a:srgbClr val="FF0000"/>
                </a:solidFill>
              </a:rPr>
              <a:t> </a:t>
            </a:r>
            <a:r>
              <a:rPr lang="en-US" dirty="0" err="1">
                <a:solidFill>
                  <a:srgbClr val="0000FF"/>
                </a:solidFill>
                <a:latin typeface="Consolas" charset="0"/>
                <a:ea typeface="Consolas" charset="0"/>
                <a:cs typeface="Consolas" charset="0"/>
              </a:rPr>
              <a:t>BorderPane</a:t>
            </a:r>
            <a:r>
              <a:rPr lang="en-US" dirty="0"/>
              <a:t>, in bottom position</a:t>
            </a:r>
          </a:p>
          <a:p>
            <a:pPr marL="0" indent="0">
              <a:buClr>
                <a:schemeClr val="tx1"/>
              </a:buClr>
              <a:buNone/>
            </a:pPr>
            <a:r>
              <a:rPr lang="en-US" b="1" dirty="0">
                <a:solidFill>
                  <a:srgbClr val="FF0000"/>
                </a:solidFill>
              </a:rPr>
              <a:t>3d. Instantiate two </a:t>
            </a:r>
            <a:r>
              <a:rPr lang="en-US" b="1" dirty="0">
                <a:solidFill>
                  <a:srgbClr val="0000FF"/>
                </a:solidFill>
                <a:latin typeface="Consolas" charset="0"/>
                <a:ea typeface="Consolas" charset="0"/>
                <a:cs typeface="Consolas" charset="0"/>
              </a:rPr>
              <a:t>Button</a:t>
            </a:r>
            <a:r>
              <a:rPr lang="en-US" b="1" dirty="0">
                <a:solidFill>
                  <a:srgbClr val="FF0000"/>
                </a:solidFill>
              </a:rPr>
              <a:t>s</a:t>
            </a:r>
          </a:p>
          <a:p>
            <a:pPr marL="0" indent="0">
              <a:buClr>
                <a:srgbClr val="FF0000"/>
              </a:buClr>
              <a:buNone/>
            </a:pPr>
            <a:endParaRPr lang="en-US" dirty="0">
              <a:solidFill>
                <a:srgbClr val="FF0000"/>
              </a:solidFill>
            </a:endParaRPr>
          </a:p>
        </p:txBody>
      </p:sp>
      <p:sp>
        <p:nvSpPr>
          <p:cNvPr id="6" name="TextBox 5"/>
          <p:cNvSpPr txBox="1"/>
          <p:nvPr/>
        </p:nvSpPr>
        <p:spPr>
          <a:xfrm>
            <a:off x="6400800" y="1301665"/>
            <a:ext cx="5939219" cy="5909310"/>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setup of shape pane and shape elided!</a:t>
            </a:r>
          </a:p>
          <a:p>
            <a:endParaRPr lang="en-US" sz="1400" dirty="0">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this.setupButtons</a:t>
            </a:r>
            <a:r>
              <a:rPr lang="en-US" sz="1400" dirty="0">
                <a:latin typeface="Consolas" charset="0"/>
                <a:ea typeface="Consolas" charset="0"/>
                <a:cs typeface="Consolas" charset="0"/>
              </a:rPr>
              <a:t>();</a:t>
            </a:r>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private void </a:t>
            </a:r>
            <a:r>
              <a:rPr lang="en-US" sz="1400" b="1" dirty="0" err="1">
                <a:solidFill>
                  <a:srgbClr val="FF0000"/>
                </a:solidFill>
                <a:latin typeface="Consolas" charset="0"/>
                <a:ea typeface="Consolas" charset="0"/>
                <a:cs typeface="Consolas" charset="0"/>
              </a:rPr>
              <a:t>setupButtons</a:t>
            </a:r>
            <a:r>
              <a:rPr lang="en-US" sz="1400" b="1" dirty="0">
                <a:solidFill>
                  <a:srgbClr val="FF0000"/>
                </a:solidFill>
                <a:latin typeface="Consolas" charset="0"/>
                <a:ea typeface="Consolas" charset="0"/>
                <a:cs typeface="Consolas" charset="0"/>
              </a:rPr>
              <a:t>() {   </a:t>
            </a:r>
          </a:p>
          <a:p>
            <a:r>
              <a:rPr lang="en-US" sz="1400" b="1" dirty="0">
                <a:solidFill>
                  <a:srgbClr val="FF0000"/>
                </a:solidFill>
                <a:latin typeface="Consolas" charset="0"/>
                <a:ea typeface="Consolas" charset="0"/>
                <a:cs typeface="Consolas" charset="0"/>
              </a:rPr>
              <a:t>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 = new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_</a:t>
            </a:r>
            <a:r>
              <a:rPr lang="en-US" sz="1400" dirty="0" err="1">
                <a:latin typeface="Consolas" charset="0"/>
                <a:ea typeface="Consolas" charset="0"/>
                <a:cs typeface="Consolas" charset="0"/>
              </a:rPr>
              <a:t>root.setBottom</a:t>
            </a:r>
            <a:r>
              <a:rPr lang="en-US" sz="1400" dirty="0">
                <a:latin typeface="Consolas" charset="0"/>
                <a:ea typeface="Consolas" charset="0"/>
                <a:cs typeface="Consolas" charset="0"/>
              </a:rPr>
              <a:t>(</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a:t>
            </a:r>
          </a:p>
          <a:p>
            <a:r>
              <a:rPr lang="en-US" sz="1400" b="1" dirty="0">
                <a:solidFill>
                  <a:srgbClr val="FF0000"/>
                </a:solidFill>
                <a:latin typeface="Consolas" charset="0"/>
                <a:ea typeface="Consolas" charset="0"/>
                <a:cs typeface="Consolas" charset="0"/>
              </a:rPr>
              <a:t>        Button b1 = new Button(“move left”);</a:t>
            </a:r>
          </a:p>
          <a:p>
            <a:r>
              <a:rPr lang="en-US" sz="1400" b="1" dirty="0">
                <a:solidFill>
                  <a:srgbClr val="FF0000"/>
                </a:solidFill>
                <a:latin typeface="Consolas" charset="0"/>
                <a:ea typeface="Consolas" charset="0"/>
                <a:cs typeface="Consolas" charset="0"/>
              </a:rPr>
              <a:t>        Button b2 = new Button(“move right”);</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a:t>
            </a:r>
            <a:endParaRPr lang="en-US" sz="1400" b="1" dirty="0">
              <a:solidFill>
                <a:schemeClr val="bg1">
                  <a:lumMod val="50000"/>
                </a:schemeClr>
              </a:solidFill>
              <a:latin typeface="Consolas" charset="0"/>
              <a:ea typeface="Consolas" charset="0"/>
              <a:cs typeface="Consolas" charset="0"/>
            </a:endParaRPr>
          </a:p>
          <a:p>
            <a:endParaRPr lang="en-US" sz="1400" b="1" dirty="0">
              <a:solidFill>
                <a:schemeClr val="bg1">
                  <a:lumMod val="50000"/>
                </a:schemeClr>
              </a:solidFill>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grpSp>
        <p:nvGrpSpPr>
          <p:cNvPr id="10" name="Group 9">
            <a:extLst>
              <a:ext uri="{FF2B5EF4-FFF2-40B4-BE49-F238E27FC236}">
                <a16:creationId xmlns:a16="http://schemas.microsoft.com/office/drawing/2014/main" id="{4BFD412D-9599-5843-A27F-5FAC7BD0C217}"/>
              </a:ext>
            </a:extLst>
          </p:cNvPr>
          <p:cNvGrpSpPr/>
          <p:nvPr/>
        </p:nvGrpSpPr>
        <p:grpSpPr>
          <a:xfrm>
            <a:off x="10387264" y="677779"/>
            <a:ext cx="1618469" cy="1946889"/>
            <a:chOff x="6306846" y="1094486"/>
            <a:chExt cx="5828677" cy="6586404"/>
          </a:xfrm>
        </p:grpSpPr>
        <p:pic>
          <p:nvPicPr>
            <p:cNvPr id="11" name="Picture 10">
              <a:extLst>
                <a:ext uri="{FF2B5EF4-FFF2-40B4-BE49-F238E27FC236}">
                  <a16:creationId xmlns:a16="http://schemas.microsoft.com/office/drawing/2014/main" id="{EAB905F9-BF65-DA4E-BB02-E389016F7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6" y="1094486"/>
              <a:ext cx="5828677" cy="6586404"/>
            </a:xfrm>
            <a:prstGeom prst="rect">
              <a:avLst/>
            </a:prstGeom>
          </p:spPr>
        </p:pic>
        <p:pic>
          <p:nvPicPr>
            <p:cNvPr id="12" name="Picture 11">
              <a:extLst>
                <a:ext uri="{FF2B5EF4-FFF2-40B4-BE49-F238E27FC236}">
                  <a16:creationId xmlns:a16="http://schemas.microsoft.com/office/drawing/2014/main" id="{A1995709-E1AE-B143-A91F-6B68034AB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645" y="2486547"/>
              <a:ext cx="5414754" cy="3802287"/>
            </a:xfrm>
            <a:prstGeom prst="rect">
              <a:avLst/>
            </a:prstGeom>
          </p:spPr>
        </p:pic>
      </p:grpSp>
    </p:spTree>
    <p:extLst>
      <p:ext uri="{BB962C8B-B14F-4D97-AF65-F5344CB8AC3E}">
        <p14:creationId xmlns:p14="http://schemas.microsoft.com/office/powerpoint/2010/main" val="77295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5" end="15"/>
                                            </p:txEl>
                                          </p:spTgt>
                                        </p:tgtEl>
                                        <p:attrNameLst>
                                          <p:attrName>style.visibility</p:attrName>
                                        </p:attrNameLst>
                                      </p:cBhvr>
                                      <p:to>
                                        <p:strVal val="visible"/>
                                      </p:to>
                                    </p:set>
                                    <p:animEffect transition="in" filter="fade">
                                      <p:cBhvr>
                                        <p:cTn id="7" dur="500"/>
                                        <p:tgtEl>
                                          <p:spTgt spid="6">
                                            <p:txEl>
                                              <p:pRg st="15" end="1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6" end="16"/>
                                            </p:txEl>
                                          </p:spTgt>
                                        </p:tgtEl>
                                        <p:attrNameLst>
                                          <p:attrName>style.visibility</p:attrName>
                                        </p:attrNameLst>
                                      </p:cBhvr>
                                      <p:to>
                                        <p:strVal val="visible"/>
                                      </p:to>
                                    </p:set>
                                    <p:animEffect transition="in" filter="fade">
                                      <p:cBhvr>
                                        <p:cTn id="10"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25593"/>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a:t>
            </a:r>
            <a:r>
              <a:rPr lang="en-US" b="1" dirty="0" err="1">
                <a:solidFill>
                  <a:srgbClr val="0000FF"/>
                </a:solidFill>
                <a:latin typeface="Consolas" charset="0"/>
                <a:ea typeface="Consolas" charset="0"/>
                <a:cs typeface="Consolas" charset="0"/>
              </a:rPr>
              <a:t>setupButtons</a:t>
            </a:r>
            <a:r>
              <a:rPr lang="en-US" b="1" dirty="0">
                <a:solidFill>
                  <a:srgbClr val="0000FF"/>
                </a:solidFill>
                <a:latin typeface="Consolas" charset="0"/>
                <a:ea typeface="Consolas" charset="0"/>
                <a:cs typeface="Consolas" charset="0"/>
              </a:rPr>
              <a:t>()</a:t>
            </a:r>
            <a:r>
              <a:rPr lang="en-US" b="1" dirty="0">
                <a:solidFill>
                  <a:srgbClr val="0000FF"/>
                </a:solidFill>
              </a:rPr>
              <a:t> </a:t>
            </a:r>
            <a:r>
              <a:rPr lang="en-US" b="1" dirty="0"/>
              <a:t>method (3/5)</a:t>
            </a:r>
          </a:p>
        </p:txBody>
      </p:sp>
      <p:sp>
        <p:nvSpPr>
          <p:cNvPr id="3" name="Content Placeholder 2"/>
          <p:cNvSpPr>
            <a:spLocks noGrp="1"/>
          </p:cNvSpPr>
          <p:nvPr>
            <p:ph idx="1"/>
          </p:nvPr>
        </p:nvSpPr>
        <p:spPr>
          <a:xfrm>
            <a:off x="191454" y="1435015"/>
            <a:ext cx="6201918" cy="5327736"/>
          </a:xfrm>
        </p:spPr>
        <p:txBody>
          <a:bodyPr>
            <a:normAutofit lnSpcReduction="10000"/>
          </a:bodyPr>
          <a:lstStyle/>
          <a:p>
            <a:pPr marL="0" indent="0">
              <a:buClr>
                <a:schemeClr val="tx1"/>
              </a:buClr>
              <a:buNone/>
            </a:pPr>
            <a:r>
              <a:rPr lang="en-US" dirty="0"/>
              <a:t>3c. Instantiate a new </a:t>
            </a:r>
            <a:r>
              <a:rPr lang="en-US" dirty="0" err="1">
                <a:solidFill>
                  <a:srgbClr val="0000FF"/>
                </a:solidFill>
                <a:latin typeface="Consolas" charset="0"/>
                <a:ea typeface="Consolas" charset="0"/>
                <a:cs typeface="Consolas" charset="0"/>
              </a:rPr>
              <a:t>HBox</a:t>
            </a:r>
            <a:r>
              <a:rPr lang="en-US" dirty="0"/>
              <a:t>, then add it as a child of</a:t>
            </a:r>
            <a:r>
              <a:rPr lang="en-US" dirty="0">
                <a:solidFill>
                  <a:srgbClr val="FF0000"/>
                </a:solidFill>
              </a:rPr>
              <a:t> </a:t>
            </a:r>
            <a:r>
              <a:rPr lang="en-US" dirty="0" err="1">
                <a:solidFill>
                  <a:srgbClr val="0000FF"/>
                </a:solidFill>
                <a:latin typeface="Consolas" charset="0"/>
                <a:ea typeface="Consolas" charset="0"/>
                <a:cs typeface="Consolas" charset="0"/>
              </a:rPr>
              <a:t>BorderPane</a:t>
            </a:r>
            <a:r>
              <a:rPr lang="en-US" dirty="0" err="1">
                <a:latin typeface="Consolas" charset="0"/>
                <a:ea typeface="Consolas" charset="0"/>
                <a:cs typeface="Consolas" charset="0"/>
              </a:rPr>
              <a:t>,</a:t>
            </a:r>
            <a:r>
              <a:rPr lang="en-US" dirty="0" err="1"/>
              <a:t>in</a:t>
            </a:r>
            <a:r>
              <a:rPr lang="en-US" dirty="0"/>
              <a:t> bottom position</a:t>
            </a:r>
          </a:p>
          <a:p>
            <a:pPr marL="0" indent="0">
              <a:buClr>
                <a:schemeClr val="tx1"/>
              </a:buClr>
              <a:buNone/>
            </a:pPr>
            <a:r>
              <a:rPr lang="en-US" dirty="0"/>
              <a:t>3d. Instantiate two </a:t>
            </a:r>
            <a:r>
              <a:rPr lang="en-US" dirty="0">
                <a:solidFill>
                  <a:srgbClr val="0000FF"/>
                </a:solidFill>
                <a:latin typeface="Consolas" charset="0"/>
                <a:ea typeface="Consolas" charset="0"/>
                <a:cs typeface="Consolas" charset="0"/>
              </a:rPr>
              <a:t>Button</a:t>
            </a:r>
            <a:r>
              <a:rPr lang="en-US" dirty="0"/>
              <a:t>s</a:t>
            </a:r>
          </a:p>
          <a:p>
            <a:pPr marL="0" indent="0">
              <a:buClr>
                <a:srgbClr val="FF0000"/>
              </a:buClr>
              <a:buNone/>
            </a:pPr>
            <a:r>
              <a:rPr lang="en-US" b="1" dirty="0">
                <a:solidFill>
                  <a:srgbClr val="FF0000"/>
                </a:solidFill>
              </a:rPr>
              <a:t>3e. Add the </a:t>
            </a:r>
            <a:r>
              <a:rPr lang="en-US" b="1" dirty="0">
                <a:solidFill>
                  <a:srgbClr val="0000FF"/>
                </a:solidFill>
                <a:latin typeface="Consolas" charset="0"/>
                <a:ea typeface="Consolas" charset="0"/>
                <a:cs typeface="Consolas" charset="0"/>
              </a:rPr>
              <a:t>Button</a:t>
            </a:r>
            <a:r>
              <a:rPr lang="en-US" b="1" dirty="0">
                <a:solidFill>
                  <a:srgbClr val="FF0000"/>
                </a:solidFill>
              </a:rPr>
              <a:t>s</a:t>
            </a:r>
            <a:r>
              <a:rPr lang="en-US" b="1" dirty="0">
                <a:solidFill>
                  <a:srgbClr val="0432FF"/>
                </a:solidFill>
              </a:rPr>
              <a:t> </a:t>
            </a:r>
            <a:r>
              <a:rPr lang="en-US" b="1" dirty="0">
                <a:solidFill>
                  <a:srgbClr val="FF0000"/>
                </a:solidFill>
              </a:rPr>
              <a:t>as children of the new</a:t>
            </a:r>
            <a:r>
              <a:rPr lang="en-US" b="1" dirty="0"/>
              <a:t> </a:t>
            </a:r>
            <a:r>
              <a:rPr lang="en-US" b="1" dirty="0" err="1">
                <a:solidFill>
                  <a:srgbClr val="0432FF"/>
                </a:solidFill>
                <a:latin typeface="Consolas" charset="0"/>
                <a:ea typeface="Consolas" charset="0"/>
                <a:cs typeface="Consolas" charset="0"/>
              </a:rPr>
              <a:t>HBox</a:t>
            </a:r>
            <a:endParaRPr lang="en-US" dirty="0">
              <a:solidFill>
                <a:srgbClr val="0432FF"/>
              </a:solidFill>
              <a:latin typeface="Consolas" charset="0"/>
              <a:ea typeface="Consolas" charset="0"/>
              <a:cs typeface="Consolas" charset="0"/>
            </a:endParaRPr>
          </a:p>
          <a:p>
            <a:pPr lvl="1">
              <a:buClr>
                <a:schemeClr val="tx1"/>
              </a:buClr>
              <a:buFont typeface="Courier New"/>
              <a:buChar char="o"/>
            </a:pPr>
            <a:r>
              <a:rPr lang="en-US" sz="2300" dirty="0">
                <a:solidFill>
                  <a:srgbClr val="FF0000"/>
                </a:solidFill>
              </a:rPr>
              <a:t>note: different from before—now adding </a:t>
            </a:r>
            <a:r>
              <a:rPr lang="en-US" sz="2300" dirty="0">
                <a:solidFill>
                  <a:srgbClr val="0000FF"/>
                </a:solidFill>
                <a:latin typeface="Consolas" charset="0"/>
                <a:ea typeface="Consolas" charset="0"/>
                <a:cs typeface="Consolas" charset="0"/>
              </a:rPr>
              <a:t>Button</a:t>
            </a:r>
            <a:r>
              <a:rPr lang="en-US" sz="2300" dirty="0">
                <a:solidFill>
                  <a:srgbClr val="FF0000"/>
                </a:solidFill>
              </a:rPr>
              <a:t>s as children of </a:t>
            </a:r>
            <a:r>
              <a:rPr lang="en-US" sz="2300" dirty="0" err="1">
                <a:solidFill>
                  <a:srgbClr val="0000FF"/>
                </a:solidFill>
                <a:latin typeface="Consolas" charset="0"/>
                <a:ea typeface="Consolas" charset="0"/>
                <a:cs typeface="Consolas" charset="0"/>
              </a:rPr>
              <a:t>HBox</a:t>
            </a:r>
            <a:r>
              <a:rPr lang="en-US" sz="2300" dirty="0">
                <a:solidFill>
                  <a:srgbClr val="0000FF"/>
                </a:solidFill>
              </a:rPr>
              <a:t> </a:t>
            </a:r>
          </a:p>
          <a:p>
            <a:pPr lvl="1">
              <a:buFont typeface="Courier New"/>
              <a:buChar char="o"/>
            </a:pPr>
            <a:r>
              <a:rPr lang="en-US" sz="2300" dirty="0"/>
              <a:t>some changes in the order are okay here, e.g., adding the buttons to the </a:t>
            </a:r>
            <a:r>
              <a:rPr lang="en-US" sz="2300" dirty="0" err="1">
                <a:solidFill>
                  <a:srgbClr val="0000FF"/>
                </a:solidFill>
                <a:latin typeface="Consolas" charset="0"/>
                <a:cs typeface="Consolas" charset="0"/>
              </a:rPr>
              <a:t>Hbox</a:t>
            </a:r>
            <a:r>
              <a:rPr lang="en-US" sz="2300" dirty="0"/>
              <a:t> before adding it to the </a:t>
            </a:r>
            <a:r>
              <a:rPr lang="en-US" sz="2300" dirty="0" err="1">
                <a:solidFill>
                  <a:srgbClr val="0000FF"/>
                </a:solidFill>
                <a:latin typeface="Consolas" charset="0"/>
                <a:cs typeface="Consolas" charset="0"/>
              </a:rPr>
              <a:t>BorderPane</a:t>
            </a:r>
            <a:endParaRPr lang="en-US" sz="2300" dirty="0">
              <a:solidFill>
                <a:srgbClr val="0000FF"/>
              </a:solidFill>
              <a:latin typeface="Consolas" charset="0"/>
              <a:cs typeface="Consolas" charset="0"/>
            </a:endParaRPr>
          </a:p>
          <a:p>
            <a:pPr lvl="1">
              <a:buFont typeface="Courier New"/>
              <a:buChar char="o"/>
            </a:pPr>
            <a:r>
              <a:rPr lang="en-US" sz="2300" dirty="0">
                <a:ea typeface="Arial" charset="0"/>
                <a:cs typeface="Arial" charset="0"/>
              </a:rPr>
              <a:t>order </a:t>
            </a:r>
            <a:r>
              <a:rPr lang="en-US" sz="2300" b="1" dirty="0">
                <a:ea typeface="Arial" charset="0"/>
                <a:cs typeface="Arial" charset="0"/>
              </a:rPr>
              <a:t>does</a:t>
            </a:r>
            <a:r>
              <a:rPr lang="en-US" sz="2300" dirty="0">
                <a:ea typeface="Arial" charset="0"/>
                <a:cs typeface="Arial" charset="0"/>
              </a:rPr>
              <a:t> matter when adding children to </a:t>
            </a:r>
            <a:r>
              <a:rPr lang="en-US" sz="2300" dirty="0">
                <a:solidFill>
                  <a:srgbClr val="0000FF"/>
                </a:solidFill>
                <a:latin typeface="Consolas" charset="0"/>
                <a:ea typeface="Consolas" charset="0"/>
                <a:cs typeface="Consolas" charset="0"/>
              </a:rPr>
              <a:t>Pane</a:t>
            </a:r>
            <a:r>
              <a:rPr lang="en-US" sz="2300" dirty="0">
                <a:ea typeface="Arial" charset="0"/>
                <a:cs typeface="Arial" charset="0"/>
              </a:rPr>
              <a:t>s. For this </a:t>
            </a:r>
            <a:r>
              <a:rPr lang="en-US" sz="2300" dirty="0" err="1">
                <a:solidFill>
                  <a:srgbClr val="0000FF"/>
                </a:solidFill>
                <a:latin typeface="Consolas" charset="0"/>
                <a:ea typeface="Consolas" charset="0"/>
                <a:cs typeface="Consolas" charset="0"/>
              </a:rPr>
              <a:t>HBox</a:t>
            </a:r>
            <a:r>
              <a:rPr lang="en-US" sz="2300" dirty="0">
                <a:ea typeface="Arial" charset="0"/>
                <a:cs typeface="Arial" charset="0"/>
              </a:rPr>
              <a:t>, </a:t>
            </a:r>
            <a:r>
              <a:rPr lang="en-US" sz="2300" dirty="0">
                <a:solidFill>
                  <a:srgbClr val="0000FF"/>
                </a:solidFill>
                <a:latin typeface="Consolas" charset="0"/>
                <a:ea typeface="Consolas" charset="0"/>
                <a:cs typeface="Consolas" charset="0"/>
              </a:rPr>
              <a:t>b1</a:t>
            </a:r>
            <a:r>
              <a:rPr lang="en-US" sz="2300" dirty="0">
                <a:ea typeface="Arial" charset="0"/>
                <a:cs typeface="Arial" charset="0"/>
              </a:rPr>
              <a:t> will be to the left of </a:t>
            </a:r>
            <a:r>
              <a:rPr lang="en-US" sz="2300" dirty="0">
                <a:solidFill>
                  <a:srgbClr val="0000FF"/>
                </a:solidFill>
                <a:latin typeface="Consolas" charset="0"/>
                <a:ea typeface="Consolas" charset="0"/>
                <a:cs typeface="Consolas" charset="0"/>
              </a:rPr>
              <a:t>b2</a:t>
            </a:r>
            <a:r>
              <a:rPr lang="en-US" sz="2300" dirty="0">
                <a:ea typeface="Arial" charset="0"/>
                <a:cs typeface="Arial" charset="0"/>
              </a:rPr>
              <a:t> because it is added first in the list of arguments in </a:t>
            </a:r>
            <a:r>
              <a:rPr lang="en-US" sz="2300" dirty="0" err="1">
                <a:solidFill>
                  <a:srgbClr val="0000FF"/>
                </a:solidFill>
                <a:latin typeface="Consolas" charset="0"/>
                <a:ea typeface="Consolas" charset="0"/>
                <a:cs typeface="Consolas" charset="0"/>
              </a:rPr>
              <a:t>addAll</a:t>
            </a:r>
            <a:r>
              <a:rPr lang="en-US" sz="2300" dirty="0">
                <a:solidFill>
                  <a:srgbClr val="0000FF"/>
                </a:solidFill>
                <a:latin typeface="Consolas" charset="0"/>
                <a:ea typeface="Consolas" charset="0"/>
                <a:cs typeface="Consolas" charset="0"/>
              </a:rPr>
              <a:t>(</a:t>
            </a:r>
            <a:r>
              <a:rPr lang="mr-IN" sz="2300" dirty="0">
                <a:solidFill>
                  <a:srgbClr val="0000FF"/>
                </a:solidFill>
                <a:latin typeface="Consolas" charset="0"/>
                <a:ea typeface="Consolas" charset="0"/>
                <a:cs typeface="Consolas" charset="0"/>
              </a:rPr>
              <a:t>…</a:t>
            </a:r>
            <a:r>
              <a:rPr lang="en-US" sz="2300" dirty="0">
                <a:solidFill>
                  <a:srgbClr val="0000FF"/>
                </a:solidFill>
                <a:latin typeface="Consolas" charset="0"/>
                <a:ea typeface="Consolas" charset="0"/>
                <a:cs typeface="Consolas" charset="0"/>
              </a:rPr>
              <a:t>)</a:t>
            </a:r>
          </a:p>
          <a:p>
            <a:pPr marL="457200" lvl="1" indent="0">
              <a:buNone/>
            </a:pPr>
            <a:endParaRPr lang="en-US" dirty="0">
              <a:solidFill>
                <a:srgbClr val="FF0000"/>
              </a:solidFill>
            </a:endParaRPr>
          </a:p>
          <a:p>
            <a:pPr marL="514350" indent="-514350">
              <a:buClr>
                <a:srgbClr val="FF0000"/>
              </a:buClr>
              <a:buFont typeface="+mj-lt"/>
              <a:buAutoNum type="alphaUcPeriod" startAt="3"/>
            </a:pPr>
            <a:endParaRPr lang="en-US" b="1" dirty="0">
              <a:solidFill>
                <a:srgbClr val="FF0000"/>
              </a:solidFill>
            </a:endParaRPr>
          </a:p>
          <a:p>
            <a:pPr marL="514350" indent="-514350">
              <a:buClr>
                <a:srgbClr val="FF0000"/>
              </a:buClr>
              <a:buFont typeface="+mj-lt"/>
              <a:buAutoNum type="alphaUcPeriod" startAt="3"/>
            </a:pPr>
            <a:endParaRPr lang="en-US" b="1" dirty="0">
              <a:solidFill>
                <a:srgbClr val="FF0000"/>
              </a:solidFill>
            </a:endParaRPr>
          </a:p>
          <a:p>
            <a:pPr marL="0" indent="0">
              <a:buClr>
                <a:srgbClr val="FF0000"/>
              </a:buClr>
              <a:buNone/>
            </a:pPr>
            <a:endParaRPr lang="en-US" dirty="0">
              <a:solidFill>
                <a:srgbClr val="FF0000"/>
              </a:solidFill>
            </a:endParaRPr>
          </a:p>
        </p:txBody>
      </p:sp>
      <p:sp>
        <p:nvSpPr>
          <p:cNvPr id="6" name="TextBox 5"/>
          <p:cNvSpPr txBox="1"/>
          <p:nvPr/>
        </p:nvSpPr>
        <p:spPr>
          <a:xfrm>
            <a:off x="6400800" y="1301665"/>
            <a:ext cx="5939219" cy="5909310"/>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setup of shape pane and shape elided!</a:t>
            </a:r>
          </a:p>
          <a:p>
            <a:endParaRPr lang="en-US" sz="1400" dirty="0">
              <a:latin typeface="Consolas" charset="0"/>
              <a:ea typeface="Consolas" charset="0"/>
              <a:cs typeface="Consolas" charset="0"/>
            </a:endParaRPr>
          </a:p>
          <a:p>
            <a:r>
              <a:rPr lang="en-US" sz="1400" b="1" dirty="0">
                <a:latin typeface="Consolas" charset="0"/>
                <a:ea typeface="Consolas" charset="0"/>
                <a:cs typeface="Consolas" charset="0"/>
              </a:rPr>
              <a:t>        </a:t>
            </a:r>
            <a:r>
              <a:rPr lang="en-US" sz="1400" dirty="0" err="1">
                <a:latin typeface="Consolas" charset="0"/>
                <a:ea typeface="Consolas" charset="0"/>
                <a:cs typeface="Consolas" charset="0"/>
              </a:rPr>
              <a:t>this.setupButtons</a:t>
            </a:r>
            <a:r>
              <a:rPr lang="en-US" sz="1400" dirty="0">
                <a:latin typeface="Consolas" charset="0"/>
                <a:ea typeface="Consolas" charset="0"/>
                <a:cs typeface="Consolas" charset="0"/>
              </a:rPr>
              <a:t>(); </a:t>
            </a:r>
            <a:endParaRPr lang="en-US" sz="1400" b="1" dirty="0">
              <a:latin typeface="Consolas" charset="0"/>
              <a:ea typeface="Consolas" charset="0"/>
              <a:cs typeface="Consolas" charset="0"/>
            </a:endParaRP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dirty="0">
                <a:latin typeface="Consolas" charset="0"/>
                <a:ea typeface="Consolas" charset="0"/>
                <a:cs typeface="Consolas" charset="0"/>
              </a:rPr>
              <a:t> private void </a:t>
            </a:r>
            <a:r>
              <a:rPr lang="en-US" sz="1400" dirty="0" err="1">
                <a:latin typeface="Consolas" charset="0"/>
                <a:ea typeface="Consolas" charset="0"/>
                <a:cs typeface="Consolas" charset="0"/>
              </a:rPr>
              <a:t>setupButtons</a:t>
            </a:r>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 = new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_</a:t>
            </a:r>
            <a:r>
              <a:rPr lang="en-US" sz="1400" dirty="0" err="1">
                <a:latin typeface="Consolas" charset="0"/>
                <a:ea typeface="Consolas" charset="0"/>
                <a:cs typeface="Consolas" charset="0"/>
              </a:rPr>
              <a:t>root.setBottom</a:t>
            </a:r>
            <a:r>
              <a:rPr lang="en-US" sz="1400" dirty="0">
                <a:latin typeface="Consolas" charset="0"/>
                <a:ea typeface="Consolas" charset="0"/>
                <a:cs typeface="Consolas" charset="0"/>
              </a:rPr>
              <a:t>(</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a:t>
            </a:r>
          </a:p>
          <a:p>
            <a:r>
              <a:rPr lang="en-US" sz="1400" b="1" dirty="0">
                <a:solidFill>
                  <a:srgbClr val="FF0000"/>
                </a:solidFill>
                <a:latin typeface="Consolas" charset="0"/>
                <a:ea typeface="Consolas" charset="0"/>
                <a:cs typeface="Consolas" charset="0"/>
              </a:rPr>
              <a:t>        </a:t>
            </a:r>
            <a:r>
              <a:rPr lang="en-US" sz="1400" dirty="0">
                <a:latin typeface="Consolas" charset="0"/>
                <a:ea typeface="Consolas" charset="0"/>
                <a:cs typeface="Consolas" charset="0"/>
              </a:rPr>
              <a:t>Button b1 = new Button(“move left”);</a:t>
            </a:r>
          </a:p>
          <a:p>
            <a:r>
              <a:rPr lang="en-US" sz="1400" dirty="0">
                <a:latin typeface="Consolas" charset="0"/>
                <a:ea typeface="Consolas" charset="0"/>
                <a:cs typeface="Consolas" charset="0"/>
              </a:rPr>
              <a:t>        Button b2 = new Button(“move right”);</a:t>
            </a:r>
          </a:p>
          <a:p>
            <a:r>
              <a:rPr lang="en-US" sz="1400" b="1" dirty="0">
                <a:solidFill>
                  <a:srgbClr val="FF0000"/>
                </a:solidFill>
                <a:latin typeface="Consolas" charset="0"/>
                <a:ea typeface="Consolas" charset="0"/>
                <a:cs typeface="Consolas" charset="0"/>
              </a:rPr>
              <a:t>        </a:t>
            </a:r>
            <a:r>
              <a:rPr lang="en-US" sz="1400" b="1" dirty="0" err="1">
                <a:solidFill>
                  <a:srgbClr val="FF0000"/>
                </a:solidFill>
                <a:latin typeface="Consolas" charset="0"/>
                <a:ea typeface="Consolas" charset="0"/>
                <a:cs typeface="Consolas" charset="0"/>
              </a:rPr>
              <a:t>buttonPane.getChildren</a:t>
            </a:r>
            <a:r>
              <a:rPr lang="en-US" sz="1400" b="1" dirty="0">
                <a:solidFill>
                  <a:srgbClr val="FF0000"/>
                </a:solidFill>
                <a:latin typeface="Consolas" charset="0"/>
                <a:ea typeface="Consolas" charset="0"/>
                <a:cs typeface="Consolas" charset="0"/>
              </a:rPr>
              <a:t>().</a:t>
            </a:r>
            <a:r>
              <a:rPr lang="en-US" sz="1400" b="1" dirty="0" err="1">
                <a:solidFill>
                  <a:srgbClr val="FF0000"/>
                </a:solidFill>
                <a:latin typeface="Consolas" charset="0"/>
                <a:ea typeface="Consolas" charset="0"/>
                <a:cs typeface="Consolas" charset="0"/>
              </a:rPr>
              <a:t>addAll</a:t>
            </a:r>
            <a:r>
              <a:rPr lang="en-US" sz="1400" b="1" dirty="0">
                <a:solidFill>
                  <a:srgbClr val="FF0000"/>
                </a:solidFill>
                <a:latin typeface="Consolas" charset="0"/>
                <a:ea typeface="Consolas" charset="0"/>
                <a:cs typeface="Consolas" charset="0"/>
              </a:rPr>
              <a:t>(b1, b2);</a:t>
            </a:r>
          </a:p>
          <a:p>
            <a:r>
              <a:rPr lang="en-US" sz="1400" dirty="0">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a:t>
            </a:r>
            <a:endParaRPr lang="en-US" sz="1400" b="1" dirty="0">
              <a:solidFill>
                <a:schemeClr val="bg1">
                  <a:lumMod val="50000"/>
                </a:schemeClr>
              </a:solidFill>
              <a:latin typeface="Consolas" charset="0"/>
              <a:ea typeface="Consolas" charset="0"/>
              <a:cs typeface="Consolas" charset="0"/>
            </a:endParaRPr>
          </a:p>
          <a:p>
            <a:endParaRPr lang="en-US" sz="1400" b="1" dirty="0">
              <a:solidFill>
                <a:schemeClr val="bg1">
                  <a:lumMod val="50000"/>
                </a:schemeClr>
              </a:solidFill>
              <a:latin typeface="Consolas" charset="0"/>
              <a:ea typeface="Consolas" charset="0"/>
              <a:cs typeface="Consolas" charset="0"/>
            </a:endParaRPr>
          </a:p>
          <a:p>
            <a:endParaRPr lang="en-US" sz="1400" b="1" dirty="0">
              <a:solidFill>
                <a:schemeClr val="bg1">
                  <a:lumMod val="50000"/>
                </a:schemeClr>
              </a:solidFill>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b="1" dirty="0">
                <a:solidFill>
                  <a:srgbClr val="000000"/>
                </a:solidFill>
                <a:latin typeface="Consolas" charset="0"/>
                <a:ea typeface="Consolas" charset="0"/>
                <a:cs typeface="Consolas" charset="0"/>
              </a:rPr>
              <a:t> </a:t>
            </a:r>
            <a:r>
              <a:rPr lang="en-US" sz="1400" dirty="0">
                <a:latin typeface="Consolas" charset="0"/>
                <a:ea typeface="Consolas" charset="0"/>
                <a:cs typeface="Consolas" charset="0"/>
              </a:rPr>
              <a:t>}</a:t>
            </a:r>
            <a:endParaRPr lang="en-US" sz="1400" b="1" dirty="0">
              <a:solidFill>
                <a:srgbClr val="000000"/>
              </a:solidFill>
              <a:latin typeface="Consolas" charset="0"/>
              <a:ea typeface="Consolas" charset="0"/>
              <a:cs typeface="Consolas" charset="0"/>
            </a:endParaRP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grpSp>
        <p:nvGrpSpPr>
          <p:cNvPr id="10" name="Group 9">
            <a:extLst>
              <a:ext uri="{FF2B5EF4-FFF2-40B4-BE49-F238E27FC236}">
                <a16:creationId xmlns:a16="http://schemas.microsoft.com/office/drawing/2014/main" id="{4C1AC3B2-42E1-A040-97AD-A202207B6139}"/>
              </a:ext>
            </a:extLst>
          </p:cNvPr>
          <p:cNvGrpSpPr/>
          <p:nvPr/>
        </p:nvGrpSpPr>
        <p:grpSpPr>
          <a:xfrm>
            <a:off x="10387264" y="677779"/>
            <a:ext cx="1618469" cy="1946889"/>
            <a:chOff x="6306846" y="1094486"/>
            <a:chExt cx="5828677" cy="6586404"/>
          </a:xfrm>
        </p:grpSpPr>
        <p:pic>
          <p:nvPicPr>
            <p:cNvPr id="11" name="Picture 10">
              <a:extLst>
                <a:ext uri="{FF2B5EF4-FFF2-40B4-BE49-F238E27FC236}">
                  <a16:creationId xmlns:a16="http://schemas.microsoft.com/office/drawing/2014/main" id="{BDDBE496-F1FE-B848-838D-6BD7E3FE5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6" y="1094486"/>
              <a:ext cx="5828677" cy="6586404"/>
            </a:xfrm>
            <a:prstGeom prst="rect">
              <a:avLst/>
            </a:prstGeom>
          </p:spPr>
        </p:pic>
        <p:pic>
          <p:nvPicPr>
            <p:cNvPr id="12" name="Picture 11">
              <a:extLst>
                <a:ext uri="{FF2B5EF4-FFF2-40B4-BE49-F238E27FC236}">
                  <a16:creationId xmlns:a16="http://schemas.microsoft.com/office/drawing/2014/main" id="{781C7962-BECB-124E-AC5A-4616F5B25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645" y="2486547"/>
              <a:ext cx="5414754" cy="3802287"/>
            </a:xfrm>
            <a:prstGeom prst="rect">
              <a:avLst/>
            </a:prstGeom>
          </p:spPr>
        </p:pic>
      </p:grpSp>
    </p:spTree>
    <p:extLst>
      <p:ext uri="{BB962C8B-B14F-4D97-AF65-F5344CB8AC3E}">
        <p14:creationId xmlns:p14="http://schemas.microsoft.com/office/powerpoint/2010/main" val="7018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7" end="17"/>
                                            </p:txEl>
                                          </p:spTgt>
                                        </p:tgtEl>
                                        <p:attrNameLst>
                                          <p:attrName>style.visibility</p:attrName>
                                        </p:attrNameLst>
                                      </p:cBhvr>
                                      <p:to>
                                        <p:strVal val="visible"/>
                                      </p:to>
                                    </p:set>
                                    <p:animEffect transition="in" filter="fade">
                                      <p:cBhvr>
                                        <p:cTn id="7" dur="500"/>
                                        <p:tgtEl>
                                          <p:spTgt spid="6">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25593"/>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a:t>
            </a:r>
            <a:r>
              <a:rPr lang="en-US" b="1" dirty="0" err="1">
                <a:solidFill>
                  <a:srgbClr val="0000FF"/>
                </a:solidFill>
                <a:latin typeface="Consolas" charset="0"/>
                <a:ea typeface="Consolas" charset="0"/>
                <a:cs typeface="Consolas" charset="0"/>
              </a:rPr>
              <a:t>setupButtons</a:t>
            </a:r>
            <a:r>
              <a:rPr lang="en-US" b="1" dirty="0">
                <a:solidFill>
                  <a:srgbClr val="0000FF"/>
                </a:solidFill>
                <a:latin typeface="Consolas" charset="0"/>
                <a:ea typeface="Consolas" charset="0"/>
                <a:cs typeface="Consolas" charset="0"/>
              </a:rPr>
              <a:t>()</a:t>
            </a:r>
            <a:r>
              <a:rPr lang="en-US" b="1" dirty="0">
                <a:solidFill>
                  <a:srgbClr val="0000FF"/>
                </a:solidFill>
              </a:rPr>
              <a:t> </a:t>
            </a:r>
            <a:r>
              <a:rPr lang="en-US" b="1" dirty="0"/>
              <a:t>method (4/5)</a:t>
            </a:r>
          </a:p>
        </p:txBody>
      </p:sp>
      <p:sp>
        <p:nvSpPr>
          <p:cNvPr id="3" name="Content Placeholder 2"/>
          <p:cNvSpPr>
            <a:spLocks noGrp="1"/>
          </p:cNvSpPr>
          <p:nvPr>
            <p:ph idx="1"/>
          </p:nvPr>
        </p:nvSpPr>
        <p:spPr>
          <a:xfrm>
            <a:off x="323533" y="1809665"/>
            <a:ext cx="6332411" cy="5013104"/>
          </a:xfrm>
        </p:spPr>
        <p:txBody>
          <a:bodyPr>
            <a:normAutofit/>
          </a:bodyPr>
          <a:lstStyle/>
          <a:p>
            <a:pPr marL="0" indent="0">
              <a:buNone/>
            </a:pPr>
            <a:r>
              <a:rPr lang="en-US" b="1" dirty="0">
                <a:solidFill>
                  <a:srgbClr val="FF0000"/>
                </a:solidFill>
              </a:rPr>
              <a:t>3f. Set horizontal spacing between </a:t>
            </a:r>
            <a:r>
              <a:rPr lang="en-US" b="1" dirty="0">
                <a:solidFill>
                  <a:srgbClr val="0000FF"/>
                </a:solidFill>
                <a:latin typeface="Consolas" charset="0"/>
                <a:ea typeface="Consolas" charset="0"/>
                <a:cs typeface="Consolas" charset="0"/>
              </a:rPr>
              <a:t>Button</a:t>
            </a:r>
            <a:r>
              <a:rPr lang="en-US" b="1" dirty="0">
                <a:solidFill>
                  <a:srgbClr val="FF0000"/>
                </a:solidFill>
              </a:rPr>
              <a:t>s as you like</a:t>
            </a:r>
          </a:p>
          <a:p>
            <a:pPr marL="514350" indent="-514350">
              <a:buAutoNum type="alphaUcPeriod" startAt="6"/>
            </a:pPr>
            <a:endParaRPr lang="en-US" dirty="0">
              <a:solidFill>
                <a:srgbClr val="FF0000"/>
              </a:solidFill>
            </a:endParaRPr>
          </a:p>
          <a:p>
            <a:pPr marL="0" indent="0">
              <a:buNone/>
            </a:pPr>
            <a:endParaRPr lang="en-US" dirty="0">
              <a:solidFill>
                <a:srgbClr val="FF0000"/>
              </a:solidFill>
            </a:endParaRPr>
          </a:p>
        </p:txBody>
      </p:sp>
      <p:sp>
        <p:nvSpPr>
          <p:cNvPr id="6" name="TextBox 5"/>
          <p:cNvSpPr txBox="1"/>
          <p:nvPr/>
        </p:nvSpPr>
        <p:spPr>
          <a:xfrm>
            <a:off x="6400800" y="1301665"/>
            <a:ext cx="5939219" cy="5909310"/>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setup of shape pane and shape elided!</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this.setupButtons</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dirty="0">
                <a:latin typeface="Consolas" charset="0"/>
                <a:ea typeface="Consolas" charset="0"/>
                <a:cs typeface="Consolas" charset="0"/>
              </a:rPr>
              <a:t>private void </a:t>
            </a:r>
            <a:r>
              <a:rPr lang="en-US" sz="1400" dirty="0" err="1">
                <a:latin typeface="Consolas" charset="0"/>
                <a:ea typeface="Consolas" charset="0"/>
                <a:cs typeface="Consolas" charset="0"/>
              </a:rPr>
              <a:t>setupButtons</a:t>
            </a:r>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 = new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_</a:t>
            </a:r>
            <a:r>
              <a:rPr lang="en-US" sz="1400" dirty="0" err="1">
                <a:latin typeface="Consolas" charset="0"/>
                <a:ea typeface="Consolas" charset="0"/>
                <a:cs typeface="Consolas" charset="0"/>
              </a:rPr>
              <a:t>root.setBottom</a:t>
            </a:r>
            <a:r>
              <a:rPr lang="en-US" sz="1400" dirty="0">
                <a:latin typeface="Consolas" charset="0"/>
                <a:ea typeface="Consolas" charset="0"/>
                <a:cs typeface="Consolas" charset="0"/>
              </a:rPr>
              <a:t>(</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Button b1 = new Button(“Move Left”);</a:t>
            </a:r>
          </a:p>
          <a:p>
            <a:r>
              <a:rPr lang="en-US" sz="1400" dirty="0">
                <a:latin typeface="Consolas" charset="0"/>
                <a:ea typeface="Consolas" charset="0"/>
                <a:cs typeface="Consolas" charset="0"/>
              </a:rPr>
              <a:t>        Button b2 = new Button(“Move Right”);</a:t>
            </a:r>
          </a:p>
          <a:p>
            <a:r>
              <a:rPr lang="en-US" sz="1400" b="1" dirty="0">
                <a:solidFill>
                  <a:srgbClr val="FF0000"/>
                </a:solidFill>
                <a:latin typeface="Consolas" charset="0"/>
                <a:ea typeface="Consolas" charset="0"/>
                <a:cs typeface="Consolas" charset="0"/>
              </a:rPr>
              <a:t>        </a:t>
            </a:r>
            <a:r>
              <a:rPr lang="en-US" sz="1400" dirty="0" err="1">
                <a:latin typeface="Consolas" charset="0"/>
                <a:ea typeface="Consolas" charset="0"/>
                <a:cs typeface="Consolas" charset="0"/>
              </a:rPr>
              <a:t>buttonPane.getChildren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addAll</a:t>
            </a:r>
            <a:r>
              <a:rPr lang="en-US" sz="1400" dirty="0">
                <a:latin typeface="Consolas" charset="0"/>
                <a:ea typeface="Consolas" charset="0"/>
                <a:cs typeface="Consolas" charset="0"/>
              </a:rPr>
              <a:t>(b1, b2);</a:t>
            </a:r>
          </a:p>
          <a:p>
            <a:endParaRPr lang="en-US" sz="1400" b="1" dirty="0">
              <a:solidFill>
                <a:srgbClr val="FF0000"/>
              </a:solidFill>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b="1" dirty="0" err="1">
                <a:solidFill>
                  <a:srgbClr val="FF0000"/>
                </a:solidFill>
                <a:latin typeface="Consolas" charset="0"/>
                <a:ea typeface="Consolas" charset="0"/>
                <a:cs typeface="Consolas" charset="0"/>
              </a:rPr>
              <a:t>buttonPane.setSpacing</a:t>
            </a:r>
            <a:r>
              <a:rPr lang="en-US" sz="1400" b="1" dirty="0">
                <a:solidFill>
                  <a:srgbClr val="FF0000"/>
                </a:solidFill>
                <a:latin typeface="Consolas" charset="0"/>
                <a:ea typeface="Consolas" charset="0"/>
                <a:cs typeface="Consolas" charset="0"/>
              </a:rPr>
              <a:t>(30);</a:t>
            </a:r>
          </a:p>
          <a:p>
            <a:r>
              <a:rPr lang="en-US" sz="1400" b="1" dirty="0">
                <a:solidFill>
                  <a:srgbClr val="FF0000"/>
                </a:solidFill>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a:t>
            </a:r>
          </a:p>
          <a:p>
            <a:r>
              <a:rPr lang="en-US" sz="1400" b="1" dirty="0">
                <a:solidFill>
                  <a:srgbClr val="FF0000"/>
                </a:solidFill>
                <a:latin typeface="Consolas" charset="0"/>
                <a:ea typeface="Consolas" charset="0"/>
                <a:cs typeface="Consolas" charset="0"/>
              </a:rPr>
              <a:t>    </a:t>
            </a:r>
            <a:r>
              <a:rPr lang="en-US" sz="1400" dirty="0">
                <a:latin typeface="Consolas" charset="0"/>
                <a:ea typeface="Consolas" charset="0"/>
                <a:cs typeface="Consolas" charset="0"/>
              </a:rPr>
              <a:t>}</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grpSp>
        <p:nvGrpSpPr>
          <p:cNvPr id="10" name="Group 9">
            <a:extLst>
              <a:ext uri="{FF2B5EF4-FFF2-40B4-BE49-F238E27FC236}">
                <a16:creationId xmlns:a16="http://schemas.microsoft.com/office/drawing/2014/main" id="{A722FCC2-2387-D54E-A37D-57EA44A6FC41}"/>
              </a:ext>
            </a:extLst>
          </p:cNvPr>
          <p:cNvGrpSpPr/>
          <p:nvPr/>
        </p:nvGrpSpPr>
        <p:grpSpPr>
          <a:xfrm>
            <a:off x="10387264" y="677779"/>
            <a:ext cx="1618469" cy="1946889"/>
            <a:chOff x="6306846" y="1094486"/>
            <a:chExt cx="5828677" cy="6586404"/>
          </a:xfrm>
        </p:grpSpPr>
        <p:pic>
          <p:nvPicPr>
            <p:cNvPr id="11" name="Picture 10">
              <a:extLst>
                <a:ext uri="{FF2B5EF4-FFF2-40B4-BE49-F238E27FC236}">
                  <a16:creationId xmlns:a16="http://schemas.microsoft.com/office/drawing/2014/main" id="{718EEDFD-B344-4D41-B2CC-36CD1D54D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6" y="1094486"/>
              <a:ext cx="5828677" cy="6586404"/>
            </a:xfrm>
            <a:prstGeom prst="rect">
              <a:avLst/>
            </a:prstGeom>
          </p:spPr>
        </p:pic>
        <p:pic>
          <p:nvPicPr>
            <p:cNvPr id="12" name="Picture 11">
              <a:extLst>
                <a:ext uri="{FF2B5EF4-FFF2-40B4-BE49-F238E27FC236}">
                  <a16:creationId xmlns:a16="http://schemas.microsoft.com/office/drawing/2014/main" id="{B0376F0C-FEB9-E64F-991B-C6FAA72F7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645" y="2486547"/>
              <a:ext cx="5414754" cy="3802287"/>
            </a:xfrm>
            <a:prstGeom prst="rect">
              <a:avLst/>
            </a:prstGeom>
          </p:spPr>
        </p:pic>
      </p:grpSp>
    </p:spTree>
    <p:extLst>
      <p:ext uri="{BB962C8B-B14F-4D97-AF65-F5344CB8AC3E}">
        <p14:creationId xmlns:p14="http://schemas.microsoft.com/office/powerpoint/2010/main" val="4011357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9" end="19"/>
                                            </p:txEl>
                                          </p:spTgt>
                                        </p:tgtEl>
                                        <p:attrNameLst>
                                          <p:attrName>style.visibility</p:attrName>
                                        </p:attrNameLst>
                                      </p:cBhvr>
                                      <p:to>
                                        <p:strVal val="visible"/>
                                      </p:to>
                                    </p:set>
                                    <p:animEffect transition="in" filter="fade">
                                      <p:cBhvr>
                                        <p:cTn id="7"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25593"/>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a:t>
            </a:r>
            <a:r>
              <a:rPr lang="en-US" b="1" dirty="0" err="1">
                <a:solidFill>
                  <a:srgbClr val="0000FF"/>
                </a:solidFill>
                <a:latin typeface="Consolas" charset="0"/>
                <a:ea typeface="Consolas" charset="0"/>
                <a:cs typeface="Consolas" charset="0"/>
              </a:rPr>
              <a:t>setupButtons</a:t>
            </a:r>
            <a:r>
              <a:rPr lang="en-US" b="1" dirty="0">
                <a:solidFill>
                  <a:srgbClr val="0000FF"/>
                </a:solidFill>
                <a:latin typeface="Consolas" charset="0"/>
                <a:ea typeface="Consolas" charset="0"/>
                <a:cs typeface="Consolas" charset="0"/>
              </a:rPr>
              <a:t>()</a:t>
            </a:r>
            <a:r>
              <a:rPr lang="en-US" b="1" dirty="0">
                <a:solidFill>
                  <a:srgbClr val="0000FF"/>
                </a:solidFill>
              </a:rPr>
              <a:t> </a:t>
            </a:r>
            <a:r>
              <a:rPr lang="en-US" b="1" dirty="0"/>
              <a:t>method (5/5)</a:t>
            </a:r>
          </a:p>
        </p:txBody>
      </p:sp>
      <p:sp>
        <p:nvSpPr>
          <p:cNvPr id="3" name="Content Placeholder 2"/>
          <p:cNvSpPr>
            <a:spLocks noGrp="1"/>
          </p:cNvSpPr>
          <p:nvPr>
            <p:ph idx="1"/>
          </p:nvPr>
        </p:nvSpPr>
        <p:spPr>
          <a:xfrm>
            <a:off x="287867" y="1809665"/>
            <a:ext cx="5844731" cy="5013104"/>
          </a:xfrm>
        </p:spPr>
        <p:txBody>
          <a:bodyPr>
            <a:normAutofit/>
          </a:bodyPr>
          <a:lstStyle/>
          <a:p>
            <a:pPr marL="0" indent="0">
              <a:buNone/>
            </a:pPr>
            <a:r>
              <a:rPr lang="en-US" dirty="0"/>
              <a:t>3f. Set horizontal spacing between </a:t>
            </a:r>
            <a:r>
              <a:rPr lang="en-US" dirty="0">
                <a:solidFill>
                  <a:srgbClr val="0000FF"/>
                </a:solidFill>
                <a:latin typeface="Consolas" charset="0"/>
                <a:ea typeface="Consolas" charset="0"/>
                <a:cs typeface="Consolas" charset="0"/>
              </a:rPr>
              <a:t>Button</a:t>
            </a:r>
            <a:r>
              <a:rPr lang="en-US" dirty="0"/>
              <a:t>s as you like</a:t>
            </a:r>
          </a:p>
          <a:p>
            <a:pPr marL="0" indent="0">
              <a:buNone/>
            </a:pPr>
            <a:r>
              <a:rPr lang="en-US" b="1" dirty="0">
                <a:solidFill>
                  <a:srgbClr val="FF0000"/>
                </a:solidFill>
              </a:rPr>
              <a:t>3g. We will come back to the </a:t>
            </a:r>
            <a:r>
              <a:rPr lang="en-US" b="1" dirty="0" err="1">
                <a:solidFill>
                  <a:srgbClr val="FF0000"/>
                </a:solidFill>
              </a:rPr>
              <a:t>PaneOrganizer</a:t>
            </a:r>
            <a:r>
              <a:rPr lang="en-US" b="1" dirty="0">
                <a:solidFill>
                  <a:srgbClr val="FF0000"/>
                </a:solidFill>
              </a:rPr>
              <a:t> class in the next step in order to register Buttons with their </a:t>
            </a:r>
            <a:r>
              <a:rPr lang="en-US" b="1" dirty="0" err="1">
                <a:solidFill>
                  <a:srgbClr val="0000FF"/>
                </a:solidFill>
                <a:latin typeface="Consolas" charset="0"/>
                <a:ea typeface="Consolas" charset="0"/>
                <a:cs typeface="Consolas" charset="0"/>
              </a:rPr>
              <a:t>EventHandler</a:t>
            </a:r>
            <a:r>
              <a:rPr lang="en-US" b="1" dirty="0" err="1">
                <a:solidFill>
                  <a:srgbClr val="FF0000"/>
                </a:solidFill>
              </a:rPr>
              <a:t>s</a:t>
            </a:r>
            <a:r>
              <a:rPr lang="en-US" b="1" dirty="0">
                <a:solidFill>
                  <a:srgbClr val="FF0000"/>
                </a:solidFill>
              </a:rPr>
              <a:t>, but first we should define the </a:t>
            </a:r>
            <a:r>
              <a:rPr lang="en-US" b="1" dirty="0" err="1">
                <a:solidFill>
                  <a:srgbClr val="0000FF"/>
                </a:solidFill>
                <a:latin typeface="Consolas" charset="0"/>
                <a:ea typeface="Consolas" charset="0"/>
                <a:cs typeface="Consolas" charset="0"/>
              </a:rPr>
              <a:t>EventHandler</a:t>
            </a:r>
            <a:endParaRPr lang="en-US" dirty="0">
              <a:solidFill>
                <a:srgbClr val="FF0000"/>
              </a:solidFill>
            </a:endParaRPr>
          </a:p>
        </p:txBody>
      </p:sp>
      <p:sp>
        <p:nvSpPr>
          <p:cNvPr id="6" name="TextBox 5"/>
          <p:cNvSpPr txBox="1"/>
          <p:nvPr/>
        </p:nvSpPr>
        <p:spPr>
          <a:xfrm>
            <a:off x="6400800" y="1301665"/>
            <a:ext cx="5939219" cy="5693866"/>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setup of shape pane and shape elided!</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this.setupButtons</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dirty="0">
                <a:latin typeface="Consolas" charset="0"/>
                <a:ea typeface="Consolas" charset="0"/>
                <a:cs typeface="Consolas" charset="0"/>
              </a:rPr>
              <a:t>private void </a:t>
            </a:r>
            <a:r>
              <a:rPr lang="en-US" sz="1400" dirty="0" err="1">
                <a:latin typeface="Consolas" charset="0"/>
                <a:ea typeface="Consolas" charset="0"/>
                <a:cs typeface="Consolas" charset="0"/>
              </a:rPr>
              <a:t>setupButtons</a:t>
            </a:r>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 = new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_</a:t>
            </a:r>
            <a:r>
              <a:rPr lang="en-US" sz="1400" dirty="0" err="1">
                <a:latin typeface="Consolas" charset="0"/>
                <a:ea typeface="Consolas" charset="0"/>
                <a:cs typeface="Consolas" charset="0"/>
              </a:rPr>
              <a:t>root.setBottom</a:t>
            </a:r>
            <a:r>
              <a:rPr lang="en-US" sz="1400" dirty="0">
                <a:latin typeface="Consolas" charset="0"/>
                <a:ea typeface="Consolas" charset="0"/>
                <a:cs typeface="Consolas" charset="0"/>
              </a:rPr>
              <a:t>(</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Button b1 = new Button(“Move Left”);</a:t>
            </a:r>
          </a:p>
          <a:p>
            <a:r>
              <a:rPr lang="en-US" sz="1400" dirty="0">
                <a:latin typeface="Consolas" charset="0"/>
                <a:ea typeface="Consolas" charset="0"/>
                <a:cs typeface="Consolas" charset="0"/>
              </a:rPr>
              <a:t>        Button b2 = new Button(“Move Right”);</a:t>
            </a:r>
          </a:p>
          <a:p>
            <a:r>
              <a:rPr lang="en-US" sz="1400" b="1" dirty="0">
                <a:solidFill>
                  <a:srgbClr val="FF0000"/>
                </a:solidFill>
                <a:latin typeface="Consolas" charset="0"/>
                <a:ea typeface="Consolas" charset="0"/>
                <a:cs typeface="Consolas" charset="0"/>
              </a:rPr>
              <a:t>        </a:t>
            </a:r>
            <a:r>
              <a:rPr lang="en-US" sz="1400" dirty="0" err="1">
                <a:latin typeface="Consolas" charset="0"/>
                <a:ea typeface="Consolas" charset="0"/>
                <a:cs typeface="Consolas" charset="0"/>
              </a:rPr>
              <a:t>buttonPane.getChildren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addAll</a:t>
            </a:r>
            <a:r>
              <a:rPr lang="en-US" sz="1400" dirty="0">
                <a:latin typeface="Consolas" charset="0"/>
                <a:ea typeface="Consolas" charset="0"/>
                <a:cs typeface="Consolas" charset="0"/>
              </a:rPr>
              <a:t>(b1, b2);</a:t>
            </a:r>
          </a:p>
          <a:p>
            <a:endParaRPr lang="en-US" sz="1400" b="1" dirty="0">
              <a:solidFill>
                <a:srgbClr val="FF0000"/>
              </a:solidFill>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dirty="0" err="1">
                <a:latin typeface="Consolas" charset="0"/>
                <a:ea typeface="Consolas" charset="0"/>
                <a:cs typeface="Consolas" charset="0"/>
              </a:rPr>
              <a:t>buttonPane.setSpacing</a:t>
            </a:r>
            <a:r>
              <a:rPr lang="en-US" sz="1400" dirty="0">
                <a:latin typeface="Consolas" charset="0"/>
                <a:ea typeface="Consolas" charset="0"/>
                <a:cs typeface="Consolas" charset="0"/>
              </a:rPr>
              <a:t>(30);</a:t>
            </a:r>
            <a:endParaRPr lang="en-US" sz="1400" b="1" dirty="0">
              <a:solidFill>
                <a:srgbClr val="FF0000"/>
              </a:solidFill>
              <a:latin typeface="Consolas" charset="0"/>
              <a:ea typeface="Consolas" charset="0"/>
              <a:cs typeface="Consolas" charset="0"/>
            </a:endParaRPr>
          </a:p>
          <a:p>
            <a:endParaRPr lang="en-US" sz="1400" b="1" dirty="0">
              <a:solidFill>
                <a:srgbClr val="FF0000"/>
              </a:solidFill>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dirty="0">
                <a:latin typeface="Consolas" charset="0"/>
                <a:ea typeface="Consolas" charset="0"/>
                <a:cs typeface="Consolas" charset="0"/>
              </a:rPr>
              <a:t>}</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grpSp>
        <p:nvGrpSpPr>
          <p:cNvPr id="10" name="Group 9">
            <a:extLst>
              <a:ext uri="{FF2B5EF4-FFF2-40B4-BE49-F238E27FC236}">
                <a16:creationId xmlns:a16="http://schemas.microsoft.com/office/drawing/2014/main" id="{D38F9690-5DC2-654B-BE73-3CC85FE9835D}"/>
              </a:ext>
            </a:extLst>
          </p:cNvPr>
          <p:cNvGrpSpPr/>
          <p:nvPr/>
        </p:nvGrpSpPr>
        <p:grpSpPr>
          <a:xfrm>
            <a:off x="10387264" y="677779"/>
            <a:ext cx="1618469" cy="1946889"/>
            <a:chOff x="6306846" y="1094486"/>
            <a:chExt cx="5828677" cy="6586404"/>
          </a:xfrm>
        </p:grpSpPr>
        <p:pic>
          <p:nvPicPr>
            <p:cNvPr id="11" name="Picture 10">
              <a:extLst>
                <a:ext uri="{FF2B5EF4-FFF2-40B4-BE49-F238E27FC236}">
                  <a16:creationId xmlns:a16="http://schemas.microsoft.com/office/drawing/2014/main" id="{8A264A34-C47C-8A44-9A39-A0FE7D6EF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6" y="1094486"/>
              <a:ext cx="5828677" cy="6586404"/>
            </a:xfrm>
            <a:prstGeom prst="rect">
              <a:avLst/>
            </a:prstGeom>
          </p:spPr>
        </p:pic>
        <p:pic>
          <p:nvPicPr>
            <p:cNvPr id="12" name="Picture 11">
              <a:extLst>
                <a:ext uri="{FF2B5EF4-FFF2-40B4-BE49-F238E27FC236}">
                  <a16:creationId xmlns:a16="http://schemas.microsoft.com/office/drawing/2014/main" id="{41B3B833-58B4-5249-8CF0-59C5B656C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645" y="2486547"/>
              <a:ext cx="5414754" cy="3802287"/>
            </a:xfrm>
            <a:prstGeom prst="rect">
              <a:avLst/>
            </a:prstGeom>
          </p:spPr>
        </p:pic>
      </p:grpSp>
    </p:spTree>
    <p:extLst>
      <p:ext uri="{BB962C8B-B14F-4D97-AF65-F5344CB8AC3E}">
        <p14:creationId xmlns:p14="http://schemas.microsoft.com/office/powerpoint/2010/main" val="356212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05"/>
            <a:ext cx="10515600" cy="1325033"/>
          </a:xfrm>
        </p:spPr>
        <p:txBody>
          <a:bodyPr/>
          <a:lstStyle/>
          <a:p>
            <a:r>
              <a:rPr lang="en-US" b="1" dirty="0"/>
              <a:t>Process: </a:t>
            </a:r>
            <a:r>
              <a:rPr lang="en-US" b="1" dirty="0" err="1">
                <a:solidFill>
                  <a:srgbClr val="0000FF"/>
                </a:solidFill>
                <a:latin typeface="Consolas" charset="0"/>
                <a:ea typeface="Consolas" charset="0"/>
                <a:cs typeface="Consolas" charset="0"/>
              </a:rPr>
              <a:t>MovingShapeApp</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234327" y="1063075"/>
            <a:ext cx="7064374" cy="5311543"/>
          </a:xfrm>
        </p:spPr>
        <p:txBody>
          <a:bodyPr>
            <a:noAutofit/>
          </a:bodyPr>
          <a:lstStyle/>
          <a:p>
            <a:pPr marL="514350" indent="-514350">
              <a:buFont typeface="+mj-lt"/>
              <a:buAutoNum type="arabicPeriod"/>
            </a:pPr>
            <a:r>
              <a:rPr lang="en-US" sz="2400" dirty="0"/>
              <a:t>Write a top-level </a:t>
            </a:r>
            <a:r>
              <a:rPr lang="en-US" sz="2400" dirty="0">
                <a:solidFill>
                  <a:srgbClr val="0000FF"/>
                </a:solidFill>
                <a:latin typeface="Consolas" charset="0"/>
                <a:ea typeface="Consolas" charset="0"/>
                <a:cs typeface="Consolas" charset="0"/>
              </a:rPr>
              <a:t>App</a:t>
            </a:r>
            <a:r>
              <a:rPr lang="en-US" sz="2400" dirty="0">
                <a:solidFill>
                  <a:srgbClr val="0000FF"/>
                </a:solidFill>
              </a:rPr>
              <a:t> </a:t>
            </a:r>
            <a:r>
              <a:rPr lang="en-US" sz="2400" dirty="0"/>
              <a:t>class that extends </a:t>
            </a:r>
            <a:r>
              <a:rPr lang="en-US" sz="2400" dirty="0" err="1">
                <a:solidFill>
                  <a:srgbClr val="0000FF"/>
                </a:solidFill>
                <a:latin typeface="Consolas" charset="0"/>
                <a:ea typeface="Consolas" charset="0"/>
                <a:cs typeface="Consolas" charset="0"/>
              </a:rPr>
              <a:t>javafx.application.Application</a:t>
            </a:r>
            <a:r>
              <a:rPr lang="en-US" sz="2400" dirty="0">
                <a:solidFill>
                  <a:srgbClr val="FF0000"/>
                </a:solidFill>
              </a:rPr>
              <a:t> </a:t>
            </a:r>
            <a:r>
              <a:rPr lang="en-US" sz="2400" dirty="0"/>
              <a:t>and implements</a:t>
            </a:r>
            <a:r>
              <a:rPr lang="en-US" sz="2400" dirty="0">
                <a:solidFill>
                  <a:srgbClr val="FF0000"/>
                </a:solidFill>
              </a:rPr>
              <a:t> </a:t>
            </a:r>
            <a:r>
              <a:rPr lang="en-US" sz="2400" dirty="0">
                <a:solidFill>
                  <a:srgbClr val="224AFC"/>
                </a:solidFill>
                <a:latin typeface="Consolas" charset="0"/>
                <a:ea typeface="Consolas" charset="0"/>
                <a:cs typeface="Consolas" charset="0"/>
              </a:rPr>
              <a:t>start</a:t>
            </a:r>
            <a:r>
              <a:rPr lang="en-US" sz="2400" dirty="0">
                <a:solidFill>
                  <a:srgbClr val="224AFC"/>
                </a:solidFill>
              </a:rPr>
              <a:t> </a:t>
            </a:r>
            <a:r>
              <a:rPr lang="en-US" sz="2400" dirty="0"/>
              <a:t>(standard pattern)</a:t>
            </a:r>
          </a:p>
          <a:p>
            <a:pPr marL="514350" indent="-514350">
              <a:buFont typeface="+mj-lt"/>
              <a:buAutoNum type="arabicPeriod"/>
            </a:pPr>
            <a:r>
              <a:rPr lang="en-US" sz="2400" dirty="0"/>
              <a:t>Write a </a:t>
            </a:r>
            <a:r>
              <a:rPr lang="en-US" sz="2400" dirty="0" err="1">
                <a:solidFill>
                  <a:srgbClr val="0000FF"/>
                </a:solidFill>
                <a:latin typeface="Consolas" charset="0"/>
                <a:ea typeface="Consolas" charset="0"/>
                <a:cs typeface="Consolas" charset="0"/>
              </a:rPr>
              <a:t>PaneOrganizer</a:t>
            </a:r>
            <a:r>
              <a:rPr lang="en-US" sz="2400" dirty="0">
                <a:solidFill>
                  <a:srgbClr val="0000FF"/>
                </a:solidFill>
              </a:rPr>
              <a:t> </a:t>
            </a:r>
            <a:r>
              <a:rPr lang="en-US" sz="2400" dirty="0"/>
              <a:t>class that instantiates root node and makes a public </a:t>
            </a:r>
            <a:r>
              <a:rPr lang="en-US" sz="2400" dirty="0" err="1">
                <a:solidFill>
                  <a:srgbClr val="0000FF"/>
                </a:solidFill>
                <a:latin typeface="Consolas" charset="0"/>
                <a:ea typeface="Consolas" charset="0"/>
                <a:cs typeface="Consolas" charset="0"/>
              </a:rPr>
              <a:t>getRoot</a:t>
            </a:r>
            <a:r>
              <a:rPr lang="en-US" sz="2400" dirty="0">
                <a:solidFill>
                  <a:srgbClr val="0000FF"/>
                </a:solidFill>
                <a:latin typeface="Consolas" charset="0"/>
                <a:ea typeface="Consolas" charset="0"/>
                <a:cs typeface="Consolas" charset="0"/>
              </a:rPr>
              <a:t>()</a:t>
            </a:r>
            <a:r>
              <a:rPr lang="en-US" sz="2400" dirty="0">
                <a:solidFill>
                  <a:srgbClr val="0000FF"/>
                </a:solidFill>
              </a:rPr>
              <a:t> </a:t>
            </a:r>
            <a:r>
              <a:rPr lang="en-US" sz="2400" dirty="0"/>
              <a:t>method. In </a:t>
            </a:r>
            <a:r>
              <a:rPr lang="en-US" sz="2400" dirty="0" err="1">
                <a:solidFill>
                  <a:srgbClr val="0000FF"/>
                </a:solidFill>
                <a:latin typeface="Consolas" charset="0"/>
                <a:ea typeface="Consolas" charset="0"/>
                <a:cs typeface="Consolas" charset="0"/>
              </a:rPr>
              <a:t>PaneOrganizer</a:t>
            </a:r>
            <a:r>
              <a:rPr lang="en-US" sz="2400" dirty="0"/>
              <a:t>, create an </a:t>
            </a:r>
            <a:r>
              <a:rPr lang="en-US" sz="2400" dirty="0">
                <a:solidFill>
                  <a:srgbClr val="0000FF"/>
                </a:solidFill>
                <a:latin typeface="Consolas" charset="0"/>
                <a:ea typeface="Consolas" charset="0"/>
                <a:cs typeface="Consolas" charset="0"/>
              </a:rPr>
              <a:t>Ellipse</a:t>
            </a:r>
            <a:r>
              <a:rPr lang="en-US" sz="2400" dirty="0">
                <a:solidFill>
                  <a:srgbClr val="0000FF"/>
                </a:solidFill>
              </a:rPr>
              <a:t> </a:t>
            </a:r>
            <a:r>
              <a:rPr lang="en-US" sz="2400" dirty="0"/>
              <a:t>and add it as child of root </a:t>
            </a:r>
            <a:r>
              <a:rPr lang="en-US" sz="2400" dirty="0">
                <a:solidFill>
                  <a:srgbClr val="224AFC"/>
                </a:solidFill>
                <a:latin typeface="Consolas" charset="0"/>
                <a:ea typeface="Consolas" charset="0"/>
                <a:cs typeface="Consolas" charset="0"/>
              </a:rPr>
              <a:t>Pane</a:t>
            </a:r>
          </a:p>
          <a:p>
            <a:pPr marL="514350" indent="-514350">
              <a:buFont typeface="+mj-lt"/>
              <a:buAutoNum type="arabicPeriod"/>
            </a:pPr>
            <a:r>
              <a:rPr lang="en-US" sz="2400" dirty="0"/>
              <a:t>Write </a:t>
            </a:r>
            <a:r>
              <a:rPr lang="en-US" sz="2400" dirty="0" err="1">
                <a:solidFill>
                  <a:srgbClr val="0000FF"/>
                </a:solidFill>
                <a:latin typeface="Consolas" charset="0"/>
                <a:ea typeface="Consolas" charset="0"/>
                <a:cs typeface="Consolas" charset="0"/>
              </a:rPr>
              <a:t>setupShape</a:t>
            </a:r>
            <a:r>
              <a:rPr lang="en-US" sz="2400" dirty="0">
                <a:solidFill>
                  <a:srgbClr val="0000FF"/>
                </a:solidFill>
                <a:latin typeface="Consolas" charset="0"/>
                <a:ea typeface="Consolas" charset="0"/>
                <a:cs typeface="Consolas" charset="0"/>
              </a:rPr>
              <a:t>()</a:t>
            </a:r>
            <a:r>
              <a:rPr lang="en-US" sz="2400" dirty="0">
                <a:solidFill>
                  <a:srgbClr val="0000FF"/>
                </a:solidFill>
              </a:rPr>
              <a:t> </a:t>
            </a:r>
            <a:r>
              <a:rPr lang="en-US" sz="2400" dirty="0"/>
              <a:t>and</a:t>
            </a:r>
            <a:r>
              <a:rPr lang="en-US" sz="2400" dirty="0">
                <a:solidFill>
                  <a:srgbClr val="FF0000"/>
                </a:solidFill>
              </a:rPr>
              <a:t> </a:t>
            </a:r>
            <a:r>
              <a:rPr lang="en-US" sz="2400" dirty="0" err="1">
                <a:solidFill>
                  <a:srgbClr val="0000FF"/>
                </a:solidFill>
                <a:latin typeface="Consolas" charset="0"/>
                <a:ea typeface="Consolas" charset="0"/>
                <a:cs typeface="Consolas" charset="0"/>
              </a:rPr>
              <a:t>setupButtons</a:t>
            </a:r>
            <a:r>
              <a:rPr lang="en-US" sz="2400" dirty="0">
                <a:solidFill>
                  <a:srgbClr val="0000FF"/>
                </a:solidFill>
                <a:latin typeface="Consolas" charset="0"/>
                <a:ea typeface="Consolas" charset="0"/>
                <a:cs typeface="Consolas" charset="0"/>
              </a:rPr>
              <a:t>() </a:t>
            </a:r>
            <a:r>
              <a:rPr lang="en-US" sz="2400" dirty="0"/>
              <a:t>helper</a:t>
            </a:r>
            <a:r>
              <a:rPr lang="en-US" sz="2400" dirty="0">
                <a:latin typeface="Consolas" charset="0"/>
                <a:ea typeface="Consolas" charset="0"/>
                <a:cs typeface="Consolas" charset="0"/>
              </a:rPr>
              <a:t> </a:t>
            </a:r>
            <a:r>
              <a:rPr lang="en-US" sz="2400" dirty="0"/>
              <a:t>methods to be called within </a:t>
            </a:r>
            <a:r>
              <a:rPr lang="en-US" sz="2400" dirty="0" err="1">
                <a:solidFill>
                  <a:srgbClr val="0000FF"/>
                </a:solidFill>
                <a:latin typeface="Consolas" charset="0"/>
                <a:ea typeface="Consolas" charset="0"/>
                <a:cs typeface="Consolas" charset="0"/>
              </a:rPr>
              <a:t>PaneOrganizer</a:t>
            </a:r>
            <a:r>
              <a:rPr lang="en-US" sz="2400" dirty="0" err="1"/>
              <a:t>’s</a:t>
            </a:r>
            <a:r>
              <a:rPr lang="en-US" sz="2400" dirty="0"/>
              <a:t> constructor. These will factor out the code for creating our custom </a:t>
            </a:r>
            <a:r>
              <a:rPr lang="en-US" sz="2400" dirty="0">
                <a:solidFill>
                  <a:srgbClr val="224AFC"/>
                </a:solidFill>
                <a:latin typeface="Consolas" charset="0"/>
                <a:ea typeface="Consolas" charset="0"/>
                <a:cs typeface="Consolas" charset="0"/>
              </a:rPr>
              <a:t>Pane</a:t>
            </a:r>
          </a:p>
          <a:p>
            <a:pPr marL="514350" indent="-514350">
              <a:buFont typeface="+mj-lt"/>
              <a:buAutoNum type="arabicPeriod"/>
            </a:pPr>
            <a:r>
              <a:rPr lang="en-US" sz="2400" b="1" dirty="0">
                <a:solidFill>
                  <a:srgbClr val="FF0000"/>
                </a:solidFill>
              </a:rPr>
              <a:t>Register</a:t>
            </a:r>
            <a:r>
              <a:rPr lang="en-US" sz="2400" b="1" dirty="0"/>
              <a:t> </a:t>
            </a:r>
            <a:r>
              <a:rPr lang="en-US" sz="2400" b="1" dirty="0">
                <a:solidFill>
                  <a:srgbClr val="0000FF"/>
                </a:solidFill>
                <a:latin typeface="Consolas" charset="0"/>
                <a:ea typeface="Consolas" charset="0"/>
                <a:cs typeface="Consolas" charset="0"/>
              </a:rPr>
              <a:t>Button</a:t>
            </a:r>
            <a:r>
              <a:rPr lang="en-US" sz="2400" b="1" dirty="0">
                <a:solidFill>
                  <a:srgbClr val="FF0000"/>
                </a:solidFill>
              </a:rPr>
              <a:t>s with</a:t>
            </a:r>
            <a:r>
              <a:rPr lang="en-US" sz="2400" b="1" dirty="0"/>
              <a:t> </a:t>
            </a:r>
            <a:r>
              <a:rPr lang="en-US" sz="2400" b="1" dirty="0">
                <a:solidFill>
                  <a:srgbClr val="FF0000"/>
                </a:solidFill>
              </a:rPr>
              <a:t>inner class </a:t>
            </a:r>
            <a:r>
              <a:rPr lang="en-US" sz="2400" b="1" dirty="0" err="1">
                <a:solidFill>
                  <a:srgbClr val="0000FF"/>
                </a:solidFill>
                <a:latin typeface="Consolas" charset="0"/>
                <a:ea typeface="Consolas" charset="0"/>
                <a:cs typeface="Consolas" charset="0"/>
              </a:rPr>
              <a:t>EventHandler</a:t>
            </a:r>
            <a:r>
              <a:rPr lang="en-US" sz="2400" b="1" dirty="0" err="1">
                <a:solidFill>
                  <a:srgbClr val="FF0000"/>
                </a:solidFill>
              </a:rPr>
              <a:t>s</a:t>
            </a:r>
            <a:r>
              <a:rPr lang="en-US" sz="2400" b="1" dirty="0">
                <a:solidFill>
                  <a:srgbClr val="FF0000"/>
                </a:solidFill>
              </a:rPr>
              <a:t> that handle</a:t>
            </a:r>
            <a:r>
              <a:rPr lang="en-US" sz="2400" b="1" dirty="0"/>
              <a:t> </a:t>
            </a:r>
            <a:r>
              <a:rPr lang="en-US" sz="2400" b="1" dirty="0">
                <a:solidFill>
                  <a:srgbClr val="0000FF"/>
                </a:solidFill>
                <a:latin typeface="Consolas" charset="0"/>
                <a:ea typeface="Consolas" charset="0"/>
                <a:cs typeface="Consolas" charset="0"/>
              </a:rPr>
              <a:t>Button</a:t>
            </a:r>
            <a:r>
              <a:rPr lang="en-US" sz="2400" b="1" dirty="0">
                <a:solidFill>
                  <a:srgbClr val="FF0000"/>
                </a:solidFill>
              </a:rPr>
              <a:t>s’</a:t>
            </a:r>
            <a:r>
              <a:rPr lang="en-US" sz="2400" b="1" dirty="0"/>
              <a:t> </a:t>
            </a:r>
            <a:r>
              <a:rPr lang="en-US" sz="2400" b="1" dirty="0" err="1">
                <a:solidFill>
                  <a:srgbClr val="0000FF"/>
                </a:solidFill>
                <a:latin typeface="Consolas" charset="0"/>
                <a:ea typeface="Consolas" charset="0"/>
                <a:cs typeface="Consolas" charset="0"/>
              </a:rPr>
              <a:t>ActionEvent</a:t>
            </a:r>
            <a:r>
              <a:rPr lang="en-US" sz="2400" b="1" dirty="0" err="1">
                <a:solidFill>
                  <a:srgbClr val="FF0000"/>
                </a:solidFill>
              </a:rPr>
              <a:t>s</a:t>
            </a:r>
            <a:r>
              <a:rPr lang="en-US" sz="2400" b="1" dirty="0">
                <a:solidFill>
                  <a:srgbClr val="FF0000"/>
                </a:solidFill>
              </a:rPr>
              <a:t> (clicks) by moving  </a:t>
            </a:r>
            <a:r>
              <a:rPr lang="en-US" sz="2400" b="1" dirty="0">
                <a:solidFill>
                  <a:srgbClr val="0000FF"/>
                </a:solidFill>
                <a:latin typeface="Consolas" charset="0"/>
                <a:ea typeface="Consolas" charset="0"/>
                <a:cs typeface="Consolas" charset="0"/>
              </a:rPr>
              <a:t>Shape</a:t>
            </a:r>
            <a:r>
              <a:rPr lang="en-US" sz="2400" b="1" dirty="0">
                <a:solidFill>
                  <a:srgbClr val="224AFC"/>
                </a:solidFill>
              </a:rPr>
              <a:t> </a:t>
            </a:r>
            <a:r>
              <a:rPr lang="en-US" sz="2400" b="1" dirty="0">
                <a:solidFill>
                  <a:srgbClr val="FF0000"/>
                </a:solidFill>
              </a:rPr>
              <a:t>correspondingly</a:t>
            </a:r>
          </a:p>
        </p:txBody>
      </p:sp>
      <p:grpSp>
        <p:nvGrpSpPr>
          <p:cNvPr id="4" name="Group 3"/>
          <p:cNvGrpSpPr/>
          <p:nvPr/>
        </p:nvGrpSpPr>
        <p:grpSpPr>
          <a:xfrm>
            <a:off x="7386449" y="31709"/>
            <a:ext cx="4921192" cy="3827503"/>
            <a:chOff x="7346693" y="150977"/>
            <a:chExt cx="4921192" cy="3827503"/>
          </a:xfrm>
        </p:grpSpPr>
        <p:grpSp>
          <p:nvGrpSpPr>
            <p:cNvPr id="35" name="Group 34"/>
            <p:cNvGrpSpPr/>
            <p:nvPr/>
          </p:nvGrpSpPr>
          <p:grpSpPr>
            <a:xfrm>
              <a:off x="8233134" y="404316"/>
              <a:ext cx="2505456" cy="2779776"/>
              <a:chOff x="6306847" y="1094486"/>
              <a:chExt cx="5828678" cy="6586404"/>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7" y="1094486"/>
                <a:ext cx="5828678" cy="6586404"/>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257" y="2418050"/>
                <a:ext cx="4863322" cy="3802287"/>
              </a:xfrm>
              <a:prstGeom prst="rect">
                <a:avLst/>
              </a:prstGeom>
            </p:spPr>
          </p:pic>
        </p:grpSp>
        <p:grpSp>
          <p:nvGrpSpPr>
            <p:cNvPr id="20" name="Group 19"/>
            <p:cNvGrpSpPr/>
            <p:nvPr/>
          </p:nvGrpSpPr>
          <p:grpSpPr>
            <a:xfrm>
              <a:off x="7346693" y="150977"/>
              <a:ext cx="4921192" cy="3827503"/>
              <a:chOff x="7346693" y="150977"/>
              <a:chExt cx="4921192" cy="3827503"/>
            </a:xfrm>
          </p:grpSpPr>
          <p:grpSp>
            <p:nvGrpSpPr>
              <p:cNvPr id="21" name="Group 18"/>
              <p:cNvGrpSpPr/>
              <p:nvPr/>
            </p:nvGrpSpPr>
            <p:grpSpPr>
              <a:xfrm>
                <a:off x="7945254" y="150977"/>
                <a:ext cx="4322631" cy="3827503"/>
                <a:chOff x="5379131" y="794921"/>
                <a:chExt cx="4376328" cy="4297982"/>
              </a:xfrm>
            </p:grpSpPr>
            <p:sp>
              <p:nvSpPr>
                <p:cNvPr id="24" name="Shape 585"/>
                <p:cNvSpPr txBox="1"/>
                <p:nvPr/>
              </p:nvSpPr>
              <p:spPr>
                <a:xfrm>
                  <a:off x="8285238" y="4785103"/>
                  <a:ext cx="882899"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cxnSp>
              <p:nvCxnSpPr>
                <p:cNvPr id="25" name="Shape 586"/>
                <p:cNvCxnSpPr/>
                <p:nvPr/>
              </p:nvCxnSpPr>
              <p:spPr>
                <a:xfrm flipH="1">
                  <a:off x="7571087" y="1001190"/>
                  <a:ext cx="293896" cy="237180"/>
                </a:xfrm>
                <a:prstGeom prst="straightConnector1">
                  <a:avLst/>
                </a:prstGeom>
                <a:noFill/>
                <a:ln w="19050" cap="flat" cmpd="sng">
                  <a:solidFill>
                    <a:srgbClr val="FF0000"/>
                  </a:solidFill>
                  <a:prstDash val="solid"/>
                  <a:round/>
                  <a:headEnd type="none" w="med" len="med"/>
                  <a:tailEnd type="triangle" w="lg" len="lg"/>
                </a:ln>
              </p:spPr>
            </p:cxnSp>
            <p:sp>
              <p:nvSpPr>
                <p:cNvPr id="26" name="Shape 587"/>
                <p:cNvSpPr txBox="1"/>
                <p:nvPr/>
              </p:nvSpPr>
              <p:spPr>
                <a:xfrm>
                  <a:off x="7585282" y="794921"/>
                  <a:ext cx="1258430" cy="25178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 sz="1800" dirty="0">
                      <a:solidFill>
                        <a:srgbClr val="FF0000"/>
                      </a:solidFill>
                      <a:latin typeface="Consolas" charset="0"/>
                      <a:ea typeface="Consolas" charset="0"/>
                      <a:cs typeface="Consolas" charset="0"/>
                    </a:rPr>
                    <a:t>Stage</a:t>
                  </a:r>
                </a:p>
              </p:txBody>
            </p:sp>
            <p:sp>
              <p:nvSpPr>
                <p:cNvPr id="27" name="Shape 588"/>
                <p:cNvSpPr txBox="1"/>
                <p:nvPr/>
              </p:nvSpPr>
              <p:spPr>
                <a:xfrm>
                  <a:off x="8152201" y="3186447"/>
                  <a:ext cx="1603258" cy="188384"/>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800" dirty="0">
                      <a:solidFill>
                        <a:srgbClr val="FF0000"/>
                      </a:solidFill>
                      <a:latin typeface="Consolas" charset="0"/>
                      <a:ea typeface="Consolas" charset="0"/>
                      <a:cs typeface="Consolas" charset="0"/>
                    </a:rPr>
                    <a:t>Ellipse</a:t>
                  </a:r>
                  <a:endParaRPr lang="en" sz="1800" dirty="0">
                    <a:solidFill>
                      <a:srgbClr val="FF0000"/>
                    </a:solidFill>
                    <a:latin typeface="Consolas" charset="0"/>
                    <a:ea typeface="Consolas" charset="0"/>
                    <a:cs typeface="Consolas" charset="0"/>
                  </a:endParaRPr>
                </a:p>
              </p:txBody>
            </p:sp>
            <p:cxnSp>
              <p:nvCxnSpPr>
                <p:cNvPr id="28" name="Shape 591"/>
                <p:cNvCxnSpPr/>
                <p:nvPr/>
              </p:nvCxnSpPr>
              <p:spPr>
                <a:xfrm flipH="1">
                  <a:off x="8214498" y="2251050"/>
                  <a:ext cx="363251" cy="376434"/>
                </a:xfrm>
                <a:prstGeom prst="straightConnector1">
                  <a:avLst/>
                </a:prstGeom>
                <a:noFill/>
                <a:ln w="19050" cap="flat" cmpd="sng">
                  <a:solidFill>
                    <a:srgbClr val="FF0000"/>
                  </a:solidFill>
                  <a:prstDash val="solid"/>
                  <a:round/>
                  <a:headEnd type="none" w="med" len="med"/>
                  <a:tailEnd type="triangle" w="lg" len="lg"/>
                </a:ln>
              </p:spPr>
            </p:cxnSp>
            <p:sp>
              <p:nvSpPr>
                <p:cNvPr id="29" name="Shape 592"/>
                <p:cNvSpPr txBox="1"/>
                <p:nvPr/>
              </p:nvSpPr>
              <p:spPr>
                <a:xfrm>
                  <a:off x="8101825" y="1964932"/>
                  <a:ext cx="1653634" cy="286116"/>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 sz="1800" dirty="0">
                      <a:solidFill>
                        <a:srgbClr val="FF0000"/>
                      </a:solidFill>
                      <a:latin typeface="Consolas" charset="0"/>
                      <a:ea typeface="Consolas" charset="0"/>
                      <a:cs typeface="Consolas" charset="0"/>
                    </a:rPr>
                    <a:t>Scene</a:t>
                  </a:r>
                </a:p>
              </p:txBody>
            </p:sp>
            <p:cxnSp>
              <p:nvCxnSpPr>
                <p:cNvPr id="30" name="Shape 593"/>
                <p:cNvCxnSpPr/>
                <p:nvPr/>
              </p:nvCxnSpPr>
              <p:spPr>
                <a:xfrm flipH="1" flipV="1">
                  <a:off x="7541468" y="2822329"/>
                  <a:ext cx="854656" cy="422487"/>
                </a:xfrm>
                <a:prstGeom prst="straightConnector1">
                  <a:avLst/>
                </a:prstGeom>
                <a:noFill/>
                <a:ln w="19050" cap="flat" cmpd="sng">
                  <a:solidFill>
                    <a:srgbClr val="FF0000"/>
                  </a:solidFill>
                  <a:prstDash val="solid"/>
                  <a:round/>
                  <a:headEnd type="none" w="med" len="med"/>
                  <a:tailEnd type="triangle" w="lg" len="lg"/>
                </a:ln>
              </p:spPr>
            </p:cxnSp>
            <p:cxnSp>
              <p:nvCxnSpPr>
                <p:cNvPr id="31" name="Shape 594"/>
                <p:cNvCxnSpPr/>
                <p:nvPr/>
              </p:nvCxnSpPr>
              <p:spPr>
                <a:xfrm flipV="1">
                  <a:off x="5379131" y="3547289"/>
                  <a:ext cx="549527" cy="1032989"/>
                </a:xfrm>
                <a:prstGeom prst="straightConnector1">
                  <a:avLst/>
                </a:prstGeom>
                <a:noFill/>
                <a:ln w="19050" cap="flat" cmpd="sng">
                  <a:solidFill>
                    <a:srgbClr val="FF0000"/>
                  </a:solidFill>
                  <a:prstDash val="solid"/>
                  <a:round/>
                  <a:headEnd type="none" w="med" len="med"/>
                  <a:tailEnd type="triangle" w="lg" len="lg"/>
                </a:ln>
              </p:spPr>
            </p:cxnSp>
            <p:sp>
              <p:nvSpPr>
                <p:cNvPr id="32" name="Shape 588"/>
                <p:cNvSpPr txBox="1"/>
                <p:nvPr/>
              </p:nvSpPr>
              <p:spPr>
                <a:xfrm>
                  <a:off x="6220699" y="4537281"/>
                  <a:ext cx="1350387" cy="284087"/>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600" dirty="0">
                      <a:solidFill>
                        <a:srgbClr val="FF0000"/>
                      </a:solidFill>
                      <a:latin typeface="Consolas" charset="0"/>
                      <a:ea typeface="Consolas" charset="0"/>
                      <a:cs typeface="Consolas" charset="0"/>
                    </a:rPr>
                    <a:t>Buttons</a:t>
                  </a:r>
                  <a:endParaRPr lang="en" sz="1600" dirty="0">
                    <a:solidFill>
                      <a:srgbClr val="FF0000"/>
                    </a:solidFill>
                    <a:latin typeface="Consolas" charset="0"/>
                    <a:ea typeface="Consolas" charset="0"/>
                    <a:cs typeface="Consolas" charset="0"/>
                  </a:endParaRPr>
                </a:p>
              </p:txBody>
            </p:sp>
            <p:cxnSp>
              <p:nvCxnSpPr>
                <p:cNvPr id="33" name="Shape 591"/>
                <p:cNvCxnSpPr/>
                <p:nvPr/>
              </p:nvCxnSpPr>
              <p:spPr>
                <a:xfrm flipH="1" flipV="1">
                  <a:off x="6586151" y="4185851"/>
                  <a:ext cx="47159" cy="329011"/>
                </a:xfrm>
                <a:prstGeom prst="straightConnector1">
                  <a:avLst/>
                </a:prstGeom>
                <a:noFill/>
                <a:ln w="19050" cap="flat" cmpd="sng">
                  <a:solidFill>
                    <a:srgbClr val="FF0000"/>
                  </a:solidFill>
                  <a:prstDash val="solid"/>
                  <a:round/>
                  <a:headEnd type="none" w="med" len="med"/>
                  <a:tailEnd type="triangle" w="lg" len="lg"/>
                </a:ln>
              </p:spPr>
            </p:cxnSp>
            <p:cxnSp>
              <p:nvCxnSpPr>
                <p:cNvPr id="34" name="Shape 591"/>
                <p:cNvCxnSpPr/>
                <p:nvPr/>
              </p:nvCxnSpPr>
              <p:spPr>
                <a:xfrm flipV="1">
                  <a:off x="7108479" y="4185851"/>
                  <a:ext cx="20346" cy="329012"/>
                </a:xfrm>
                <a:prstGeom prst="straightConnector1">
                  <a:avLst/>
                </a:prstGeom>
                <a:noFill/>
                <a:ln w="19050" cap="flat" cmpd="sng">
                  <a:solidFill>
                    <a:srgbClr val="FF0000"/>
                  </a:solidFill>
                  <a:prstDash val="solid"/>
                  <a:round/>
                  <a:headEnd type="none" w="med" len="med"/>
                  <a:tailEnd type="triangle" w="lg" len="lg"/>
                </a:ln>
              </p:spPr>
            </p:cxnSp>
          </p:grpSp>
          <p:sp>
            <p:nvSpPr>
              <p:cNvPr id="22" name="Shape 588"/>
              <p:cNvSpPr txBox="1"/>
              <p:nvPr/>
            </p:nvSpPr>
            <p:spPr>
              <a:xfrm>
                <a:off x="7346693" y="3596268"/>
                <a:ext cx="1333819" cy="245158"/>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600" dirty="0">
                    <a:solidFill>
                      <a:srgbClr val="FF0000"/>
                    </a:solidFill>
                    <a:latin typeface="Consolas" charset="0"/>
                    <a:ea typeface="Consolas" charset="0"/>
                    <a:cs typeface="Consolas" charset="0"/>
                  </a:rPr>
                  <a:t>Pane</a:t>
                </a:r>
                <a:endParaRPr lang="en" sz="1600" dirty="0">
                  <a:solidFill>
                    <a:srgbClr val="FF0000"/>
                  </a:solidFill>
                  <a:latin typeface="Consolas" charset="0"/>
                  <a:ea typeface="Consolas" charset="0"/>
                  <a:cs typeface="Consolas" charset="0"/>
                </a:endParaRPr>
              </a:p>
            </p:txBody>
          </p:sp>
        </p:grpSp>
      </p:grpSp>
      <p:pic>
        <p:nvPicPr>
          <p:cNvPr id="23" name="Picture 22">
            <a:extLst>
              <a:ext uri="{FF2B5EF4-FFF2-40B4-BE49-F238E27FC236}">
                <a16:creationId xmlns:a16="http://schemas.microsoft.com/office/drawing/2014/main" id="{2A147E28-3EBF-C240-A30F-2D776E05FC8E}"/>
              </a:ext>
            </a:extLst>
          </p:cNvPr>
          <p:cNvPicPr>
            <a:picLocks noChangeAspect="1"/>
          </p:cNvPicPr>
          <p:nvPr/>
        </p:nvPicPr>
        <p:blipFill>
          <a:blip r:embed="rId5"/>
          <a:stretch>
            <a:fillRect/>
          </a:stretch>
        </p:blipFill>
        <p:spPr>
          <a:xfrm>
            <a:off x="7457239" y="3817271"/>
            <a:ext cx="3687141" cy="3040729"/>
          </a:xfrm>
          <a:prstGeom prst="rect">
            <a:avLst/>
          </a:prstGeom>
        </p:spPr>
      </p:pic>
    </p:spTree>
    <p:extLst>
      <p:ext uri="{BB962C8B-B14F-4D97-AF65-F5344CB8AC3E}">
        <p14:creationId xmlns:p14="http://schemas.microsoft.com/office/powerpoint/2010/main" val="838146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a typeface="Arial" charset="0"/>
                <a:cs typeface="Arial" charset="0"/>
                <a:sym typeface="Consolas"/>
              </a:rPr>
              <a:t>Aside: </a:t>
            </a:r>
            <a:r>
              <a:rPr lang="en-US" b="1" dirty="0"/>
              <a:t>Creating </a:t>
            </a:r>
            <a:r>
              <a:rPr lang="en-US" b="1" dirty="0" err="1">
                <a:solidFill>
                  <a:srgbClr val="0000FF"/>
                </a:solidFill>
                <a:latin typeface="Consolas" charset="0"/>
                <a:ea typeface="Consolas" charset="0"/>
                <a:cs typeface="Consolas" charset="0"/>
              </a:rPr>
              <a:t>EventHandler</a:t>
            </a:r>
            <a:r>
              <a:rPr lang="en-US" b="1" dirty="0" err="1"/>
              <a:t>s</a:t>
            </a:r>
            <a:endParaRPr lang="en-US" b="1" dirty="0"/>
          </a:p>
        </p:txBody>
      </p:sp>
      <p:sp>
        <p:nvSpPr>
          <p:cNvPr id="3" name="Content Placeholder 2"/>
          <p:cNvSpPr>
            <a:spLocks noGrp="1"/>
          </p:cNvSpPr>
          <p:nvPr>
            <p:ph idx="1"/>
          </p:nvPr>
        </p:nvSpPr>
        <p:spPr>
          <a:xfrm>
            <a:off x="838200" y="1621964"/>
            <a:ext cx="10515600" cy="5031316"/>
          </a:xfrm>
        </p:spPr>
        <p:txBody>
          <a:bodyPr>
            <a:normAutofit/>
          </a:bodyPr>
          <a:lstStyle/>
          <a:p>
            <a:r>
              <a:rPr lang="en-US" dirty="0"/>
              <a:t>Our goal is to register each button with an </a:t>
            </a:r>
            <a:r>
              <a:rPr lang="en-US" dirty="0" err="1">
                <a:solidFill>
                  <a:srgbClr val="0000FF"/>
                </a:solidFill>
                <a:latin typeface="Consolas" charset="0"/>
                <a:ea typeface="Consolas" charset="0"/>
                <a:cs typeface="Consolas" charset="0"/>
              </a:rPr>
              <a:t>EventHandler</a:t>
            </a:r>
            <a:endParaRPr lang="en-US" dirty="0">
              <a:solidFill>
                <a:srgbClr val="0000FF"/>
              </a:solidFill>
              <a:latin typeface="Consolas" charset="0"/>
              <a:ea typeface="Consolas" charset="0"/>
              <a:cs typeface="Consolas" charset="0"/>
            </a:endParaRPr>
          </a:p>
          <a:p>
            <a:pPr lvl="1">
              <a:buFont typeface="Courier New"/>
              <a:buChar char="o"/>
            </a:pPr>
            <a:r>
              <a:rPr lang="en-US" dirty="0"/>
              <a:t>the “Move Left” </a:t>
            </a:r>
            <a:r>
              <a:rPr lang="en-US" dirty="0">
                <a:solidFill>
                  <a:srgbClr val="0000FF"/>
                </a:solidFill>
                <a:latin typeface="Consolas" charset="0"/>
                <a:ea typeface="Consolas" charset="0"/>
                <a:cs typeface="Consolas" charset="0"/>
              </a:rPr>
              <a:t>Button</a:t>
            </a:r>
            <a:r>
              <a:rPr lang="en-US" dirty="0">
                <a:solidFill>
                  <a:srgbClr val="0000FF"/>
                </a:solidFill>
              </a:rPr>
              <a:t> </a:t>
            </a:r>
            <a:r>
              <a:rPr lang="en-US" dirty="0"/>
              <a:t>moves the </a:t>
            </a:r>
            <a:r>
              <a:rPr lang="en-US" dirty="0">
                <a:solidFill>
                  <a:srgbClr val="0000FF"/>
                </a:solidFill>
                <a:latin typeface="Consolas" charset="0"/>
                <a:ea typeface="Consolas" charset="0"/>
                <a:cs typeface="Consolas" charset="0"/>
              </a:rPr>
              <a:t>Ellipse</a:t>
            </a:r>
            <a:r>
              <a:rPr lang="en-US" dirty="0">
                <a:solidFill>
                  <a:srgbClr val="0000FF"/>
                </a:solidFill>
              </a:rPr>
              <a:t> </a:t>
            </a:r>
            <a:r>
              <a:rPr lang="en-US" dirty="0"/>
              <a:t>left by a set amount</a:t>
            </a:r>
            <a:endParaRPr lang="en-US" dirty="0">
              <a:solidFill>
                <a:srgbClr val="224AFC"/>
              </a:solidFill>
              <a:latin typeface="Consolas" charset="0"/>
              <a:ea typeface="Consolas" charset="0"/>
              <a:cs typeface="Consolas" charset="0"/>
            </a:endParaRPr>
          </a:p>
          <a:p>
            <a:pPr lvl="1">
              <a:buFont typeface="Courier New"/>
              <a:buChar char="o"/>
            </a:pPr>
            <a:r>
              <a:rPr lang="en-US" dirty="0"/>
              <a:t>the “Move Right” </a:t>
            </a:r>
            <a:r>
              <a:rPr lang="en-US" dirty="0">
                <a:solidFill>
                  <a:srgbClr val="0000FF"/>
                </a:solidFill>
                <a:latin typeface="Consolas" charset="0"/>
                <a:ea typeface="Consolas" charset="0"/>
                <a:cs typeface="Consolas" charset="0"/>
              </a:rPr>
              <a:t>Button</a:t>
            </a:r>
            <a:r>
              <a:rPr lang="en-US" dirty="0">
                <a:solidFill>
                  <a:srgbClr val="0000FF"/>
                </a:solidFill>
              </a:rPr>
              <a:t> </a:t>
            </a:r>
            <a:r>
              <a:rPr lang="en-US" dirty="0"/>
              <a:t>moves the </a:t>
            </a:r>
            <a:r>
              <a:rPr lang="en-US" dirty="0">
                <a:solidFill>
                  <a:srgbClr val="0000FF"/>
                </a:solidFill>
                <a:latin typeface="Consolas" charset="0"/>
                <a:ea typeface="Consolas" charset="0"/>
                <a:cs typeface="Consolas" charset="0"/>
              </a:rPr>
              <a:t>Ellipse</a:t>
            </a:r>
            <a:r>
              <a:rPr lang="en-US" dirty="0">
                <a:solidFill>
                  <a:srgbClr val="0000FF"/>
                </a:solidFill>
              </a:rPr>
              <a:t> </a:t>
            </a:r>
            <a:r>
              <a:rPr lang="en-US" dirty="0"/>
              <a:t>right the same amount</a:t>
            </a:r>
          </a:p>
          <a:p>
            <a:r>
              <a:rPr lang="en-US" dirty="0"/>
              <a:t>We could define two separate </a:t>
            </a:r>
            <a:r>
              <a:rPr lang="en-US" dirty="0" err="1">
                <a:solidFill>
                  <a:srgbClr val="0000FF"/>
                </a:solidFill>
                <a:latin typeface="Consolas" charset="0"/>
                <a:ea typeface="Consolas" charset="0"/>
                <a:cs typeface="Consolas" charset="0"/>
              </a:rPr>
              <a:t>EventHandler</a:t>
            </a:r>
            <a:r>
              <a:rPr lang="en-US" dirty="0" err="1"/>
              <a:t>s</a:t>
            </a:r>
            <a:r>
              <a:rPr lang="en-US" dirty="0"/>
              <a:t>, one for the “Move Left” </a:t>
            </a:r>
            <a:r>
              <a:rPr lang="en-US" dirty="0">
                <a:solidFill>
                  <a:srgbClr val="0000FF"/>
                </a:solidFill>
                <a:latin typeface="Consolas" charset="0"/>
                <a:ea typeface="Consolas" charset="0"/>
                <a:cs typeface="Consolas" charset="0"/>
              </a:rPr>
              <a:t>Button</a:t>
            </a:r>
            <a:r>
              <a:rPr lang="en-US" dirty="0">
                <a:solidFill>
                  <a:srgbClr val="0000FF"/>
                </a:solidFill>
              </a:rPr>
              <a:t> </a:t>
            </a:r>
            <a:r>
              <a:rPr lang="en-US" dirty="0"/>
              <a:t>and one for the “Move Right” </a:t>
            </a:r>
            <a:r>
              <a:rPr lang="en-US" dirty="0">
                <a:solidFill>
                  <a:srgbClr val="0000FF"/>
                </a:solidFill>
                <a:latin typeface="Consolas" charset="0"/>
                <a:ea typeface="Consolas" charset="0"/>
                <a:cs typeface="Consolas" charset="0"/>
              </a:rPr>
              <a:t>Button</a:t>
            </a:r>
            <a:r>
              <a:rPr lang="en-US" dirty="0"/>
              <a:t>…</a:t>
            </a:r>
          </a:p>
          <a:p>
            <a:pPr lvl="1">
              <a:buFont typeface="Courier New"/>
              <a:buChar char="o"/>
            </a:pPr>
            <a:r>
              <a:rPr lang="en-US" dirty="0"/>
              <a:t>why might this not be the optimal design?</a:t>
            </a:r>
          </a:p>
          <a:p>
            <a:pPr lvl="1">
              <a:buFont typeface="Courier New"/>
              <a:buChar char="o"/>
            </a:pPr>
            <a:r>
              <a:rPr lang="en-US" dirty="0"/>
              <a:t>remember, we want to be efficient with our code usage!</a:t>
            </a:r>
          </a:p>
          <a:p>
            <a:r>
              <a:rPr lang="en-US" dirty="0"/>
              <a:t>Instead, we can define one </a:t>
            </a:r>
            <a:r>
              <a:rPr lang="en-US" dirty="0" err="1">
                <a:solidFill>
                  <a:srgbClr val="0000FF"/>
                </a:solidFill>
                <a:latin typeface="Consolas" charset="0"/>
                <a:ea typeface="Consolas" charset="0"/>
                <a:cs typeface="Consolas" charset="0"/>
              </a:rPr>
              <a:t>EventHandler</a:t>
            </a:r>
            <a:endParaRPr lang="en-US" dirty="0">
              <a:solidFill>
                <a:srgbClr val="0000FF"/>
              </a:solidFill>
            </a:endParaRPr>
          </a:p>
          <a:p>
            <a:pPr lvl="1">
              <a:buFont typeface="Courier New"/>
              <a:buChar char="o"/>
            </a:pPr>
            <a:r>
              <a:rPr lang="en-US" dirty="0"/>
              <a:t>factor out common behavior into one class that will have two instances</a:t>
            </a:r>
          </a:p>
          <a:p>
            <a:pPr lvl="1">
              <a:buFont typeface="Courier New"/>
              <a:buChar char="o"/>
            </a:pPr>
            <a:r>
              <a:rPr lang="en-US" dirty="0"/>
              <a:t>specifics determined by parameters passed into the constructor!</a:t>
            </a:r>
          </a:p>
          <a:p>
            <a:pPr lvl="1">
              <a:buFont typeface="Courier New"/>
              <a:buChar char="o"/>
            </a:pPr>
            <a:r>
              <a:rPr lang="en-US" dirty="0"/>
              <a:t>admittedly, this is not an obvious design—these kinds of simplifications typically have to be learned…</a:t>
            </a:r>
          </a:p>
          <a:p>
            <a:pPr marL="609585" lvl="1" indent="0">
              <a:buNone/>
            </a:pPr>
            <a:endParaRPr lang="en-US" dirty="0"/>
          </a:p>
        </p:txBody>
      </p:sp>
    </p:spTree>
    <p:extLst>
      <p:ext uri="{BB962C8B-B14F-4D97-AF65-F5344CB8AC3E}">
        <p14:creationId xmlns:p14="http://schemas.microsoft.com/office/powerpoint/2010/main" val="3271119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25593"/>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a:t>
            </a:r>
            <a:r>
              <a:rPr lang="en-US" b="1" dirty="0" err="1">
                <a:solidFill>
                  <a:srgbClr val="0000FF"/>
                </a:solidFill>
                <a:latin typeface="Consolas" charset="0"/>
                <a:ea typeface="Consolas" charset="0"/>
                <a:cs typeface="Consolas" charset="0"/>
              </a:rPr>
              <a:t>MoveHandler</a:t>
            </a:r>
            <a:r>
              <a:rPr lang="en-US" b="1" dirty="0">
                <a:solidFill>
                  <a:srgbClr val="0000FF"/>
                </a:solidFill>
                <a:ea typeface="Arial" charset="0"/>
                <a:cs typeface="Arial" charset="0"/>
              </a:rPr>
              <a:t> </a:t>
            </a:r>
            <a:r>
              <a:rPr lang="en-US" b="1" dirty="0">
                <a:ea typeface="Arial" charset="0"/>
                <a:cs typeface="Arial" charset="0"/>
              </a:rPr>
              <a:t>(1/3)</a:t>
            </a:r>
            <a:endParaRPr lang="en-US" b="1" dirty="0"/>
          </a:p>
        </p:txBody>
      </p:sp>
      <p:sp>
        <p:nvSpPr>
          <p:cNvPr id="3" name="Content Placeholder 2"/>
          <p:cNvSpPr>
            <a:spLocks noGrp="1"/>
          </p:cNvSpPr>
          <p:nvPr>
            <p:ph idx="1"/>
          </p:nvPr>
        </p:nvSpPr>
        <p:spPr>
          <a:xfrm>
            <a:off x="481014" y="1301664"/>
            <a:ext cx="4876798" cy="5556335"/>
          </a:xfrm>
        </p:spPr>
        <p:txBody>
          <a:bodyPr>
            <a:normAutofit/>
          </a:bodyPr>
          <a:lstStyle/>
          <a:p>
            <a:pPr marL="0" indent="0">
              <a:buClr>
                <a:srgbClr val="FF0000"/>
              </a:buClr>
              <a:buNone/>
            </a:pPr>
            <a:r>
              <a:rPr lang="en-US" sz="2400" b="1" dirty="0">
                <a:solidFill>
                  <a:srgbClr val="FF0000"/>
                </a:solidFill>
              </a:rPr>
              <a:t>4a. Declare an instance variable </a:t>
            </a:r>
            <a:r>
              <a:rPr lang="en-US" sz="2400" b="1" dirty="0">
                <a:solidFill>
                  <a:srgbClr val="0000FF"/>
                </a:solidFill>
                <a:latin typeface="Consolas" charset="0"/>
                <a:ea typeface="Consolas" charset="0"/>
                <a:cs typeface="Consolas" charset="0"/>
              </a:rPr>
              <a:t>_distance</a:t>
            </a:r>
            <a:r>
              <a:rPr lang="en-US" sz="2400" b="1" dirty="0">
                <a:solidFill>
                  <a:srgbClr val="0000FF"/>
                </a:solidFill>
              </a:rPr>
              <a:t> </a:t>
            </a:r>
            <a:r>
              <a:rPr lang="en-US" sz="2400" b="1" dirty="0">
                <a:solidFill>
                  <a:srgbClr val="FF0000"/>
                </a:solidFill>
              </a:rPr>
              <a:t>that will be initialized differently depending on whether the </a:t>
            </a:r>
            <a:r>
              <a:rPr lang="en-US" sz="2400" b="1" dirty="0" err="1">
                <a:solidFill>
                  <a:srgbClr val="0000FF"/>
                </a:solidFill>
                <a:latin typeface="Consolas" charset="0"/>
                <a:ea typeface="Consolas" charset="0"/>
                <a:cs typeface="Consolas" charset="0"/>
              </a:rPr>
              <a:t>isLeft</a:t>
            </a:r>
            <a:r>
              <a:rPr lang="en-US" sz="2400" b="1" dirty="0">
                <a:solidFill>
                  <a:srgbClr val="FF0000"/>
                </a:solidFill>
              </a:rPr>
              <a:t> argument is </a:t>
            </a:r>
            <a:r>
              <a:rPr lang="en-US" sz="2400" b="1" dirty="0">
                <a:solidFill>
                  <a:srgbClr val="0000FF"/>
                </a:solidFill>
                <a:latin typeface="Consolas" charset="0"/>
                <a:ea typeface="Consolas" charset="0"/>
                <a:cs typeface="Consolas" charset="0"/>
              </a:rPr>
              <a:t>true</a:t>
            </a:r>
            <a:r>
              <a:rPr lang="en-US" sz="2400" b="1" dirty="0">
                <a:solidFill>
                  <a:srgbClr val="0000FF"/>
                </a:solidFill>
              </a:rPr>
              <a:t> </a:t>
            </a:r>
            <a:r>
              <a:rPr lang="en-US" sz="2400" b="1" dirty="0">
                <a:solidFill>
                  <a:srgbClr val="FF0000"/>
                </a:solidFill>
              </a:rPr>
              <a:t>or </a:t>
            </a:r>
            <a:r>
              <a:rPr lang="en-US" sz="2400" b="1" dirty="0">
                <a:solidFill>
                  <a:srgbClr val="0000FF"/>
                </a:solidFill>
                <a:latin typeface="Consolas" charset="0"/>
                <a:ea typeface="Consolas" charset="0"/>
                <a:cs typeface="Consolas" charset="0"/>
              </a:rPr>
              <a:t>false</a:t>
            </a:r>
          </a:p>
        </p:txBody>
      </p:sp>
      <p:sp>
        <p:nvSpPr>
          <p:cNvPr id="6" name="TextBox 5"/>
          <p:cNvSpPr txBox="1"/>
          <p:nvPr/>
        </p:nvSpPr>
        <p:spPr>
          <a:xfrm>
            <a:off x="5357812" y="1288880"/>
            <a:ext cx="7000876" cy="5693866"/>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other code elided</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other code elided</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latin typeface="Consolas"/>
                <a:ea typeface="Consolas"/>
                <a:cs typeface="Consolas"/>
                <a:sym typeface="Consolas"/>
              </a:rPr>
              <a:t>private class </a:t>
            </a:r>
            <a:r>
              <a:rPr lang="en-US" sz="1400" dirty="0" err="1">
                <a:latin typeface="Consolas"/>
                <a:ea typeface="Consolas"/>
                <a:cs typeface="Consolas"/>
                <a:sym typeface="Consolas"/>
              </a:rPr>
              <a:t>MoveHandler</a:t>
            </a:r>
            <a:r>
              <a:rPr lang="en-US" sz="1400" dirty="0">
                <a:latin typeface="Consolas"/>
                <a:ea typeface="Consolas"/>
                <a:cs typeface="Consolas"/>
                <a:sym typeface="Consolas"/>
              </a:rPr>
              <a:t> implements </a:t>
            </a:r>
            <a:r>
              <a:rPr lang="en-US" sz="1400" dirty="0" err="1">
                <a:latin typeface="Consolas"/>
                <a:ea typeface="Consolas"/>
                <a:cs typeface="Consolas"/>
                <a:sym typeface="Consolas"/>
              </a:rPr>
              <a:t>EventHandler</a:t>
            </a:r>
            <a:r>
              <a:rPr lang="en-US" sz="1400" dirty="0">
                <a:latin typeface="Consolas"/>
                <a:ea typeface="Consolas"/>
                <a:cs typeface="Consolas"/>
                <a:sym typeface="Consolas"/>
              </a:rPr>
              <a:t>&lt;</a:t>
            </a:r>
            <a:r>
              <a:rPr lang="en-US" sz="1400" dirty="0" err="1">
                <a:latin typeface="Consolas"/>
                <a:ea typeface="Consolas"/>
                <a:cs typeface="Consolas"/>
                <a:sym typeface="Consolas"/>
              </a:rPr>
              <a:t>ActionEvent</a:t>
            </a:r>
            <a:r>
              <a:rPr lang="en-US" sz="1400" dirty="0">
                <a:latin typeface="Consolas"/>
                <a:ea typeface="Consolas"/>
                <a:cs typeface="Consolas"/>
                <a:sym typeface="Consolas"/>
              </a:rPr>
              <a:t>&gt; </a:t>
            </a:r>
            <a:r>
              <a:rPr lang="en" sz="1400" dirty="0">
                <a:latin typeface="Consolas"/>
                <a:ea typeface="Consolas"/>
                <a:cs typeface="Consolas"/>
                <a:sym typeface="Consolas"/>
              </a:rPr>
              <a:t>{</a:t>
            </a:r>
          </a:p>
          <a:p>
            <a:r>
              <a:rPr lang="en-US" sz="1400" dirty="0">
                <a:latin typeface="Consolas"/>
                <a:ea typeface="Consolas"/>
                <a:cs typeface="Consolas"/>
                <a:sym typeface="Consolas"/>
              </a:rPr>
              <a:t>	</a:t>
            </a:r>
            <a:r>
              <a:rPr lang="en-US" sz="1400" b="1" dirty="0">
                <a:solidFill>
                  <a:srgbClr val="FF0000"/>
                </a:solidFill>
                <a:latin typeface="Consolas"/>
                <a:ea typeface="Consolas"/>
                <a:cs typeface="Consolas"/>
                <a:sym typeface="Consolas"/>
              </a:rPr>
              <a:t>private </a:t>
            </a:r>
            <a:r>
              <a:rPr lang="en-US" sz="1400" b="1" dirty="0" err="1">
                <a:solidFill>
                  <a:srgbClr val="FF0000"/>
                </a:solidFill>
                <a:latin typeface="Consolas"/>
                <a:ea typeface="Consolas"/>
                <a:cs typeface="Consolas"/>
                <a:sym typeface="Consolas"/>
              </a:rPr>
              <a:t>int</a:t>
            </a:r>
            <a:r>
              <a:rPr lang="en-US" sz="1400" b="1" dirty="0">
                <a:solidFill>
                  <a:srgbClr val="FF0000"/>
                </a:solidFill>
                <a:latin typeface="Consolas"/>
                <a:ea typeface="Consolas"/>
                <a:cs typeface="Consolas"/>
                <a:sym typeface="Consolas"/>
              </a:rPr>
              <a:t> _distance;</a:t>
            </a:r>
          </a:p>
          <a:p>
            <a:endParaRPr lang="en-US" sz="1400" dirty="0">
              <a:latin typeface="Consolas"/>
              <a:ea typeface="Consolas"/>
              <a:cs typeface="Consolas"/>
              <a:sym typeface="Consolas"/>
            </a:endParaRPr>
          </a:p>
          <a:p>
            <a:r>
              <a:rPr lang="en-US" sz="1400" dirty="0">
                <a:latin typeface="Consolas"/>
                <a:ea typeface="Consolas"/>
                <a:cs typeface="Consolas"/>
                <a:sym typeface="Consolas"/>
              </a:rPr>
              <a:t>	public </a:t>
            </a:r>
            <a:r>
              <a:rPr lang="en-US" sz="1400" dirty="0" err="1">
                <a:latin typeface="Consolas"/>
                <a:ea typeface="Consolas"/>
                <a:cs typeface="Consolas"/>
                <a:sym typeface="Consolas"/>
              </a:rPr>
              <a:t>MoveHandler</a:t>
            </a:r>
            <a:r>
              <a:rPr lang="en-US" sz="1400" dirty="0">
                <a:latin typeface="Consolas"/>
                <a:ea typeface="Consolas"/>
                <a:cs typeface="Consolas"/>
                <a:sym typeface="Consolas"/>
              </a:rPr>
              <a:t>(</a:t>
            </a:r>
            <a:r>
              <a:rPr lang="en-US" sz="1400" dirty="0" err="1">
                <a:latin typeface="Consolas"/>
                <a:ea typeface="Consolas"/>
                <a:cs typeface="Consolas"/>
                <a:sym typeface="Consolas"/>
              </a:rPr>
              <a:t>boolean</a:t>
            </a:r>
            <a:r>
              <a:rPr lang="en-US" sz="1400" dirty="0">
                <a:latin typeface="Consolas"/>
                <a:ea typeface="Consolas"/>
                <a:cs typeface="Consolas"/>
                <a:sym typeface="Consolas"/>
              </a:rPr>
              <a:t> </a:t>
            </a:r>
            <a:r>
              <a:rPr lang="en-US" sz="1400" dirty="0" err="1">
                <a:latin typeface="Consolas"/>
                <a:ea typeface="Consolas"/>
                <a:cs typeface="Consolas"/>
                <a:sym typeface="Consolas"/>
              </a:rPr>
              <a:t>isLeft</a:t>
            </a:r>
            <a:r>
              <a:rPr lang="en-US" sz="1400" dirty="0">
                <a:latin typeface="Consolas"/>
                <a:ea typeface="Consolas"/>
                <a:cs typeface="Consolas"/>
                <a:sym typeface="Consolas"/>
              </a:rPr>
              <a:t>) {</a:t>
            </a:r>
          </a:p>
          <a:p>
            <a:pPr lvl="0"/>
            <a:r>
              <a:rPr lang="en-US" sz="1400" dirty="0">
                <a:latin typeface="Consolas"/>
                <a:ea typeface="Consolas"/>
                <a:cs typeface="Consolas"/>
                <a:sym typeface="Consolas"/>
              </a:rPr>
              <a:t>	     </a:t>
            </a:r>
          </a:p>
          <a:p>
            <a:pPr lvl="0"/>
            <a:r>
              <a:rPr lang="en-US" sz="1400" dirty="0">
                <a:latin typeface="Consolas"/>
                <a:ea typeface="Consolas"/>
                <a:cs typeface="Consolas"/>
                <a:sym typeface="Consolas"/>
              </a:rPr>
              <a:t>	</a:t>
            </a:r>
          </a:p>
          <a:p>
            <a:pPr lvl="0"/>
            <a:r>
              <a:rPr lang="en-US" sz="1400" dirty="0">
                <a:latin typeface="Consolas"/>
                <a:ea typeface="Consolas"/>
                <a:cs typeface="Consolas"/>
                <a:sym typeface="Consolas"/>
              </a:rPr>
              <a:t>	      	 </a:t>
            </a:r>
          </a:p>
          <a:p>
            <a:pPr lvl="0"/>
            <a:r>
              <a:rPr lang="en-US" sz="1400" dirty="0">
                <a:latin typeface="Consolas"/>
                <a:ea typeface="Consolas"/>
                <a:cs typeface="Consolas"/>
                <a:sym typeface="Consolas"/>
              </a:rPr>
              <a:t> 	      </a:t>
            </a:r>
          </a:p>
          <a:p>
            <a:r>
              <a:rPr lang="en-US" sz="1400" dirty="0">
                <a:latin typeface="Consolas"/>
                <a:ea typeface="Consolas"/>
                <a:cs typeface="Consolas"/>
                <a:sym typeface="Consolas"/>
              </a:rPr>
              <a:t>	}</a:t>
            </a:r>
          </a:p>
          <a:p>
            <a:endParaRPr lang="en-US" sz="1400" dirty="0">
              <a:latin typeface="Consolas"/>
              <a:ea typeface="Consolas"/>
              <a:cs typeface="Consolas"/>
              <a:sym typeface="Consolas"/>
            </a:endParaRPr>
          </a:p>
          <a:p>
            <a:r>
              <a:rPr lang="en-US" sz="1400" dirty="0">
                <a:latin typeface="Consolas"/>
                <a:ea typeface="Consolas"/>
                <a:cs typeface="Consolas"/>
                <a:sym typeface="Consolas"/>
              </a:rPr>
              <a:t>	public void handle(</a:t>
            </a:r>
            <a:r>
              <a:rPr lang="en-US" sz="1400" dirty="0" err="1">
                <a:latin typeface="Consolas"/>
                <a:ea typeface="Consolas"/>
                <a:cs typeface="Consolas"/>
                <a:sym typeface="Consolas"/>
              </a:rPr>
              <a:t>ActionEvent</a:t>
            </a:r>
            <a:r>
              <a:rPr lang="en-US" sz="1400" dirty="0">
                <a:latin typeface="Consolas"/>
                <a:ea typeface="Consolas"/>
                <a:cs typeface="Consolas"/>
                <a:sym typeface="Consolas"/>
              </a:rPr>
              <a:t> e) {</a:t>
            </a:r>
          </a:p>
          <a:p>
            <a:r>
              <a:rPr lang="en-US" sz="1400" dirty="0">
                <a:latin typeface="Consolas"/>
                <a:ea typeface="Consolas"/>
                <a:cs typeface="Consolas"/>
                <a:sym typeface="Consolas"/>
              </a:rPr>
              <a:t>	</a:t>
            </a:r>
          </a:p>
          <a:p>
            <a:r>
              <a:rPr lang="en-US" sz="1400" dirty="0">
                <a:latin typeface="Consolas"/>
                <a:ea typeface="Consolas"/>
                <a:cs typeface="Consolas"/>
                <a:sym typeface="Consolas"/>
              </a:rPr>
              <a:t>	}</a:t>
            </a:r>
          </a:p>
          <a:p>
            <a:endParaRPr lang="en" sz="1400" dirty="0">
              <a:latin typeface="Consolas"/>
              <a:ea typeface="Consolas"/>
              <a:cs typeface="Consolas"/>
              <a:sym typeface="Consolas"/>
            </a:endParaRPr>
          </a:p>
          <a:p>
            <a:pPr lvl="0" indent="457200"/>
            <a:r>
              <a:rPr lang="en" sz="1400" dirty="0">
                <a:latin typeface="Consolas"/>
                <a:ea typeface="Consolas"/>
                <a:cs typeface="Consolas"/>
                <a:sym typeface="Consolas"/>
              </a:rPr>
              <a:t>}</a:t>
            </a:r>
          </a:p>
          <a:p>
            <a:endParaRPr lang="en-US" sz="1400" dirty="0">
              <a:latin typeface="Consolas" charset="0"/>
              <a:ea typeface="Consolas" charset="0"/>
              <a:cs typeface="Consolas" charset="0"/>
            </a:endParaRP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260861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25593"/>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a:t>
            </a:r>
            <a:r>
              <a:rPr lang="en-US" b="1" dirty="0" err="1">
                <a:solidFill>
                  <a:srgbClr val="0000FF"/>
                </a:solidFill>
                <a:latin typeface="Consolas" charset="0"/>
                <a:ea typeface="Consolas" charset="0"/>
                <a:cs typeface="Consolas" charset="0"/>
              </a:rPr>
              <a:t>MoveHandler</a:t>
            </a:r>
            <a:r>
              <a:rPr lang="en-US" b="1" dirty="0">
                <a:solidFill>
                  <a:srgbClr val="0000FF"/>
                </a:solidFill>
              </a:rPr>
              <a:t> </a:t>
            </a:r>
            <a:r>
              <a:rPr lang="en-US" b="1" dirty="0"/>
              <a:t>(2/3)</a:t>
            </a:r>
          </a:p>
        </p:txBody>
      </p:sp>
      <p:sp>
        <p:nvSpPr>
          <p:cNvPr id="3" name="Content Placeholder 2"/>
          <p:cNvSpPr>
            <a:spLocks noGrp="1"/>
          </p:cNvSpPr>
          <p:nvPr>
            <p:ph idx="1"/>
          </p:nvPr>
        </p:nvSpPr>
        <p:spPr>
          <a:xfrm>
            <a:off x="481014" y="1301664"/>
            <a:ext cx="4876798" cy="5556335"/>
          </a:xfrm>
        </p:spPr>
        <p:txBody>
          <a:bodyPr>
            <a:normAutofit/>
          </a:bodyPr>
          <a:lstStyle/>
          <a:p>
            <a:pPr marL="0" indent="0">
              <a:buClr>
                <a:schemeClr val="tx1"/>
              </a:buClr>
              <a:buNone/>
            </a:pPr>
            <a:r>
              <a:rPr lang="en-US" sz="2400" dirty="0">
                <a:solidFill>
                  <a:srgbClr val="FF0000"/>
                </a:solidFill>
              </a:rPr>
              <a:t> </a:t>
            </a:r>
            <a:r>
              <a:rPr lang="en-US" sz="2400" dirty="0"/>
              <a:t>4a. Declare an instance variable </a:t>
            </a:r>
            <a:r>
              <a:rPr lang="en-US" sz="2400" dirty="0">
                <a:solidFill>
                  <a:srgbClr val="0000FF"/>
                </a:solidFill>
                <a:latin typeface="Consolas" charset="0"/>
                <a:ea typeface="Consolas" charset="0"/>
                <a:cs typeface="Consolas" charset="0"/>
              </a:rPr>
              <a:t>_distance</a:t>
            </a:r>
            <a:r>
              <a:rPr lang="en-US" sz="2400" dirty="0">
                <a:solidFill>
                  <a:srgbClr val="0000FF"/>
                </a:solidFill>
              </a:rPr>
              <a:t> </a:t>
            </a:r>
            <a:r>
              <a:rPr lang="en-US" sz="2400" dirty="0"/>
              <a:t>that will be initialized differently depending on whether the </a:t>
            </a:r>
            <a:r>
              <a:rPr lang="en-US" sz="2400" dirty="0" err="1">
                <a:solidFill>
                  <a:srgbClr val="0000FF"/>
                </a:solidFill>
                <a:latin typeface="Consolas" charset="0"/>
                <a:ea typeface="Consolas" charset="0"/>
                <a:cs typeface="Consolas" charset="0"/>
              </a:rPr>
              <a:t>isLeft</a:t>
            </a:r>
            <a:r>
              <a:rPr lang="en-US" sz="2400" dirty="0">
                <a:solidFill>
                  <a:srgbClr val="0000FF"/>
                </a:solidFill>
              </a:rPr>
              <a:t> </a:t>
            </a:r>
            <a:r>
              <a:rPr lang="en-US" sz="2400" dirty="0"/>
              <a:t>argument is </a:t>
            </a:r>
            <a:r>
              <a:rPr lang="en-US" sz="2400" dirty="0">
                <a:solidFill>
                  <a:srgbClr val="0000FF"/>
                </a:solidFill>
                <a:latin typeface="Consolas" charset="0"/>
                <a:ea typeface="Consolas" charset="0"/>
                <a:cs typeface="Consolas" charset="0"/>
              </a:rPr>
              <a:t>true</a:t>
            </a:r>
            <a:r>
              <a:rPr lang="en-US" sz="2400" dirty="0">
                <a:solidFill>
                  <a:srgbClr val="0000FF"/>
                </a:solidFill>
              </a:rPr>
              <a:t> </a:t>
            </a:r>
            <a:r>
              <a:rPr lang="en-US" sz="2400" dirty="0"/>
              <a:t>or</a:t>
            </a:r>
            <a:r>
              <a:rPr lang="en-US" sz="2400" dirty="0">
                <a:solidFill>
                  <a:srgbClr val="FF0000"/>
                </a:solidFill>
              </a:rPr>
              <a:t> </a:t>
            </a:r>
            <a:r>
              <a:rPr lang="en-US" sz="2400" dirty="0">
                <a:solidFill>
                  <a:srgbClr val="0000FF"/>
                </a:solidFill>
                <a:latin typeface="Consolas" charset="0"/>
                <a:ea typeface="Consolas" charset="0"/>
                <a:cs typeface="Consolas" charset="0"/>
              </a:rPr>
              <a:t>false</a:t>
            </a:r>
          </a:p>
          <a:p>
            <a:pPr marL="0" indent="0">
              <a:buClr>
                <a:srgbClr val="FF0000"/>
              </a:buClr>
              <a:buNone/>
            </a:pPr>
            <a:r>
              <a:rPr lang="en-US" sz="2400" b="1" dirty="0">
                <a:solidFill>
                  <a:srgbClr val="FF0000"/>
                </a:solidFill>
              </a:rPr>
              <a:t>4b. Set </a:t>
            </a:r>
            <a:r>
              <a:rPr lang="en-US" sz="2400" b="1" dirty="0">
                <a:solidFill>
                  <a:srgbClr val="0432FF"/>
                </a:solidFill>
                <a:latin typeface="Consolas" charset="0"/>
                <a:ea typeface="Consolas" charset="0"/>
                <a:cs typeface="Consolas" charset="0"/>
              </a:rPr>
              <a:t>_</a:t>
            </a:r>
            <a:r>
              <a:rPr lang="en-US" sz="2400" b="1" dirty="0">
                <a:solidFill>
                  <a:srgbClr val="0000FF"/>
                </a:solidFill>
                <a:latin typeface="Consolas" charset="0"/>
                <a:ea typeface="Consolas" charset="0"/>
                <a:cs typeface="Consolas" charset="0"/>
              </a:rPr>
              <a:t>distance</a:t>
            </a:r>
            <a:r>
              <a:rPr lang="en-US" sz="2400" b="1" dirty="0">
                <a:solidFill>
                  <a:srgbClr val="0432FF"/>
                </a:solidFill>
                <a:latin typeface="Consolas" charset="0"/>
                <a:ea typeface="Consolas" charset="0"/>
                <a:cs typeface="Consolas" charset="0"/>
              </a:rPr>
              <a:t> </a:t>
            </a:r>
            <a:r>
              <a:rPr lang="en-US" sz="2400" b="1" dirty="0">
                <a:solidFill>
                  <a:srgbClr val="FF0000"/>
                </a:solidFill>
              </a:rPr>
              <a:t>to 10 initially—if the registered</a:t>
            </a:r>
            <a:r>
              <a:rPr lang="en-US" sz="2400" b="1" dirty="0">
                <a:solidFill>
                  <a:srgbClr val="0432FF"/>
                </a:solidFill>
              </a:rPr>
              <a:t> </a:t>
            </a:r>
            <a:r>
              <a:rPr lang="en-US" sz="2400" b="1" dirty="0">
                <a:solidFill>
                  <a:srgbClr val="0000FF"/>
                </a:solidFill>
                <a:latin typeface="Consolas" charset="0"/>
                <a:ea typeface="Consolas" charset="0"/>
                <a:cs typeface="Consolas" charset="0"/>
              </a:rPr>
              <a:t>Button</a:t>
            </a:r>
            <a:r>
              <a:rPr lang="en-US" sz="2400" b="1" dirty="0">
                <a:solidFill>
                  <a:srgbClr val="0432FF"/>
                </a:solidFill>
                <a:latin typeface="Consolas" charset="0"/>
                <a:ea typeface="Consolas" charset="0"/>
                <a:cs typeface="Consolas" charset="0"/>
              </a:rPr>
              <a:t> </a:t>
            </a:r>
            <a:r>
              <a:rPr lang="en-US" sz="2400" b="1" dirty="0" err="1">
                <a:solidFill>
                  <a:srgbClr val="0000FF"/>
                </a:solidFill>
                <a:latin typeface="Consolas" charset="0"/>
                <a:ea typeface="Consolas" charset="0"/>
                <a:cs typeface="Consolas" charset="0"/>
              </a:rPr>
              <a:t>isLeft</a:t>
            </a:r>
            <a:r>
              <a:rPr lang="en-US" sz="2400" b="1" dirty="0">
                <a:solidFill>
                  <a:srgbClr val="FF0000"/>
                </a:solidFill>
              </a:rPr>
              <a:t>, change</a:t>
            </a:r>
            <a:r>
              <a:rPr lang="en-US" sz="2400" b="1" dirty="0">
                <a:solidFill>
                  <a:srgbClr val="0000FF"/>
                </a:solidFill>
              </a:rPr>
              <a:t> </a:t>
            </a:r>
            <a:r>
              <a:rPr lang="en-US" sz="2400" b="1" dirty="0">
                <a:solidFill>
                  <a:srgbClr val="0000FF"/>
                </a:solidFill>
                <a:latin typeface="Consolas" charset="0"/>
                <a:ea typeface="Consolas" charset="0"/>
                <a:cs typeface="Consolas" charset="0"/>
              </a:rPr>
              <a:t>_distance </a:t>
            </a:r>
            <a:r>
              <a:rPr lang="en-US" sz="2400" b="1" dirty="0">
                <a:solidFill>
                  <a:srgbClr val="FF0000"/>
                </a:solidFill>
              </a:rPr>
              <a:t>to -10 so the </a:t>
            </a:r>
            <a:r>
              <a:rPr lang="en-US" sz="2400" b="1" dirty="0">
                <a:solidFill>
                  <a:srgbClr val="0000FF"/>
                </a:solidFill>
                <a:latin typeface="Consolas" charset="0"/>
                <a:ea typeface="Consolas" charset="0"/>
                <a:cs typeface="Consolas" charset="0"/>
              </a:rPr>
              <a:t>Ellipse</a:t>
            </a:r>
            <a:r>
              <a:rPr lang="en-US" sz="2400" b="1" dirty="0">
                <a:solidFill>
                  <a:srgbClr val="0000FF"/>
                </a:solidFill>
              </a:rPr>
              <a:t> </a:t>
            </a:r>
            <a:r>
              <a:rPr lang="en-US" sz="2400" b="1" dirty="0">
                <a:solidFill>
                  <a:srgbClr val="FF0000"/>
                </a:solidFill>
              </a:rPr>
              <a:t>moves in the opposite direction</a:t>
            </a:r>
          </a:p>
        </p:txBody>
      </p:sp>
      <p:sp>
        <p:nvSpPr>
          <p:cNvPr id="6" name="TextBox 5"/>
          <p:cNvSpPr txBox="1"/>
          <p:nvPr/>
        </p:nvSpPr>
        <p:spPr>
          <a:xfrm>
            <a:off x="5357812" y="1288880"/>
            <a:ext cx="7000876" cy="5693866"/>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other code elided</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other code elided</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latin typeface="Consolas"/>
                <a:ea typeface="Consolas"/>
                <a:cs typeface="Consolas"/>
                <a:sym typeface="Consolas"/>
              </a:rPr>
              <a:t>private class </a:t>
            </a:r>
            <a:r>
              <a:rPr lang="en-US" sz="1400" dirty="0" err="1">
                <a:latin typeface="Consolas"/>
                <a:ea typeface="Consolas"/>
                <a:cs typeface="Consolas"/>
                <a:sym typeface="Consolas"/>
              </a:rPr>
              <a:t>MoveHandler</a:t>
            </a:r>
            <a:r>
              <a:rPr lang="en-US" sz="1400" dirty="0">
                <a:latin typeface="Consolas"/>
                <a:ea typeface="Consolas"/>
                <a:cs typeface="Consolas"/>
                <a:sym typeface="Consolas"/>
              </a:rPr>
              <a:t> implements </a:t>
            </a:r>
            <a:r>
              <a:rPr lang="en-US" sz="1400" dirty="0" err="1">
                <a:latin typeface="Consolas"/>
                <a:ea typeface="Consolas"/>
                <a:cs typeface="Consolas"/>
                <a:sym typeface="Consolas"/>
              </a:rPr>
              <a:t>EventHandler</a:t>
            </a:r>
            <a:r>
              <a:rPr lang="en-US" sz="1400" dirty="0">
                <a:latin typeface="Consolas"/>
                <a:ea typeface="Consolas"/>
                <a:cs typeface="Consolas"/>
                <a:sym typeface="Consolas"/>
              </a:rPr>
              <a:t>&lt;</a:t>
            </a:r>
            <a:r>
              <a:rPr lang="en-US" sz="1400" dirty="0" err="1">
                <a:latin typeface="Consolas"/>
                <a:ea typeface="Consolas"/>
                <a:cs typeface="Consolas"/>
                <a:sym typeface="Consolas"/>
              </a:rPr>
              <a:t>ActionEvent</a:t>
            </a:r>
            <a:r>
              <a:rPr lang="en-US" sz="1400" dirty="0">
                <a:latin typeface="Consolas"/>
                <a:ea typeface="Consolas"/>
                <a:cs typeface="Consolas"/>
                <a:sym typeface="Consolas"/>
              </a:rPr>
              <a:t>&gt; </a:t>
            </a:r>
            <a:r>
              <a:rPr lang="en" sz="1400" dirty="0">
                <a:latin typeface="Consolas"/>
                <a:ea typeface="Consolas"/>
                <a:cs typeface="Consolas"/>
                <a:sym typeface="Consolas"/>
              </a:rPr>
              <a:t>{</a:t>
            </a:r>
          </a:p>
          <a:p>
            <a:r>
              <a:rPr lang="en-US" sz="1400" dirty="0">
                <a:latin typeface="Consolas"/>
                <a:ea typeface="Consolas"/>
                <a:cs typeface="Consolas"/>
                <a:sym typeface="Consolas"/>
              </a:rPr>
              <a:t>	private </a:t>
            </a:r>
            <a:r>
              <a:rPr lang="en-US" sz="1400" dirty="0" err="1">
                <a:latin typeface="Consolas"/>
                <a:ea typeface="Consolas"/>
                <a:cs typeface="Consolas"/>
                <a:sym typeface="Consolas"/>
              </a:rPr>
              <a:t>int</a:t>
            </a:r>
            <a:r>
              <a:rPr lang="en-US" sz="1400" dirty="0">
                <a:latin typeface="Consolas"/>
                <a:ea typeface="Consolas"/>
                <a:cs typeface="Consolas"/>
                <a:sym typeface="Consolas"/>
              </a:rPr>
              <a:t> _distance;</a:t>
            </a:r>
          </a:p>
          <a:p>
            <a:endParaRPr lang="en-US" sz="1400" dirty="0">
              <a:latin typeface="Consolas"/>
              <a:ea typeface="Consolas"/>
              <a:cs typeface="Consolas"/>
              <a:sym typeface="Consolas"/>
            </a:endParaRPr>
          </a:p>
          <a:p>
            <a:r>
              <a:rPr lang="en-US" sz="1400" dirty="0">
                <a:latin typeface="Consolas"/>
                <a:ea typeface="Consolas"/>
                <a:cs typeface="Consolas"/>
                <a:sym typeface="Consolas"/>
              </a:rPr>
              <a:t>	public </a:t>
            </a:r>
            <a:r>
              <a:rPr lang="en-US" sz="1400" dirty="0" err="1">
                <a:latin typeface="Consolas"/>
                <a:ea typeface="Consolas"/>
                <a:cs typeface="Consolas"/>
                <a:sym typeface="Consolas"/>
              </a:rPr>
              <a:t>MoveHandler</a:t>
            </a:r>
            <a:r>
              <a:rPr lang="en-US" sz="1400" dirty="0">
                <a:latin typeface="Consolas"/>
                <a:ea typeface="Consolas"/>
                <a:cs typeface="Consolas"/>
                <a:sym typeface="Consolas"/>
              </a:rPr>
              <a:t>(</a:t>
            </a:r>
            <a:r>
              <a:rPr lang="en-US" sz="1400" dirty="0" err="1">
                <a:latin typeface="Consolas"/>
                <a:ea typeface="Consolas"/>
                <a:cs typeface="Consolas"/>
                <a:sym typeface="Consolas"/>
              </a:rPr>
              <a:t>boolean</a:t>
            </a:r>
            <a:r>
              <a:rPr lang="en-US" sz="1400" dirty="0">
                <a:latin typeface="Consolas"/>
                <a:ea typeface="Consolas"/>
                <a:cs typeface="Consolas"/>
                <a:sym typeface="Consolas"/>
              </a:rPr>
              <a:t> </a:t>
            </a:r>
            <a:r>
              <a:rPr lang="en-US" sz="1400" dirty="0" err="1">
                <a:latin typeface="Consolas"/>
                <a:ea typeface="Consolas"/>
                <a:cs typeface="Consolas"/>
                <a:sym typeface="Consolas"/>
              </a:rPr>
              <a:t>isLeft</a:t>
            </a:r>
            <a:r>
              <a:rPr lang="en-US" sz="1400" dirty="0">
                <a:latin typeface="Consolas"/>
                <a:ea typeface="Consolas"/>
                <a:cs typeface="Consolas"/>
                <a:sym typeface="Consolas"/>
              </a:rPr>
              <a:t>) {</a:t>
            </a:r>
          </a:p>
          <a:p>
            <a:pPr lvl="0"/>
            <a:r>
              <a:rPr lang="en-US" sz="1400" dirty="0">
                <a:latin typeface="Consolas"/>
                <a:ea typeface="Consolas"/>
                <a:cs typeface="Consolas"/>
                <a:sym typeface="Consolas"/>
              </a:rPr>
              <a:t>	      </a:t>
            </a:r>
            <a:r>
              <a:rPr lang="en-US" sz="1400" b="1" dirty="0">
                <a:solidFill>
                  <a:srgbClr val="FF0000"/>
                </a:solidFill>
                <a:latin typeface="Consolas"/>
                <a:ea typeface="Consolas"/>
                <a:cs typeface="Consolas"/>
                <a:sym typeface="Consolas"/>
              </a:rPr>
              <a:t>_distance = 10;</a:t>
            </a:r>
          </a:p>
          <a:p>
            <a:pPr lvl="0"/>
            <a:r>
              <a:rPr lang="en-US" sz="1400" b="1" dirty="0">
                <a:solidFill>
                  <a:srgbClr val="FF0000"/>
                </a:solidFill>
                <a:latin typeface="Consolas"/>
                <a:ea typeface="Consolas"/>
                <a:cs typeface="Consolas"/>
                <a:sym typeface="Consolas"/>
              </a:rPr>
              <a:t>	      if (</a:t>
            </a:r>
            <a:r>
              <a:rPr lang="en-US" sz="1400" b="1" dirty="0" err="1">
                <a:solidFill>
                  <a:srgbClr val="FF0000"/>
                </a:solidFill>
                <a:latin typeface="Consolas"/>
                <a:ea typeface="Consolas"/>
                <a:cs typeface="Consolas"/>
                <a:sym typeface="Consolas"/>
              </a:rPr>
              <a:t>isLeft</a:t>
            </a:r>
            <a:r>
              <a:rPr lang="en-US" sz="1400" b="1" dirty="0">
                <a:solidFill>
                  <a:srgbClr val="FF0000"/>
                </a:solidFill>
                <a:latin typeface="Consolas"/>
                <a:ea typeface="Consolas"/>
                <a:cs typeface="Consolas"/>
                <a:sym typeface="Consolas"/>
              </a:rPr>
              <a:t>) {</a:t>
            </a:r>
          </a:p>
          <a:p>
            <a:pPr lvl="0"/>
            <a:r>
              <a:rPr lang="en-US" sz="1400" b="1" dirty="0">
                <a:solidFill>
                  <a:srgbClr val="FF0000"/>
                </a:solidFill>
                <a:latin typeface="Consolas"/>
                <a:ea typeface="Consolas"/>
                <a:cs typeface="Consolas"/>
                <a:sym typeface="Consolas"/>
              </a:rPr>
              <a:t>	      	_distance *= -1;//change sign </a:t>
            </a:r>
          </a:p>
          <a:p>
            <a:pPr lvl="0"/>
            <a:r>
              <a:rPr lang="en-US" sz="1400" b="1" dirty="0">
                <a:solidFill>
                  <a:srgbClr val="FF0000"/>
                </a:solidFill>
                <a:latin typeface="Consolas"/>
                <a:ea typeface="Consolas"/>
                <a:cs typeface="Consolas"/>
                <a:sym typeface="Consolas"/>
              </a:rPr>
              <a:t> 	      }</a:t>
            </a:r>
            <a:endParaRPr lang="en-US" sz="1400" b="1" dirty="0">
              <a:latin typeface="Consolas"/>
              <a:ea typeface="Consolas"/>
              <a:cs typeface="Consolas"/>
              <a:sym typeface="Consolas"/>
            </a:endParaRPr>
          </a:p>
          <a:p>
            <a:r>
              <a:rPr lang="en-US" sz="1400" dirty="0">
                <a:latin typeface="Consolas"/>
                <a:ea typeface="Consolas"/>
                <a:cs typeface="Consolas"/>
                <a:sym typeface="Consolas"/>
              </a:rPr>
              <a:t>	}</a:t>
            </a:r>
          </a:p>
          <a:p>
            <a:endParaRPr lang="en-US" sz="1400" dirty="0">
              <a:latin typeface="Consolas"/>
              <a:ea typeface="Consolas"/>
              <a:cs typeface="Consolas"/>
              <a:sym typeface="Consolas"/>
            </a:endParaRPr>
          </a:p>
          <a:p>
            <a:r>
              <a:rPr lang="en-US" sz="1400" dirty="0">
                <a:latin typeface="Consolas"/>
                <a:ea typeface="Consolas"/>
                <a:cs typeface="Consolas"/>
                <a:sym typeface="Consolas"/>
              </a:rPr>
              <a:t>	public void handle(</a:t>
            </a:r>
            <a:r>
              <a:rPr lang="en-US" sz="1400" dirty="0" err="1">
                <a:latin typeface="Consolas"/>
                <a:ea typeface="Consolas"/>
                <a:cs typeface="Consolas"/>
                <a:sym typeface="Consolas"/>
              </a:rPr>
              <a:t>ActionEvent</a:t>
            </a:r>
            <a:r>
              <a:rPr lang="en-US" sz="1400" dirty="0">
                <a:latin typeface="Consolas"/>
                <a:ea typeface="Consolas"/>
                <a:cs typeface="Consolas"/>
                <a:sym typeface="Consolas"/>
              </a:rPr>
              <a:t> e) {</a:t>
            </a:r>
          </a:p>
          <a:p>
            <a:r>
              <a:rPr lang="en-US" sz="1400" dirty="0">
                <a:latin typeface="Consolas"/>
                <a:ea typeface="Consolas"/>
                <a:cs typeface="Consolas"/>
                <a:sym typeface="Consolas"/>
              </a:rPr>
              <a:t>	</a:t>
            </a:r>
          </a:p>
          <a:p>
            <a:r>
              <a:rPr lang="en-US" sz="1400" dirty="0">
                <a:latin typeface="Consolas"/>
                <a:ea typeface="Consolas"/>
                <a:cs typeface="Consolas"/>
                <a:sym typeface="Consolas"/>
              </a:rPr>
              <a:t>	}</a:t>
            </a:r>
          </a:p>
          <a:p>
            <a:endParaRPr lang="en" sz="1400" dirty="0">
              <a:latin typeface="Consolas"/>
              <a:ea typeface="Consolas"/>
              <a:cs typeface="Consolas"/>
              <a:sym typeface="Consolas"/>
            </a:endParaRPr>
          </a:p>
          <a:p>
            <a:pPr lvl="0" indent="457200"/>
            <a:r>
              <a:rPr lang="en" sz="1400" dirty="0">
                <a:latin typeface="Consolas"/>
                <a:ea typeface="Consolas"/>
                <a:cs typeface="Consolas"/>
                <a:sym typeface="Consolas"/>
              </a:rPr>
              <a:t>}</a:t>
            </a:r>
          </a:p>
          <a:p>
            <a:endParaRPr lang="en-US" sz="1400" dirty="0">
              <a:latin typeface="Consolas" charset="0"/>
              <a:ea typeface="Consolas" charset="0"/>
              <a:cs typeface="Consolas" charset="0"/>
            </a:endParaRP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170511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1" end="11"/>
                                            </p:txEl>
                                          </p:spTgt>
                                        </p:tgtEl>
                                        <p:attrNameLst>
                                          <p:attrName>style.visibility</p:attrName>
                                        </p:attrNameLst>
                                      </p:cBhvr>
                                      <p:to>
                                        <p:strVal val="visible"/>
                                      </p:to>
                                    </p:set>
                                    <p:animEffect transition="in" filter="fade">
                                      <p:cBhvr>
                                        <p:cTn id="7" dur="500"/>
                                        <p:tgtEl>
                                          <p:spTgt spid="6">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2" end="12"/>
                                            </p:txEl>
                                          </p:spTgt>
                                        </p:tgtEl>
                                        <p:attrNameLst>
                                          <p:attrName>style.visibility</p:attrName>
                                        </p:attrNameLst>
                                      </p:cBhvr>
                                      <p:to>
                                        <p:strVal val="visible"/>
                                      </p:to>
                                    </p:set>
                                    <p:animEffect transition="in" filter="fade">
                                      <p:cBhvr>
                                        <p:cTn id="10" dur="500"/>
                                        <p:tgtEl>
                                          <p:spTgt spid="6">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3" end="13"/>
                                            </p:txEl>
                                          </p:spTgt>
                                        </p:tgtEl>
                                        <p:attrNameLst>
                                          <p:attrName>style.visibility</p:attrName>
                                        </p:attrNameLst>
                                      </p:cBhvr>
                                      <p:to>
                                        <p:strVal val="visible"/>
                                      </p:to>
                                    </p:set>
                                    <p:animEffect transition="in" filter="fade">
                                      <p:cBhvr>
                                        <p:cTn id="13" dur="500"/>
                                        <p:tgtEl>
                                          <p:spTgt spid="6">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14" end="14"/>
                                            </p:txEl>
                                          </p:spTgt>
                                        </p:tgtEl>
                                        <p:attrNameLst>
                                          <p:attrName>style.visibility</p:attrName>
                                        </p:attrNameLst>
                                      </p:cBhvr>
                                      <p:to>
                                        <p:strVal val="visible"/>
                                      </p:to>
                                    </p:set>
                                    <p:animEffect transition="in" filter="fade">
                                      <p:cBhvr>
                                        <p:cTn id="16"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214125" y="1484967"/>
            <a:ext cx="2995756" cy="3385204"/>
            <a:chOff x="8094855" y="1690688"/>
            <a:chExt cx="2995756" cy="3385204"/>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855" y="1690688"/>
              <a:ext cx="2995756" cy="338520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9667" y="2353730"/>
              <a:ext cx="1837266" cy="1842890"/>
            </a:xfrm>
            <a:prstGeom prst="rect">
              <a:avLst/>
            </a:prstGeom>
          </p:spPr>
        </p:pic>
      </p:grpSp>
      <p:sp>
        <p:nvSpPr>
          <p:cNvPr id="11" name="Rounded Rectangle 10">
            <a:extLst>
              <a:ext uri="{FF2B5EF4-FFF2-40B4-BE49-F238E27FC236}">
                <a16:creationId xmlns:a16="http://schemas.microsoft.com/office/drawing/2014/main" id="{A40A65DC-F919-3946-A812-E8F7D9FD8E9A}"/>
              </a:ext>
            </a:extLst>
          </p:cNvPr>
          <p:cNvSpPr/>
          <p:nvPr/>
        </p:nvSpPr>
        <p:spPr>
          <a:xfrm>
            <a:off x="8409143" y="4477659"/>
            <a:ext cx="1077875" cy="385752"/>
          </a:xfrm>
          <a:prstGeom prst="round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p:txBody>
          <a:bodyPr/>
          <a:lstStyle/>
          <a:p>
            <a:r>
              <a:rPr lang="en-US" b="1" dirty="0"/>
              <a:t>Example: </a:t>
            </a:r>
            <a:r>
              <a:rPr lang="en-US" b="1" dirty="0" err="1">
                <a:solidFill>
                  <a:srgbClr val="0000FF"/>
                </a:solidFill>
                <a:latin typeface="Consolas" charset="0"/>
                <a:ea typeface="Consolas" charset="0"/>
                <a:cs typeface="Consolas" charset="0"/>
              </a:rPr>
              <a:t>MovingShape</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838200" y="1826684"/>
            <a:ext cx="6452616" cy="4349749"/>
          </a:xfrm>
        </p:spPr>
        <p:txBody>
          <a:bodyPr/>
          <a:lstStyle/>
          <a:p>
            <a:r>
              <a:rPr lang="en-US" dirty="0"/>
              <a:t>Specification: App that displays a shape and buttons that shift position of the shape left and right by a fixed increment</a:t>
            </a:r>
          </a:p>
          <a:p>
            <a:r>
              <a:rPr lang="en-US" dirty="0"/>
              <a:t>Purpose: Practice working with absolute positioning of </a:t>
            </a:r>
            <a:r>
              <a:rPr lang="en-US" dirty="0">
                <a:solidFill>
                  <a:srgbClr val="0000FF"/>
                </a:solidFill>
                <a:latin typeface="Consolas" charset="0"/>
                <a:ea typeface="Consolas" charset="0"/>
                <a:cs typeface="Consolas" charset="0"/>
              </a:rPr>
              <a:t>Pane</a:t>
            </a:r>
            <a:r>
              <a:rPr lang="en-US" dirty="0"/>
              <a:t>s, various </a:t>
            </a:r>
            <a:r>
              <a:rPr lang="en-US" dirty="0">
                <a:solidFill>
                  <a:srgbClr val="0000FF"/>
                </a:solidFill>
                <a:latin typeface="Consolas" charset="0"/>
                <a:ea typeface="Consolas" charset="0"/>
                <a:cs typeface="Consolas" charset="0"/>
              </a:rPr>
              <a:t>Shape</a:t>
            </a:r>
            <a:r>
              <a:rPr lang="en-US" dirty="0"/>
              <a:t>s, and more event handling!</a:t>
            </a: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7890" t="9148" r="21118" b="10187"/>
          <a:stretch/>
        </p:blipFill>
        <p:spPr>
          <a:xfrm>
            <a:off x="8872706" y="2388543"/>
            <a:ext cx="1600200" cy="1609116"/>
          </a:xfrm>
          <a:prstGeom prst="rect">
            <a:avLst/>
          </a:prstGeom>
        </p:spPr>
      </p:pic>
      <p:sp>
        <p:nvSpPr>
          <p:cNvPr id="4" name="Rounded Rectangle 3">
            <a:extLst>
              <a:ext uri="{FF2B5EF4-FFF2-40B4-BE49-F238E27FC236}">
                <a16:creationId xmlns:a16="http://schemas.microsoft.com/office/drawing/2014/main" id="{5976D73A-E19F-AF40-9372-213A6C31C8BC}"/>
              </a:ext>
            </a:extLst>
          </p:cNvPr>
          <p:cNvSpPr/>
          <p:nvPr/>
        </p:nvSpPr>
        <p:spPr>
          <a:xfrm>
            <a:off x="8409143" y="4484419"/>
            <a:ext cx="1077875" cy="385752"/>
          </a:xfrm>
          <a:prstGeom prst="round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a:extLst>
              <a:ext uri="{FF2B5EF4-FFF2-40B4-BE49-F238E27FC236}">
                <a16:creationId xmlns:a16="http://schemas.microsoft.com/office/drawing/2014/main" id="{A47735AE-77A8-B345-BDEA-CEF6F85CF866}"/>
              </a:ext>
            </a:extLst>
          </p:cNvPr>
          <p:cNvSpPr/>
          <p:nvPr/>
        </p:nvSpPr>
        <p:spPr>
          <a:xfrm>
            <a:off x="9792068" y="4491179"/>
            <a:ext cx="1192344" cy="385752"/>
          </a:xfrm>
          <a:prstGeom prst="round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84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182 0.00116 L -0.04037 0.00116 " pathEditMode="relative" rAng="0" ptsTypes="AA">
                                      <p:cBhvr>
                                        <p:cTn id="16" dur="1000" fill="hold"/>
                                        <p:tgtEl>
                                          <p:spTgt spid="10"/>
                                        </p:tgtEl>
                                        <p:attrNameLst>
                                          <p:attrName>ppt_x</p:attrName>
                                          <p:attrName>ppt_y</p:attrName>
                                        </p:attrNameLst>
                                      </p:cBhvr>
                                      <p:rCtr x="-1927" y="0"/>
                                    </p:animMotion>
                                  </p:childTnLst>
                                </p:cTn>
                              </p:par>
                              <p:par>
                                <p:cTn id="17" presetID="7" presetClass="emph" presetSubtype="2" fill="hold" nodeType="withEffect">
                                  <p:stCondLst>
                                    <p:cond delay="500"/>
                                  </p:stCondLst>
                                  <p:childTnLst>
                                    <p:animClr clrSpc="rgb" dir="cw">
                                      <p:cBhvr>
                                        <p:cTn id="18" dur="1000" fill="hold"/>
                                        <p:tgtEl>
                                          <p:spTgt spid="4"/>
                                        </p:tgtEl>
                                        <p:attrNameLst>
                                          <p:attrName>stroke.color</p:attrName>
                                        </p:attrNameLst>
                                      </p:cBhvr>
                                      <p:to>
                                        <a:schemeClr val="accent1"/>
                                      </p:to>
                                    </p:animClr>
                                    <p:set>
                                      <p:cBhvr>
                                        <p:cTn id="19" dur="1000" fill="hold"/>
                                        <p:tgtEl>
                                          <p:spTgt spid="4"/>
                                        </p:tgtEl>
                                        <p:attrNameLst>
                                          <p:attrName>stroke.on</p:attrName>
                                        </p:attrNameLst>
                                      </p:cBhvr>
                                      <p:to>
                                        <p:strVal val="true"/>
                                      </p:to>
                                    </p:set>
                                  </p:childTnLst>
                                  <p:subTnLst>
                                    <p:set>
                                      <p:cBhvr override="childStyle">
                                        <p:cTn dur="1" fill="hold" display="0" masterRel="sameClick" afterEffect="1">
                                          <p:stCondLst>
                                            <p:cond evt="end" delay="0">
                                              <p:tn val="17"/>
                                            </p:cond>
                                          </p:stCondLst>
                                        </p:cTn>
                                        <p:tgtEl>
                                          <p:spTgt spid="4"/>
                                        </p:tgtEl>
                                        <p:attrNameLst>
                                          <p:attrName>style.visibility</p:attrName>
                                        </p:attrNameLst>
                                      </p:cBhvr>
                                      <p:to>
                                        <p:strVal val="hidden"/>
                                      </p:to>
                                    </p:set>
                                  </p:subTnLst>
                                </p:cTn>
                              </p:par>
                            </p:childTnLst>
                          </p:cTn>
                        </p:par>
                        <p:par>
                          <p:cTn id="20" fill="hold">
                            <p:stCondLst>
                              <p:cond delay="1500"/>
                            </p:stCondLst>
                            <p:childTnLst>
                              <p:par>
                                <p:cTn id="21" presetID="0" presetClass="path" presetSubtype="0" accel="50000" decel="50000" fill="hold" nodeType="afterEffect">
                                  <p:stCondLst>
                                    <p:cond delay="250"/>
                                  </p:stCondLst>
                                  <p:childTnLst>
                                    <p:animMotion origin="layout" path="M -0.04037 0.00116 L 0.0569 0.00116 " pathEditMode="relative" rAng="0" ptsTypes="AA">
                                      <p:cBhvr>
                                        <p:cTn id="22" dur="1000" fill="hold"/>
                                        <p:tgtEl>
                                          <p:spTgt spid="10"/>
                                        </p:tgtEl>
                                        <p:attrNameLst>
                                          <p:attrName>ppt_x</p:attrName>
                                          <p:attrName>ppt_y</p:attrName>
                                        </p:attrNameLst>
                                      </p:cBhvr>
                                      <p:rCtr x="4857" y="0"/>
                                    </p:animMotion>
                                  </p:childTnLst>
                                </p:cTn>
                              </p:par>
                              <p:par>
                                <p:cTn id="23" presetID="7" presetClass="emph" presetSubtype="2" fill="hold" nodeType="withEffect">
                                  <p:stCondLst>
                                    <p:cond delay="250"/>
                                  </p:stCondLst>
                                  <p:childTnLst>
                                    <p:animClr clrSpc="rgb" dir="cw">
                                      <p:cBhvr>
                                        <p:cTn id="24" dur="500" fill="hold"/>
                                        <p:tgtEl>
                                          <p:spTgt spid="9"/>
                                        </p:tgtEl>
                                        <p:attrNameLst>
                                          <p:attrName>stroke.color</p:attrName>
                                        </p:attrNameLst>
                                      </p:cBhvr>
                                      <p:to>
                                        <a:schemeClr val="accent1"/>
                                      </p:to>
                                    </p:animClr>
                                    <p:set>
                                      <p:cBhvr>
                                        <p:cTn id="25" dur="500" fill="hold"/>
                                        <p:tgtEl>
                                          <p:spTgt spid="9"/>
                                        </p:tgtEl>
                                        <p:attrNameLst>
                                          <p:attrName>stroke.on</p:attrName>
                                        </p:attrNameLst>
                                      </p:cBhvr>
                                      <p:to>
                                        <p:strVal val="true"/>
                                      </p:to>
                                    </p:set>
                                  </p:childTnLst>
                                  <p:subTnLst>
                                    <p:animClr clrSpc="rgb" dir="cw">
                                      <p:cBhvr override="childStyle">
                                        <p:cTn dur="1" fill="hold" display="0" masterRel="nextClick" afterEffect="1"/>
                                        <p:tgtEl>
                                          <p:spTgt spid="9"/>
                                        </p:tgtEl>
                                        <p:attrNameLst>
                                          <p:attrName>ppt_c</p:attrName>
                                        </p:attrNameLst>
                                      </p:cBhvr>
                                      <p:to>
                                        <a:srgbClr val="7F7F7F"/>
                                      </p:to>
                                    </p:animClr>
                                  </p:subTnLst>
                                </p:cTn>
                              </p:par>
                            </p:childTnLst>
                          </p:cTn>
                        </p:par>
                        <p:par>
                          <p:cTn id="26" fill="hold">
                            <p:stCondLst>
                              <p:cond delay="2750"/>
                            </p:stCondLst>
                            <p:childTnLst>
                              <p:par>
                                <p:cTn id="27" presetID="0" presetClass="path" presetSubtype="0" accel="50000" decel="50000" fill="hold" nodeType="afterEffect">
                                  <p:stCondLst>
                                    <p:cond delay="500"/>
                                  </p:stCondLst>
                                  <p:childTnLst>
                                    <p:animMotion origin="layout" path="M 0.0569 0.00116 L -0.00182 0.00115 " pathEditMode="relative" rAng="0" ptsTypes="AA">
                                      <p:cBhvr>
                                        <p:cTn id="28" dur="1000" fill="hold"/>
                                        <p:tgtEl>
                                          <p:spTgt spid="10"/>
                                        </p:tgtEl>
                                        <p:attrNameLst>
                                          <p:attrName>ppt_x</p:attrName>
                                          <p:attrName>ppt_y</p:attrName>
                                        </p:attrNameLst>
                                      </p:cBhvr>
                                      <p:rCtr x="-2852" y="46"/>
                                    </p:animMotion>
                                  </p:childTnLst>
                                </p:cTn>
                              </p:par>
                              <p:par>
                                <p:cTn id="29" presetID="7" presetClass="emph" presetSubtype="2" fill="hold" nodeType="withEffect">
                                  <p:stCondLst>
                                    <p:cond delay="500"/>
                                  </p:stCondLst>
                                  <p:childTnLst>
                                    <p:animClr clrSpc="rgb" dir="cw">
                                      <p:cBhvr>
                                        <p:cTn id="30" dur="500" fill="hold"/>
                                        <p:tgtEl>
                                          <p:spTgt spid="11"/>
                                        </p:tgtEl>
                                        <p:attrNameLst>
                                          <p:attrName>stroke.color</p:attrName>
                                        </p:attrNameLst>
                                      </p:cBhvr>
                                      <p:to>
                                        <a:schemeClr val="accent1"/>
                                      </p:to>
                                    </p:animClr>
                                    <p:set>
                                      <p:cBhvr>
                                        <p:cTn id="31" dur="500" fill="hold"/>
                                        <p:tgtEl>
                                          <p:spTgt spid="11"/>
                                        </p:tgtEl>
                                        <p:attrNameLst>
                                          <p:attrName>stroke.on</p:attrName>
                                        </p:attrNameLst>
                                      </p:cBhvr>
                                      <p:to>
                                        <p:strVal val="true"/>
                                      </p:to>
                                    </p:set>
                                  </p:childTnLst>
                                  <p:subTnLst>
                                    <p:animClr clrSpc="rgb" dir="cw">
                                      <p:cBhvr override="childStyle">
                                        <p:cTn dur="1" fill="hold" display="0" masterRel="nextClick" afterEffect="1"/>
                                        <p:tgtEl>
                                          <p:spTgt spid="11"/>
                                        </p:tgtEl>
                                        <p:attrNameLst>
                                          <p:attrName>ppt_c</p:attrName>
                                        </p:attrNameLst>
                                      </p:cBhvr>
                                      <p:to>
                                        <a:srgbClr val="7F7F7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25593"/>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a:t>
            </a:r>
            <a:r>
              <a:rPr lang="en-US" b="1" dirty="0" err="1">
                <a:solidFill>
                  <a:srgbClr val="0000FF"/>
                </a:solidFill>
                <a:latin typeface="Consolas" charset="0"/>
                <a:ea typeface="Consolas" charset="0"/>
                <a:cs typeface="Consolas" charset="0"/>
              </a:rPr>
              <a:t>MoveHandler</a:t>
            </a:r>
            <a:r>
              <a:rPr lang="en-US" b="1" dirty="0">
                <a:solidFill>
                  <a:srgbClr val="0000FF"/>
                </a:solidFill>
              </a:rPr>
              <a:t> </a:t>
            </a:r>
            <a:r>
              <a:rPr lang="en-US" b="1" dirty="0"/>
              <a:t>(3/3)</a:t>
            </a:r>
          </a:p>
        </p:txBody>
      </p:sp>
      <p:sp>
        <p:nvSpPr>
          <p:cNvPr id="3" name="Content Placeholder 2"/>
          <p:cNvSpPr>
            <a:spLocks noGrp="1"/>
          </p:cNvSpPr>
          <p:nvPr>
            <p:ph idx="1"/>
          </p:nvPr>
        </p:nvSpPr>
        <p:spPr>
          <a:xfrm>
            <a:off x="481014" y="1301664"/>
            <a:ext cx="4876798" cy="5556335"/>
          </a:xfrm>
        </p:spPr>
        <p:txBody>
          <a:bodyPr>
            <a:normAutofit/>
          </a:bodyPr>
          <a:lstStyle/>
          <a:p>
            <a:pPr marL="0" indent="0">
              <a:buClr>
                <a:schemeClr val="tx1"/>
              </a:buClr>
              <a:buNone/>
            </a:pPr>
            <a:r>
              <a:rPr lang="en-US" sz="2400" dirty="0"/>
              <a:t>4a.</a:t>
            </a:r>
            <a:r>
              <a:rPr lang="en-US" sz="2400" dirty="0">
                <a:solidFill>
                  <a:srgbClr val="FF0000"/>
                </a:solidFill>
              </a:rPr>
              <a:t> </a:t>
            </a:r>
            <a:r>
              <a:rPr lang="en-US" sz="2400" dirty="0"/>
              <a:t>Declare an instance variable </a:t>
            </a:r>
            <a:r>
              <a:rPr lang="en-US" sz="2400" dirty="0">
                <a:solidFill>
                  <a:srgbClr val="0000FF"/>
                </a:solidFill>
                <a:latin typeface="Consolas" charset="0"/>
                <a:ea typeface="Consolas" charset="0"/>
                <a:cs typeface="Consolas" charset="0"/>
              </a:rPr>
              <a:t>_distance</a:t>
            </a:r>
            <a:r>
              <a:rPr lang="en-US" sz="2400" dirty="0">
                <a:solidFill>
                  <a:srgbClr val="0000FF"/>
                </a:solidFill>
              </a:rPr>
              <a:t> </a:t>
            </a:r>
            <a:r>
              <a:rPr lang="en-US" sz="2400" dirty="0"/>
              <a:t>that will be initialized differently depending on whether the </a:t>
            </a:r>
            <a:r>
              <a:rPr lang="en-US" sz="2400" dirty="0" err="1">
                <a:solidFill>
                  <a:srgbClr val="0000FF"/>
                </a:solidFill>
                <a:latin typeface="Consolas" charset="0"/>
                <a:ea typeface="Consolas" charset="0"/>
                <a:cs typeface="Consolas" charset="0"/>
              </a:rPr>
              <a:t>isLeft</a:t>
            </a:r>
            <a:r>
              <a:rPr lang="en-US" sz="2400" dirty="0">
                <a:solidFill>
                  <a:srgbClr val="0000FF"/>
                </a:solidFill>
              </a:rPr>
              <a:t> </a:t>
            </a:r>
            <a:r>
              <a:rPr lang="en-US" sz="2400" dirty="0"/>
              <a:t>argument is </a:t>
            </a:r>
            <a:r>
              <a:rPr lang="en-US" sz="2400" dirty="0">
                <a:solidFill>
                  <a:srgbClr val="0000FF"/>
                </a:solidFill>
                <a:latin typeface="Consolas" charset="0"/>
                <a:ea typeface="Consolas" charset="0"/>
                <a:cs typeface="Consolas" charset="0"/>
              </a:rPr>
              <a:t>true</a:t>
            </a:r>
            <a:r>
              <a:rPr lang="en-US" sz="2400" dirty="0">
                <a:solidFill>
                  <a:srgbClr val="0000FF"/>
                </a:solidFill>
              </a:rPr>
              <a:t> </a:t>
            </a:r>
            <a:r>
              <a:rPr lang="en-US" sz="2400" dirty="0"/>
              <a:t>or</a:t>
            </a:r>
            <a:r>
              <a:rPr lang="en-US" sz="2400" dirty="0">
                <a:solidFill>
                  <a:srgbClr val="FF0000"/>
                </a:solidFill>
              </a:rPr>
              <a:t> </a:t>
            </a:r>
            <a:r>
              <a:rPr lang="en-US" sz="2400" dirty="0">
                <a:solidFill>
                  <a:srgbClr val="0000FF"/>
                </a:solidFill>
                <a:latin typeface="Consolas" charset="0"/>
                <a:ea typeface="Consolas" charset="0"/>
                <a:cs typeface="Consolas" charset="0"/>
              </a:rPr>
              <a:t>false</a:t>
            </a:r>
          </a:p>
          <a:p>
            <a:pPr marL="0" indent="0">
              <a:buClr>
                <a:schemeClr val="tx1"/>
              </a:buClr>
              <a:buNone/>
            </a:pPr>
            <a:r>
              <a:rPr lang="en-US" sz="2400" dirty="0"/>
              <a:t>4b. Set </a:t>
            </a:r>
            <a:r>
              <a:rPr lang="en-US" sz="2400" dirty="0">
                <a:solidFill>
                  <a:srgbClr val="0000FF"/>
                </a:solidFill>
                <a:latin typeface="Consolas" charset="0"/>
                <a:ea typeface="Consolas" charset="0"/>
                <a:cs typeface="Consolas" charset="0"/>
              </a:rPr>
              <a:t>_distance </a:t>
            </a:r>
            <a:r>
              <a:rPr lang="en-US" sz="2400" dirty="0"/>
              <a:t>to 10 initially – if the registered</a:t>
            </a:r>
            <a:r>
              <a:rPr lang="en-US" sz="2400" dirty="0">
                <a:solidFill>
                  <a:srgbClr val="0432FF"/>
                </a:solidFill>
              </a:rPr>
              <a:t> </a:t>
            </a:r>
            <a:r>
              <a:rPr lang="en-US" sz="2400" dirty="0">
                <a:solidFill>
                  <a:srgbClr val="0000FF"/>
                </a:solidFill>
                <a:latin typeface="Consolas" charset="0"/>
                <a:ea typeface="Consolas" charset="0"/>
                <a:cs typeface="Consolas" charset="0"/>
              </a:rPr>
              <a:t>Button</a:t>
            </a:r>
            <a:r>
              <a:rPr lang="en-US" sz="2400" dirty="0">
                <a:solidFill>
                  <a:srgbClr val="0432FF"/>
                </a:solidFill>
                <a:latin typeface="Consolas" charset="0"/>
                <a:ea typeface="Consolas" charset="0"/>
                <a:cs typeface="Consolas" charset="0"/>
              </a:rPr>
              <a:t> </a:t>
            </a:r>
            <a:r>
              <a:rPr lang="en-US" sz="2400" dirty="0" err="1">
                <a:solidFill>
                  <a:srgbClr val="0000FF"/>
                </a:solidFill>
                <a:latin typeface="Consolas" charset="0"/>
                <a:ea typeface="Consolas" charset="0"/>
                <a:cs typeface="Consolas" charset="0"/>
              </a:rPr>
              <a:t>isLeft</a:t>
            </a:r>
            <a:r>
              <a:rPr lang="en-US" sz="2400" dirty="0"/>
              <a:t>, change </a:t>
            </a:r>
            <a:r>
              <a:rPr lang="en-US" sz="2400" dirty="0">
                <a:solidFill>
                  <a:srgbClr val="0000FF"/>
                </a:solidFill>
                <a:latin typeface="Consolas" charset="0"/>
                <a:ea typeface="Consolas" charset="0"/>
                <a:cs typeface="Consolas" charset="0"/>
              </a:rPr>
              <a:t>_distance</a:t>
            </a:r>
            <a:r>
              <a:rPr lang="en-US" sz="2400" dirty="0">
                <a:solidFill>
                  <a:srgbClr val="0432FF"/>
                </a:solidFill>
                <a:latin typeface="Consolas" charset="0"/>
                <a:ea typeface="Consolas" charset="0"/>
                <a:cs typeface="Consolas" charset="0"/>
              </a:rPr>
              <a:t> </a:t>
            </a:r>
            <a:r>
              <a:rPr lang="en-US" sz="2400" dirty="0"/>
              <a:t>to -10 so the</a:t>
            </a:r>
            <a:r>
              <a:rPr lang="en-US" sz="2400" dirty="0">
                <a:solidFill>
                  <a:srgbClr val="FF0000"/>
                </a:solidFill>
              </a:rPr>
              <a:t> </a:t>
            </a:r>
            <a:r>
              <a:rPr lang="en-US" sz="2400" dirty="0">
                <a:solidFill>
                  <a:srgbClr val="0000FF"/>
                </a:solidFill>
                <a:latin typeface="Consolas" charset="0"/>
                <a:ea typeface="Consolas" charset="0"/>
                <a:cs typeface="Consolas" charset="0"/>
              </a:rPr>
              <a:t>Ellipse</a:t>
            </a:r>
            <a:r>
              <a:rPr lang="en-US" sz="2400" dirty="0">
                <a:solidFill>
                  <a:srgbClr val="0000FF"/>
                </a:solidFill>
              </a:rPr>
              <a:t> </a:t>
            </a:r>
            <a:r>
              <a:rPr lang="en-US" sz="2400" dirty="0"/>
              <a:t>moves in the opposite direction</a:t>
            </a:r>
          </a:p>
          <a:p>
            <a:pPr marL="0" indent="0">
              <a:buClr>
                <a:srgbClr val="FF0000"/>
              </a:buClr>
              <a:buNone/>
            </a:pPr>
            <a:r>
              <a:rPr lang="en-US" sz="2400" b="1" dirty="0">
                <a:solidFill>
                  <a:srgbClr val="FF0000"/>
                </a:solidFill>
              </a:rPr>
              <a:t>4c. Implement the handle method to move the </a:t>
            </a:r>
            <a:r>
              <a:rPr lang="en-US" sz="2400" b="1" dirty="0">
                <a:solidFill>
                  <a:srgbClr val="0000FF"/>
                </a:solidFill>
                <a:latin typeface="Consolas" charset="0"/>
                <a:ea typeface="Consolas" charset="0"/>
                <a:cs typeface="Consolas" charset="0"/>
              </a:rPr>
              <a:t>Ellipse</a:t>
            </a:r>
            <a:r>
              <a:rPr lang="en-US" sz="2400" b="1" dirty="0">
                <a:solidFill>
                  <a:srgbClr val="0000FF"/>
                </a:solidFill>
              </a:rPr>
              <a:t> </a:t>
            </a:r>
            <a:r>
              <a:rPr lang="en-US" sz="2400" b="1" dirty="0">
                <a:solidFill>
                  <a:srgbClr val="FF0000"/>
                </a:solidFill>
              </a:rPr>
              <a:t>by </a:t>
            </a:r>
            <a:r>
              <a:rPr lang="en-US" sz="2400" b="1" dirty="0">
                <a:solidFill>
                  <a:srgbClr val="0000FF"/>
                </a:solidFill>
                <a:latin typeface="Consolas" charset="0"/>
                <a:ea typeface="Consolas" charset="0"/>
                <a:cs typeface="Consolas" charset="0"/>
              </a:rPr>
              <a:t>_distance </a:t>
            </a:r>
            <a:r>
              <a:rPr lang="en-US" sz="2400" b="1" dirty="0">
                <a:solidFill>
                  <a:srgbClr val="FF0000"/>
                </a:solidFill>
              </a:rPr>
              <a:t>in the horizontal direction</a:t>
            </a:r>
          </a:p>
          <a:p>
            <a:pPr marL="0" indent="0">
              <a:buClr>
                <a:srgbClr val="FF0000"/>
              </a:buClr>
              <a:buNone/>
            </a:pPr>
            <a:endParaRPr lang="en-US" sz="2400" b="1" dirty="0">
              <a:solidFill>
                <a:srgbClr val="FF0000"/>
              </a:solidFill>
            </a:endParaRPr>
          </a:p>
        </p:txBody>
      </p:sp>
      <p:sp>
        <p:nvSpPr>
          <p:cNvPr id="6" name="TextBox 5"/>
          <p:cNvSpPr txBox="1"/>
          <p:nvPr/>
        </p:nvSpPr>
        <p:spPr>
          <a:xfrm>
            <a:off x="5357812" y="1288880"/>
            <a:ext cx="7000876" cy="5693866"/>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other code elided</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other code elided</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latin typeface="Consolas"/>
                <a:ea typeface="Consolas"/>
                <a:cs typeface="Consolas"/>
                <a:sym typeface="Consolas"/>
              </a:rPr>
              <a:t>private class </a:t>
            </a:r>
            <a:r>
              <a:rPr lang="en-US" sz="1400" dirty="0" err="1">
                <a:latin typeface="Consolas"/>
                <a:ea typeface="Consolas"/>
                <a:cs typeface="Consolas"/>
                <a:sym typeface="Consolas"/>
              </a:rPr>
              <a:t>MoveHandler</a:t>
            </a:r>
            <a:r>
              <a:rPr lang="en-US" sz="1400" dirty="0">
                <a:latin typeface="Consolas"/>
                <a:ea typeface="Consolas"/>
                <a:cs typeface="Consolas"/>
                <a:sym typeface="Consolas"/>
              </a:rPr>
              <a:t> implements </a:t>
            </a:r>
            <a:r>
              <a:rPr lang="en-US" sz="1400" dirty="0" err="1">
                <a:latin typeface="Consolas"/>
                <a:ea typeface="Consolas"/>
                <a:cs typeface="Consolas"/>
                <a:sym typeface="Consolas"/>
              </a:rPr>
              <a:t>EventHandler</a:t>
            </a:r>
            <a:r>
              <a:rPr lang="en-US" sz="1400" dirty="0">
                <a:latin typeface="Consolas"/>
                <a:ea typeface="Consolas"/>
                <a:cs typeface="Consolas"/>
                <a:sym typeface="Consolas"/>
              </a:rPr>
              <a:t>&lt;</a:t>
            </a:r>
            <a:r>
              <a:rPr lang="en-US" sz="1400" dirty="0" err="1">
                <a:latin typeface="Consolas"/>
                <a:ea typeface="Consolas"/>
                <a:cs typeface="Consolas"/>
                <a:sym typeface="Consolas"/>
              </a:rPr>
              <a:t>ActionEvent</a:t>
            </a:r>
            <a:r>
              <a:rPr lang="en-US" sz="1400" dirty="0">
                <a:latin typeface="Consolas"/>
                <a:ea typeface="Consolas"/>
                <a:cs typeface="Consolas"/>
                <a:sym typeface="Consolas"/>
              </a:rPr>
              <a:t>&gt; </a:t>
            </a:r>
            <a:r>
              <a:rPr lang="en" sz="1400" dirty="0">
                <a:latin typeface="Consolas"/>
                <a:ea typeface="Consolas"/>
                <a:cs typeface="Consolas"/>
                <a:sym typeface="Consolas"/>
              </a:rPr>
              <a:t>{</a:t>
            </a:r>
          </a:p>
          <a:p>
            <a:r>
              <a:rPr lang="en-US" sz="1400" dirty="0">
                <a:latin typeface="Consolas"/>
                <a:ea typeface="Consolas"/>
                <a:cs typeface="Consolas"/>
                <a:sym typeface="Consolas"/>
              </a:rPr>
              <a:t>	private </a:t>
            </a:r>
            <a:r>
              <a:rPr lang="en-US" sz="1400" dirty="0" err="1">
                <a:latin typeface="Consolas"/>
                <a:ea typeface="Consolas"/>
                <a:cs typeface="Consolas"/>
                <a:sym typeface="Consolas"/>
              </a:rPr>
              <a:t>int</a:t>
            </a:r>
            <a:r>
              <a:rPr lang="en-US" sz="1400" dirty="0">
                <a:latin typeface="Consolas"/>
                <a:ea typeface="Consolas"/>
                <a:cs typeface="Consolas"/>
                <a:sym typeface="Consolas"/>
              </a:rPr>
              <a:t> _distance;</a:t>
            </a:r>
          </a:p>
          <a:p>
            <a:endParaRPr lang="en-US" sz="1400" dirty="0">
              <a:latin typeface="Consolas"/>
              <a:ea typeface="Consolas"/>
              <a:cs typeface="Consolas"/>
              <a:sym typeface="Consolas"/>
            </a:endParaRPr>
          </a:p>
          <a:p>
            <a:r>
              <a:rPr lang="en-US" sz="1400" dirty="0">
                <a:latin typeface="Consolas"/>
                <a:ea typeface="Consolas"/>
                <a:cs typeface="Consolas"/>
                <a:sym typeface="Consolas"/>
              </a:rPr>
              <a:t>	public </a:t>
            </a:r>
            <a:r>
              <a:rPr lang="en-US" sz="1400" dirty="0" err="1">
                <a:latin typeface="Consolas"/>
                <a:ea typeface="Consolas"/>
                <a:cs typeface="Consolas"/>
                <a:sym typeface="Consolas"/>
              </a:rPr>
              <a:t>MoveHandler</a:t>
            </a:r>
            <a:r>
              <a:rPr lang="en-US" sz="1400" dirty="0">
                <a:latin typeface="Consolas"/>
                <a:ea typeface="Consolas"/>
                <a:cs typeface="Consolas"/>
                <a:sym typeface="Consolas"/>
              </a:rPr>
              <a:t>(</a:t>
            </a:r>
            <a:r>
              <a:rPr lang="en-US" sz="1400" dirty="0" err="1">
                <a:latin typeface="Consolas"/>
                <a:ea typeface="Consolas"/>
                <a:cs typeface="Consolas"/>
                <a:sym typeface="Consolas"/>
              </a:rPr>
              <a:t>boolean</a:t>
            </a:r>
            <a:r>
              <a:rPr lang="en-US" sz="1400" dirty="0">
                <a:latin typeface="Consolas"/>
                <a:ea typeface="Consolas"/>
                <a:cs typeface="Consolas"/>
                <a:sym typeface="Consolas"/>
              </a:rPr>
              <a:t> </a:t>
            </a:r>
            <a:r>
              <a:rPr lang="en-US" sz="1400" dirty="0" err="1">
                <a:latin typeface="Consolas"/>
                <a:ea typeface="Consolas"/>
                <a:cs typeface="Consolas"/>
                <a:sym typeface="Consolas"/>
              </a:rPr>
              <a:t>isLeft</a:t>
            </a:r>
            <a:r>
              <a:rPr lang="en-US" sz="1400" dirty="0">
                <a:latin typeface="Consolas"/>
                <a:ea typeface="Consolas"/>
                <a:cs typeface="Consolas"/>
                <a:sym typeface="Consolas"/>
              </a:rPr>
              <a:t>) {//constructor</a:t>
            </a:r>
          </a:p>
          <a:p>
            <a:pPr lvl="0"/>
            <a:r>
              <a:rPr lang="en-US" sz="1400" dirty="0">
                <a:latin typeface="Consolas"/>
                <a:ea typeface="Consolas"/>
                <a:cs typeface="Consolas"/>
                <a:sym typeface="Consolas"/>
              </a:rPr>
              <a:t>	      _distance = 10;</a:t>
            </a:r>
          </a:p>
          <a:p>
            <a:pPr lvl="0"/>
            <a:r>
              <a:rPr lang="en-US" sz="1400" dirty="0">
                <a:latin typeface="Consolas"/>
                <a:ea typeface="Consolas"/>
                <a:cs typeface="Consolas"/>
                <a:sym typeface="Consolas"/>
              </a:rPr>
              <a:t>	      if (</a:t>
            </a:r>
            <a:r>
              <a:rPr lang="en-US" sz="1400" dirty="0" err="1">
                <a:latin typeface="Consolas"/>
                <a:ea typeface="Consolas"/>
                <a:cs typeface="Consolas"/>
                <a:sym typeface="Consolas"/>
              </a:rPr>
              <a:t>isLeft</a:t>
            </a:r>
            <a:r>
              <a:rPr lang="en-US" sz="1400" dirty="0">
                <a:latin typeface="Consolas"/>
                <a:ea typeface="Consolas"/>
                <a:cs typeface="Consolas"/>
                <a:sym typeface="Consolas"/>
              </a:rPr>
              <a:t>) {</a:t>
            </a:r>
          </a:p>
          <a:p>
            <a:pPr lvl="0"/>
            <a:r>
              <a:rPr lang="en-US" sz="1400" dirty="0">
                <a:latin typeface="Consolas"/>
                <a:ea typeface="Consolas"/>
                <a:cs typeface="Consolas"/>
                <a:sym typeface="Consolas"/>
              </a:rPr>
              <a:t>	      	_distance *= -1;//change sign </a:t>
            </a:r>
          </a:p>
          <a:p>
            <a:pPr lvl="0"/>
            <a:r>
              <a:rPr lang="en-US" sz="1400" dirty="0">
                <a:latin typeface="Consolas"/>
                <a:ea typeface="Consolas"/>
                <a:cs typeface="Consolas"/>
                <a:sym typeface="Consolas"/>
              </a:rPr>
              <a:t> 	      }</a:t>
            </a:r>
          </a:p>
          <a:p>
            <a:r>
              <a:rPr lang="en-US" sz="1400" dirty="0">
                <a:latin typeface="Consolas"/>
                <a:ea typeface="Consolas"/>
                <a:cs typeface="Consolas"/>
                <a:sym typeface="Consolas"/>
              </a:rPr>
              <a:t>	}</a:t>
            </a:r>
          </a:p>
          <a:p>
            <a:endParaRPr lang="en-US" sz="1400" dirty="0">
              <a:latin typeface="Consolas"/>
              <a:ea typeface="Consolas"/>
              <a:cs typeface="Consolas"/>
              <a:sym typeface="Consolas"/>
            </a:endParaRPr>
          </a:p>
          <a:p>
            <a:r>
              <a:rPr lang="en-US" sz="1400" dirty="0">
                <a:latin typeface="Consolas"/>
                <a:ea typeface="Consolas"/>
                <a:cs typeface="Consolas"/>
                <a:sym typeface="Consolas"/>
              </a:rPr>
              <a:t>	</a:t>
            </a:r>
            <a:r>
              <a:rPr lang="en-US" sz="1400" b="1" dirty="0">
                <a:solidFill>
                  <a:srgbClr val="FF0000"/>
                </a:solidFill>
                <a:latin typeface="Consolas"/>
                <a:ea typeface="Consolas"/>
                <a:cs typeface="Consolas"/>
                <a:sym typeface="Consolas"/>
              </a:rPr>
              <a:t>public void handle(</a:t>
            </a:r>
            <a:r>
              <a:rPr lang="en-US" sz="1400" b="1" dirty="0" err="1">
                <a:solidFill>
                  <a:srgbClr val="FF0000"/>
                </a:solidFill>
                <a:latin typeface="Consolas"/>
                <a:ea typeface="Consolas"/>
                <a:cs typeface="Consolas"/>
                <a:sym typeface="Consolas"/>
              </a:rPr>
              <a:t>ActionEvent</a:t>
            </a:r>
            <a:r>
              <a:rPr lang="en-US" sz="1400" b="1" dirty="0">
                <a:solidFill>
                  <a:srgbClr val="FF0000"/>
                </a:solidFill>
                <a:latin typeface="Consolas"/>
                <a:ea typeface="Consolas"/>
                <a:cs typeface="Consolas"/>
                <a:sym typeface="Consolas"/>
              </a:rPr>
              <a:t> e) {//called by JFX</a:t>
            </a:r>
          </a:p>
          <a:p>
            <a:pPr lvl="0"/>
            <a:r>
              <a:rPr lang="en-US" sz="1400" b="1" dirty="0">
                <a:solidFill>
                  <a:srgbClr val="FF0000"/>
                </a:solidFill>
                <a:latin typeface="Consolas"/>
                <a:ea typeface="Consolas"/>
                <a:cs typeface="Consolas"/>
                <a:sym typeface="Consolas"/>
              </a:rPr>
              <a:t>	      </a:t>
            </a:r>
            <a:r>
              <a:rPr lang="en-US" sz="1400" b="1" dirty="0">
                <a:solidFill>
                  <a:srgbClr val="FF0000"/>
                </a:solidFill>
                <a:latin typeface="Consolas" charset="0"/>
                <a:ea typeface="Consolas" charset="0"/>
                <a:cs typeface="Consolas" charset="0"/>
              </a:rPr>
              <a:t>_</a:t>
            </a:r>
            <a:r>
              <a:rPr lang="en-US" sz="1400" b="1" dirty="0" err="1">
                <a:solidFill>
                  <a:srgbClr val="FF0000"/>
                </a:solidFill>
                <a:latin typeface="Consolas" charset="0"/>
                <a:ea typeface="Consolas" charset="0"/>
                <a:cs typeface="Consolas" charset="0"/>
              </a:rPr>
              <a:t>ellipse.setCenterX</a:t>
            </a:r>
            <a:r>
              <a:rPr lang="en-US" sz="1400" b="1" dirty="0">
                <a:solidFill>
                  <a:srgbClr val="FF0000"/>
                </a:solidFill>
                <a:latin typeface="Consolas" charset="0"/>
                <a:ea typeface="Consolas" charset="0"/>
                <a:cs typeface="Consolas" charset="0"/>
              </a:rPr>
              <a:t>(_</a:t>
            </a:r>
            <a:r>
              <a:rPr lang="en-US" sz="1400" b="1" dirty="0" err="1">
                <a:solidFill>
                  <a:srgbClr val="FF0000"/>
                </a:solidFill>
                <a:latin typeface="Consolas" charset="0"/>
                <a:ea typeface="Consolas" charset="0"/>
                <a:cs typeface="Consolas" charset="0"/>
              </a:rPr>
              <a:t>ellipse.getCenterX</a:t>
            </a:r>
            <a:r>
              <a:rPr lang="en-US" sz="1400" b="1" dirty="0">
                <a:solidFill>
                  <a:srgbClr val="FF0000"/>
                </a:solidFill>
                <a:latin typeface="Consolas" charset="0"/>
                <a:ea typeface="Consolas" charset="0"/>
                <a:cs typeface="Consolas" charset="0"/>
              </a:rPr>
              <a:t>()+_distance);</a:t>
            </a:r>
            <a:endParaRPr lang="en-US" sz="1400" b="1" dirty="0">
              <a:solidFill>
                <a:srgbClr val="FF0000"/>
              </a:solidFill>
              <a:latin typeface="Consolas"/>
              <a:ea typeface="Consolas"/>
              <a:cs typeface="Consolas"/>
              <a:sym typeface="Consolas"/>
            </a:endParaRPr>
          </a:p>
          <a:p>
            <a:r>
              <a:rPr lang="en-US" sz="1400" b="1" dirty="0">
                <a:solidFill>
                  <a:srgbClr val="FF0000"/>
                </a:solidFill>
                <a:latin typeface="Consolas"/>
                <a:ea typeface="Consolas"/>
                <a:cs typeface="Consolas"/>
                <a:sym typeface="Consolas"/>
              </a:rPr>
              <a:t>	}</a:t>
            </a:r>
          </a:p>
          <a:p>
            <a:endParaRPr lang="en" sz="1400" b="1" dirty="0">
              <a:solidFill>
                <a:srgbClr val="FF0000"/>
              </a:solidFill>
              <a:latin typeface="Consolas"/>
              <a:ea typeface="Consolas"/>
              <a:cs typeface="Consolas"/>
              <a:sym typeface="Consolas"/>
            </a:endParaRPr>
          </a:p>
          <a:p>
            <a:pPr lvl="0" indent="457200"/>
            <a:r>
              <a:rPr lang="en" sz="1400" dirty="0">
                <a:latin typeface="Consolas"/>
                <a:ea typeface="Consolas"/>
                <a:cs typeface="Consolas"/>
                <a:sym typeface="Consolas"/>
              </a:rPr>
              <a:t>}</a:t>
            </a:r>
          </a:p>
          <a:p>
            <a:endParaRPr lang="en-US" sz="1400" dirty="0">
              <a:latin typeface="Consolas" charset="0"/>
              <a:ea typeface="Consolas" charset="0"/>
              <a:cs typeface="Consolas" charset="0"/>
            </a:endParaRP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649382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8" end="18"/>
                                            </p:txEl>
                                          </p:spTgt>
                                        </p:tgtEl>
                                        <p:attrNameLst>
                                          <p:attrName>style.visibility</p:attrName>
                                        </p:attrNameLst>
                                      </p:cBhvr>
                                      <p:to>
                                        <p:strVal val="visible"/>
                                      </p:to>
                                    </p:set>
                                    <p:animEffect transition="in" filter="fade">
                                      <p:cBhvr>
                                        <p:cTn id="7"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125593"/>
            <a:ext cx="11177588" cy="1325033"/>
          </a:xfrm>
        </p:spPr>
        <p:txBody>
          <a:bodyPr/>
          <a:lstStyle/>
          <a:p>
            <a:r>
              <a:rPr lang="en-US" b="1" dirty="0" err="1">
                <a:solidFill>
                  <a:srgbClr val="0000FF"/>
                </a:solidFill>
                <a:latin typeface="Consolas" charset="0"/>
                <a:ea typeface="Consolas" charset="0"/>
                <a:cs typeface="Consolas" charset="0"/>
              </a:rPr>
              <a:t>MovingShapeApp</a:t>
            </a:r>
            <a:r>
              <a:rPr lang="en-US" b="1" dirty="0"/>
              <a:t>: back to </a:t>
            </a:r>
            <a:r>
              <a:rPr lang="en-US" b="1" dirty="0" err="1">
                <a:solidFill>
                  <a:srgbClr val="0000FF"/>
                </a:solidFill>
                <a:latin typeface="Consolas" charset="0"/>
                <a:ea typeface="Consolas" charset="0"/>
                <a:cs typeface="Consolas" charset="0"/>
              </a:rPr>
              <a:t>setupButtons</a:t>
            </a:r>
            <a:r>
              <a:rPr lang="en-US" b="1" dirty="0">
                <a:solidFill>
                  <a:srgbClr val="0000FF"/>
                </a:solidFill>
                <a:latin typeface="Consolas" charset="0"/>
                <a:ea typeface="Consolas" charset="0"/>
                <a:cs typeface="Consolas" charset="0"/>
              </a:rPr>
              <a:t>()</a:t>
            </a:r>
            <a:endParaRPr lang="en-US" b="1" dirty="0"/>
          </a:p>
        </p:txBody>
      </p:sp>
      <p:sp>
        <p:nvSpPr>
          <p:cNvPr id="3" name="Content Placeholder 2"/>
          <p:cNvSpPr>
            <a:spLocks noGrp="1"/>
          </p:cNvSpPr>
          <p:nvPr>
            <p:ph idx="1"/>
          </p:nvPr>
        </p:nvSpPr>
        <p:spPr>
          <a:xfrm>
            <a:off x="287867" y="1809665"/>
            <a:ext cx="5844731" cy="5013104"/>
          </a:xfrm>
        </p:spPr>
        <p:txBody>
          <a:bodyPr>
            <a:normAutofit/>
          </a:bodyPr>
          <a:lstStyle/>
          <a:p>
            <a:pPr marL="0" indent="0">
              <a:buNone/>
            </a:pPr>
            <a:r>
              <a:rPr lang="en-US" b="1" dirty="0">
                <a:solidFill>
                  <a:srgbClr val="FF0000"/>
                </a:solidFill>
              </a:rPr>
              <a:t>Register </a:t>
            </a:r>
            <a:r>
              <a:rPr lang="en-US" b="1" dirty="0">
                <a:solidFill>
                  <a:srgbClr val="0000FF"/>
                </a:solidFill>
                <a:latin typeface="Consolas" charset="0"/>
                <a:ea typeface="Consolas" charset="0"/>
                <a:cs typeface="Consolas" charset="0"/>
              </a:rPr>
              <a:t>Button</a:t>
            </a:r>
            <a:r>
              <a:rPr lang="en-US" b="1" dirty="0">
                <a:solidFill>
                  <a:srgbClr val="FF0000"/>
                </a:solidFill>
              </a:rPr>
              <a:t>s with their </a:t>
            </a:r>
            <a:r>
              <a:rPr lang="en-US" b="1" dirty="0" err="1">
                <a:solidFill>
                  <a:srgbClr val="0000FF"/>
                </a:solidFill>
                <a:latin typeface="Consolas" charset="0"/>
                <a:ea typeface="Consolas" charset="0"/>
                <a:cs typeface="Consolas" charset="0"/>
              </a:rPr>
              <a:t>EventHandler</a:t>
            </a:r>
            <a:r>
              <a:rPr lang="en-US" b="1" dirty="0" err="1">
                <a:solidFill>
                  <a:srgbClr val="FF0000"/>
                </a:solidFill>
              </a:rPr>
              <a:t>s</a:t>
            </a:r>
            <a:r>
              <a:rPr lang="en-US" b="1" dirty="0">
                <a:solidFill>
                  <a:srgbClr val="FF0000"/>
                </a:solidFill>
              </a:rPr>
              <a:t> by calling </a:t>
            </a:r>
            <a:r>
              <a:rPr lang="en-US" b="1" dirty="0" err="1">
                <a:solidFill>
                  <a:srgbClr val="0000FF"/>
                </a:solidFill>
                <a:latin typeface="Consolas" charset="0"/>
                <a:ea typeface="Consolas" charset="0"/>
                <a:cs typeface="Consolas" charset="0"/>
              </a:rPr>
              <a:t>setOnAction</a:t>
            </a:r>
            <a:r>
              <a:rPr lang="en-US" b="1" dirty="0">
                <a:solidFill>
                  <a:srgbClr val="0000FF"/>
                </a:solidFill>
                <a:latin typeface="Consolas" charset="0"/>
                <a:ea typeface="Consolas" charset="0"/>
                <a:cs typeface="Consolas" charset="0"/>
              </a:rPr>
              <a:t>()</a:t>
            </a:r>
            <a:r>
              <a:rPr lang="en-US" b="1" dirty="0">
                <a:solidFill>
                  <a:srgbClr val="FF0000"/>
                </a:solidFill>
              </a:rPr>
              <a:t> and passing in our instances of </a:t>
            </a:r>
            <a:r>
              <a:rPr lang="en-US" b="1" dirty="0" err="1">
                <a:solidFill>
                  <a:srgbClr val="0000FF"/>
                </a:solidFill>
                <a:latin typeface="Consolas" charset="0"/>
                <a:ea typeface="Consolas" charset="0"/>
                <a:cs typeface="Consolas" charset="0"/>
              </a:rPr>
              <a:t>MoveHandler</a:t>
            </a:r>
            <a:r>
              <a:rPr lang="en-US" b="1" dirty="0">
                <a:solidFill>
                  <a:srgbClr val="FF0000"/>
                </a:solidFill>
              </a:rPr>
              <a:t>, which we just created!</a:t>
            </a:r>
            <a:endParaRPr lang="en-US" dirty="0"/>
          </a:p>
          <a:p>
            <a:pPr marL="0" indent="0">
              <a:buNone/>
            </a:pPr>
            <a:endParaRPr lang="en-US" dirty="0">
              <a:solidFill>
                <a:srgbClr val="FF0000"/>
              </a:solidFill>
            </a:endParaRPr>
          </a:p>
        </p:txBody>
      </p:sp>
      <p:sp>
        <p:nvSpPr>
          <p:cNvPr id="6" name="TextBox 5"/>
          <p:cNvSpPr txBox="1"/>
          <p:nvPr/>
        </p:nvSpPr>
        <p:spPr>
          <a:xfrm>
            <a:off x="6400800" y="1301665"/>
            <a:ext cx="5939219" cy="5909310"/>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private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 _root;</a:t>
            </a:r>
          </a:p>
          <a:p>
            <a:r>
              <a:rPr lang="en-US" sz="1400" dirty="0">
                <a:latin typeface="Consolas" charset="0"/>
                <a:ea typeface="Consolas" charset="0"/>
                <a:cs typeface="Consolas" charset="0"/>
              </a:rPr>
              <a:t>    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_root = new </a:t>
            </a:r>
            <a:r>
              <a:rPr lang="en-US" sz="1400" dirty="0" err="1">
                <a:latin typeface="Consolas" charset="0"/>
                <a:ea typeface="Consolas" charset="0"/>
                <a:cs typeface="Consolas" charset="0"/>
              </a:rPr>
              <a:t>BorderPane</a:t>
            </a:r>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a:solidFill>
                  <a:schemeClr val="bg1">
                    <a:lumMod val="50000"/>
                  </a:schemeClr>
                </a:solidFill>
                <a:latin typeface="Consolas" charset="0"/>
                <a:ea typeface="Consolas" charset="0"/>
                <a:cs typeface="Consolas" charset="0"/>
              </a:rPr>
              <a:t>// setup of shape pane and shape elided!</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this.setupButtons</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dirty="0">
                <a:latin typeface="Consolas" charset="0"/>
                <a:ea typeface="Consolas" charset="0"/>
                <a:cs typeface="Consolas" charset="0"/>
              </a:rPr>
              <a:t>private void </a:t>
            </a:r>
            <a:r>
              <a:rPr lang="en-US" sz="1400" dirty="0" err="1">
                <a:latin typeface="Consolas" charset="0"/>
                <a:ea typeface="Consolas" charset="0"/>
                <a:cs typeface="Consolas" charset="0"/>
              </a:rPr>
              <a:t>setupButtons</a:t>
            </a:r>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 = new </a:t>
            </a:r>
            <a:r>
              <a:rPr lang="en-US" sz="1400" dirty="0" err="1">
                <a:latin typeface="Consolas" charset="0"/>
                <a:ea typeface="Consolas" charset="0"/>
                <a:cs typeface="Consolas" charset="0"/>
              </a:rPr>
              <a:t>HBox</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_</a:t>
            </a:r>
            <a:r>
              <a:rPr lang="en-US" sz="1400" dirty="0" err="1">
                <a:latin typeface="Consolas" charset="0"/>
                <a:ea typeface="Consolas" charset="0"/>
                <a:cs typeface="Consolas" charset="0"/>
              </a:rPr>
              <a:t>root.setBottom</a:t>
            </a:r>
            <a:r>
              <a:rPr lang="en-US" sz="1400" dirty="0">
                <a:latin typeface="Consolas" charset="0"/>
                <a:ea typeface="Consolas" charset="0"/>
                <a:cs typeface="Consolas" charset="0"/>
              </a:rPr>
              <a:t>(</a:t>
            </a:r>
            <a:r>
              <a:rPr lang="en-US" sz="1400" dirty="0" err="1">
                <a:latin typeface="Consolas" charset="0"/>
                <a:ea typeface="Consolas" charset="0"/>
                <a:cs typeface="Consolas" charset="0"/>
              </a:rPr>
              <a:t>buttonPane</a:t>
            </a:r>
            <a:r>
              <a:rPr lang="en-US" sz="1400" dirty="0">
                <a:latin typeface="Consolas" charset="0"/>
                <a:ea typeface="Consolas" charset="0"/>
                <a:cs typeface="Consolas" charset="0"/>
              </a:rPr>
              <a:t>);</a:t>
            </a:r>
          </a:p>
          <a:p>
            <a:r>
              <a:rPr lang="en-US" sz="1400" dirty="0">
                <a:latin typeface="Consolas" charset="0"/>
                <a:ea typeface="Consolas" charset="0"/>
                <a:cs typeface="Consolas" charset="0"/>
              </a:rPr>
              <a:t>        Button b1 = new Button(“Move Left”);</a:t>
            </a:r>
          </a:p>
          <a:p>
            <a:r>
              <a:rPr lang="en-US" sz="1400" dirty="0">
                <a:latin typeface="Consolas" charset="0"/>
                <a:ea typeface="Consolas" charset="0"/>
                <a:cs typeface="Consolas" charset="0"/>
              </a:rPr>
              <a:t>        Button b2 = new Button(“Move Right”);</a:t>
            </a:r>
          </a:p>
          <a:p>
            <a:r>
              <a:rPr lang="en-US" sz="1400" b="1" dirty="0">
                <a:solidFill>
                  <a:srgbClr val="FF0000"/>
                </a:solidFill>
                <a:latin typeface="Consolas" charset="0"/>
                <a:ea typeface="Consolas" charset="0"/>
                <a:cs typeface="Consolas" charset="0"/>
              </a:rPr>
              <a:t>        </a:t>
            </a:r>
            <a:r>
              <a:rPr lang="en-US" sz="1400" dirty="0" err="1">
                <a:latin typeface="Consolas" charset="0"/>
                <a:ea typeface="Consolas" charset="0"/>
                <a:cs typeface="Consolas" charset="0"/>
              </a:rPr>
              <a:t>buttonPane.getChildren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addAll</a:t>
            </a:r>
            <a:r>
              <a:rPr lang="en-US" sz="1400" dirty="0">
                <a:latin typeface="Consolas" charset="0"/>
                <a:ea typeface="Consolas" charset="0"/>
                <a:cs typeface="Consolas" charset="0"/>
              </a:rPr>
              <a:t>(b1, b2);</a:t>
            </a:r>
          </a:p>
          <a:p>
            <a:endParaRPr lang="en-US" sz="1400" b="1" dirty="0">
              <a:solidFill>
                <a:srgbClr val="FF0000"/>
              </a:solidFill>
              <a:latin typeface="Consolas" charset="0"/>
              <a:ea typeface="Consolas" charset="0"/>
              <a:cs typeface="Consolas" charset="0"/>
            </a:endParaRPr>
          </a:p>
          <a:p>
            <a:r>
              <a:rPr lang="en-US" sz="1400" b="1" dirty="0">
                <a:solidFill>
                  <a:srgbClr val="FF0000"/>
                </a:solidFill>
                <a:latin typeface="Consolas" charset="0"/>
                <a:ea typeface="Consolas" charset="0"/>
                <a:cs typeface="Consolas" charset="0"/>
              </a:rPr>
              <a:t>        </a:t>
            </a:r>
            <a:r>
              <a:rPr lang="en-US" sz="1400" dirty="0" err="1">
                <a:latin typeface="Consolas" charset="0"/>
                <a:ea typeface="Consolas" charset="0"/>
                <a:cs typeface="Consolas" charset="0"/>
              </a:rPr>
              <a:t>buttonPane.setSpacing</a:t>
            </a:r>
            <a:r>
              <a:rPr lang="en-US" sz="1400" dirty="0">
                <a:latin typeface="Consolas" charset="0"/>
                <a:ea typeface="Consolas" charset="0"/>
                <a:cs typeface="Consolas" charset="0"/>
              </a:rPr>
              <a:t>(30);</a:t>
            </a:r>
          </a:p>
          <a:p>
            <a:r>
              <a:rPr lang="en-US" sz="1400" b="1" dirty="0">
                <a:solidFill>
                  <a:srgbClr val="FF0000"/>
                </a:solidFill>
                <a:latin typeface="Consolas" charset="0"/>
                <a:ea typeface="Consolas" charset="0"/>
                <a:cs typeface="Consolas" charset="0"/>
              </a:rPr>
              <a:t>        b1.setOnAction(new </a:t>
            </a:r>
            <a:r>
              <a:rPr lang="en-US" sz="1400" b="1" dirty="0" err="1">
                <a:solidFill>
                  <a:srgbClr val="FF0000"/>
                </a:solidFill>
                <a:latin typeface="Consolas" charset="0"/>
                <a:ea typeface="Consolas" charset="0"/>
                <a:cs typeface="Consolas" charset="0"/>
              </a:rPr>
              <a:t>MoveHandler</a:t>
            </a:r>
            <a:r>
              <a:rPr lang="en-US" sz="1400" b="1" dirty="0">
                <a:solidFill>
                  <a:srgbClr val="FF0000"/>
                </a:solidFill>
                <a:latin typeface="Consolas" charset="0"/>
                <a:ea typeface="Consolas" charset="0"/>
                <a:cs typeface="Consolas" charset="0"/>
              </a:rPr>
              <a:t>(true));</a:t>
            </a:r>
          </a:p>
          <a:p>
            <a:r>
              <a:rPr lang="en-US" sz="1400" b="1" dirty="0">
                <a:solidFill>
                  <a:srgbClr val="FF0000"/>
                </a:solidFill>
                <a:latin typeface="Consolas" charset="0"/>
                <a:ea typeface="Consolas" charset="0"/>
                <a:cs typeface="Consolas" charset="0"/>
              </a:rPr>
              <a:t>        b2.setOnAction(new </a:t>
            </a:r>
            <a:r>
              <a:rPr lang="en-US" sz="1400" b="1" dirty="0" err="1">
                <a:solidFill>
                  <a:srgbClr val="FF0000"/>
                </a:solidFill>
                <a:latin typeface="Consolas" charset="0"/>
                <a:ea typeface="Consolas" charset="0"/>
                <a:cs typeface="Consolas" charset="0"/>
              </a:rPr>
              <a:t>MoveHandler</a:t>
            </a:r>
            <a:r>
              <a:rPr lang="en-US" sz="1400" b="1" dirty="0">
                <a:solidFill>
                  <a:srgbClr val="FF0000"/>
                </a:solidFill>
                <a:latin typeface="Consolas" charset="0"/>
                <a:ea typeface="Consolas" charset="0"/>
                <a:cs typeface="Consolas" charset="0"/>
              </a:rPr>
              <a:t>(false));</a:t>
            </a:r>
          </a:p>
          <a:p>
            <a:r>
              <a:rPr lang="en-US" sz="1400" b="1" dirty="0">
                <a:solidFill>
                  <a:srgbClr val="FF0000"/>
                </a:solidFill>
                <a:latin typeface="Consolas" charset="0"/>
                <a:ea typeface="Consolas" charset="0"/>
                <a:cs typeface="Consolas" charset="0"/>
              </a:rPr>
              <a:t>    </a:t>
            </a:r>
            <a:r>
              <a:rPr lang="en-US" sz="1400" dirty="0">
                <a:latin typeface="Consolas" charset="0"/>
                <a:ea typeface="Consolas" charset="0"/>
                <a:cs typeface="Consolas" charset="0"/>
              </a:rPr>
              <a:t>}</a:t>
            </a:r>
          </a:p>
          <a:p>
            <a:endParaRPr lang="en-US" sz="1400" b="1" dirty="0">
              <a:solidFill>
                <a:srgbClr val="FF0000"/>
              </a:solidFill>
              <a:latin typeface="Consolas" charset="0"/>
              <a:ea typeface="Consolas" charset="0"/>
              <a:cs typeface="Consolas" charset="0"/>
            </a:endParaRP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grpSp>
        <p:nvGrpSpPr>
          <p:cNvPr id="10" name="Group 9">
            <a:extLst>
              <a:ext uri="{FF2B5EF4-FFF2-40B4-BE49-F238E27FC236}">
                <a16:creationId xmlns:a16="http://schemas.microsoft.com/office/drawing/2014/main" id="{D38F9690-5DC2-654B-BE73-3CC85FE9835D}"/>
              </a:ext>
            </a:extLst>
          </p:cNvPr>
          <p:cNvGrpSpPr/>
          <p:nvPr/>
        </p:nvGrpSpPr>
        <p:grpSpPr>
          <a:xfrm>
            <a:off x="10387264" y="677779"/>
            <a:ext cx="1618469" cy="1946889"/>
            <a:chOff x="6306846" y="1094486"/>
            <a:chExt cx="5828677" cy="6586404"/>
          </a:xfrm>
        </p:grpSpPr>
        <p:pic>
          <p:nvPicPr>
            <p:cNvPr id="11" name="Picture 10">
              <a:extLst>
                <a:ext uri="{FF2B5EF4-FFF2-40B4-BE49-F238E27FC236}">
                  <a16:creationId xmlns:a16="http://schemas.microsoft.com/office/drawing/2014/main" id="{8A264A34-C47C-8A44-9A39-A0FE7D6EF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6" y="1094486"/>
              <a:ext cx="5828677" cy="6586404"/>
            </a:xfrm>
            <a:prstGeom prst="rect">
              <a:avLst/>
            </a:prstGeom>
          </p:spPr>
        </p:pic>
        <p:pic>
          <p:nvPicPr>
            <p:cNvPr id="12" name="Picture 11">
              <a:extLst>
                <a:ext uri="{FF2B5EF4-FFF2-40B4-BE49-F238E27FC236}">
                  <a16:creationId xmlns:a16="http://schemas.microsoft.com/office/drawing/2014/main" id="{41B3B833-58B4-5249-8CF0-59C5B656C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645" y="2486547"/>
              <a:ext cx="5414754" cy="3802287"/>
            </a:xfrm>
            <a:prstGeom prst="rect">
              <a:avLst/>
            </a:prstGeom>
          </p:spPr>
        </p:pic>
      </p:grpSp>
      <p:cxnSp>
        <p:nvCxnSpPr>
          <p:cNvPr id="8" name="Shape 594"/>
          <p:cNvCxnSpPr/>
          <p:nvPr/>
        </p:nvCxnSpPr>
        <p:spPr>
          <a:xfrm flipV="1">
            <a:off x="10387264" y="6026069"/>
            <a:ext cx="167499" cy="320943"/>
          </a:xfrm>
          <a:prstGeom prst="straightConnector1">
            <a:avLst/>
          </a:prstGeom>
          <a:noFill/>
          <a:ln w="19050" cap="flat" cmpd="sng">
            <a:solidFill>
              <a:srgbClr val="FF0000"/>
            </a:solidFill>
            <a:prstDash val="solid"/>
            <a:round/>
            <a:headEnd type="none" w="med" len="med"/>
            <a:tailEnd type="triangle" w="lg" len="lg"/>
          </a:ln>
        </p:spPr>
      </p:cxnSp>
      <p:sp>
        <p:nvSpPr>
          <p:cNvPr id="14" name="Shape 588"/>
          <p:cNvSpPr txBox="1"/>
          <p:nvPr/>
        </p:nvSpPr>
        <p:spPr>
          <a:xfrm>
            <a:off x="7996518" y="6382870"/>
            <a:ext cx="3299011" cy="212404"/>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600" dirty="0">
                <a:solidFill>
                  <a:srgbClr val="FF0000"/>
                </a:solidFill>
                <a:latin typeface="Consolas" charset="0"/>
                <a:ea typeface="Consolas" charset="0"/>
                <a:cs typeface="Consolas" charset="0"/>
              </a:rPr>
              <a:t>This is where we set </a:t>
            </a:r>
            <a:r>
              <a:rPr lang="en-US" sz="1600" dirty="0" err="1">
                <a:solidFill>
                  <a:srgbClr val="FF0000"/>
                </a:solidFill>
                <a:latin typeface="Consolas" charset="0"/>
                <a:ea typeface="Consolas" charset="0"/>
                <a:cs typeface="Consolas" charset="0"/>
              </a:rPr>
              <a:t>isLeft</a:t>
            </a:r>
            <a:endParaRPr lang="en" sz="1600" dirty="0">
              <a:solidFill>
                <a:srgbClr val="FF0000"/>
              </a:solidFill>
              <a:latin typeface="Consolas" charset="0"/>
              <a:ea typeface="Consolas" charset="0"/>
              <a:cs typeface="Consolas" charset="0"/>
            </a:endParaRPr>
          </a:p>
        </p:txBody>
      </p:sp>
    </p:spTree>
    <p:extLst>
      <p:ext uri="{BB962C8B-B14F-4D97-AF65-F5344CB8AC3E}">
        <p14:creationId xmlns:p14="http://schemas.microsoft.com/office/powerpoint/2010/main" val="3679023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0" end="20"/>
                                            </p:txEl>
                                          </p:spTgt>
                                        </p:tgtEl>
                                        <p:attrNameLst>
                                          <p:attrName>style.visibility</p:attrName>
                                        </p:attrNameLst>
                                      </p:cBhvr>
                                      <p:to>
                                        <p:strVal val="visible"/>
                                      </p:to>
                                    </p:set>
                                    <p:animEffect transition="in" filter="fade">
                                      <p:cBhvr>
                                        <p:cTn id="10" dur="500"/>
                                        <p:tgtEl>
                                          <p:spTgt spid="6">
                                            <p:txEl>
                                              <p:pRg st="20" end="2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1" end="21"/>
                                            </p:txEl>
                                          </p:spTgt>
                                        </p:tgtEl>
                                        <p:attrNameLst>
                                          <p:attrName>style.visibility</p:attrName>
                                        </p:attrNameLst>
                                      </p:cBhvr>
                                      <p:to>
                                        <p:strVal val="visible"/>
                                      </p:to>
                                    </p:set>
                                    <p:animEffect transition="in" filter="fade">
                                      <p:cBhvr>
                                        <p:cTn id="13" dur="500"/>
                                        <p:tgtEl>
                                          <p:spTgt spid="6">
                                            <p:txEl>
                                              <p:pRg st="21" end="21"/>
                                            </p:txEl>
                                          </p:spTgt>
                                        </p:tgtEl>
                                      </p:cBhvr>
                                    </p:animEffect>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30" name="Shape 730"/>
          <p:cNvSpPr txBox="1"/>
          <p:nvPr/>
        </p:nvSpPr>
        <p:spPr>
          <a:xfrm>
            <a:off x="6586330" y="0"/>
            <a:ext cx="6359647" cy="6858000"/>
          </a:xfrm>
          <a:prstGeom prst="rect">
            <a:avLst/>
          </a:prstGeom>
          <a:noFill/>
          <a:ln>
            <a:noFill/>
          </a:ln>
        </p:spPr>
        <p:txBody>
          <a:bodyPr lIns="121900" tIns="121900" rIns="121900" bIns="121900" anchor="ctr" anchorCtr="0">
            <a:noAutofit/>
          </a:bodyPr>
          <a:lstStyle/>
          <a:p>
            <a:r>
              <a:rPr lang="en-US" sz="1000" dirty="0">
                <a:latin typeface="Consolas" charset="0"/>
                <a:ea typeface="Consolas" charset="0"/>
                <a:cs typeface="Consolas" charset="0"/>
              </a:rPr>
              <a:t>public class </a:t>
            </a:r>
            <a:r>
              <a:rPr lang="en-US" sz="1000" dirty="0" err="1">
                <a:latin typeface="Consolas" charset="0"/>
                <a:ea typeface="Consolas" charset="0"/>
                <a:cs typeface="Consolas" charset="0"/>
              </a:rPr>
              <a:t>PaneOrganizer</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private </a:t>
            </a:r>
            <a:r>
              <a:rPr lang="en-US" sz="1000" dirty="0" err="1">
                <a:latin typeface="Consolas" charset="0"/>
                <a:ea typeface="Consolas" charset="0"/>
                <a:cs typeface="Consolas" charset="0"/>
              </a:rPr>
              <a:t>BorderPane</a:t>
            </a:r>
            <a:r>
              <a:rPr lang="en-US" sz="1000" dirty="0">
                <a:latin typeface="Consolas" charset="0"/>
                <a:ea typeface="Consolas" charset="0"/>
                <a:cs typeface="Consolas" charset="0"/>
              </a:rPr>
              <a:t> _root;</a:t>
            </a:r>
          </a:p>
          <a:p>
            <a:r>
              <a:rPr lang="en-US" sz="1000" dirty="0">
                <a:latin typeface="Consolas" charset="0"/>
                <a:ea typeface="Consolas" charset="0"/>
                <a:cs typeface="Consolas" charset="0"/>
              </a:rPr>
              <a:t>    private Ellipse _ellipse;</a:t>
            </a:r>
          </a:p>
          <a:p>
            <a:endParaRPr lang="en-US" sz="1000" dirty="0">
              <a:latin typeface="Consolas" charset="0"/>
              <a:ea typeface="Consolas" charset="0"/>
              <a:cs typeface="Consolas" charset="0"/>
            </a:endParaRPr>
          </a:p>
          <a:p>
            <a:r>
              <a:rPr lang="en-US" sz="1000" dirty="0">
                <a:latin typeface="Consolas" charset="0"/>
                <a:ea typeface="Consolas" charset="0"/>
                <a:cs typeface="Consolas" charset="0"/>
              </a:rPr>
              <a:t>    public </a:t>
            </a:r>
            <a:r>
              <a:rPr lang="en-US" sz="1000" dirty="0" err="1">
                <a:latin typeface="Consolas" charset="0"/>
                <a:ea typeface="Consolas" charset="0"/>
                <a:cs typeface="Consolas" charset="0"/>
              </a:rPr>
              <a:t>PaneOrganizer</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_root = new </a:t>
            </a:r>
            <a:r>
              <a:rPr lang="en-US" sz="1000" dirty="0" err="1">
                <a:latin typeface="Consolas" charset="0"/>
                <a:ea typeface="Consolas" charset="0"/>
                <a:cs typeface="Consolas" charset="0"/>
              </a:rPr>
              <a:t>BorderPane</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Pane </a:t>
            </a:r>
            <a:r>
              <a:rPr lang="en-US" sz="1000" dirty="0" err="1">
                <a:latin typeface="Consolas" charset="0"/>
                <a:ea typeface="Consolas" charset="0"/>
                <a:cs typeface="Consolas" charset="0"/>
              </a:rPr>
              <a:t>shapePane</a:t>
            </a:r>
            <a:r>
              <a:rPr lang="en-US" sz="1000" dirty="0">
                <a:latin typeface="Consolas" charset="0"/>
                <a:ea typeface="Consolas" charset="0"/>
                <a:cs typeface="Consolas" charset="0"/>
              </a:rPr>
              <a:t> = new Pane();</a:t>
            </a:r>
          </a:p>
          <a:p>
            <a:r>
              <a:rPr lang="en-US" sz="1000" dirty="0">
                <a:latin typeface="Consolas" charset="0"/>
                <a:ea typeface="Consolas" charset="0"/>
                <a:cs typeface="Consolas" charset="0"/>
              </a:rPr>
              <a:t>        _ellipse = new Ellipse(50, 50);</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shapePane.getChildren</a:t>
            </a:r>
            <a:r>
              <a:rPr lang="en-US" sz="1000" dirty="0">
                <a:latin typeface="Consolas" charset="0"/>
                <a:ea typeface="Consolas" charset="0"/>
                <a:cs typeface="Consolas" charset="0"/>
              </a:rPr>
              <a:t>().add(_ellipse);</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root.setCenter</a:t>
            </a:r>
            <a:r>
              <a:rPr lang="en-US" sz="1000" dirty="0">
                <a:latin typeface="Consolas" charset="0"/>
                <a:ea typeface="Consolas" charset="0"/>
                <a:cs typeface="Consolas" charset="0"/>
              </a:rPr>
              <a:t>(</a:t>
            </a:r>
            <a:r>
              <a:rPr lang="en-US" sz="1000" dirty="0" err="1">
                <a:latin typeface="Consolas" charset="0"/>
                <a:ea typeface="Consolas" charset="0"/>
                <a:cs typeface="Consolas" charset="0"/>
              </a:rPr>
              <a:t>shapePane</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this.setupShape</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this.setupButtons</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public Pane </a:t>
            </a:r>
            <a:r>
              <a:rPr lang="en-US" sz="1000" dirty="0" err="1">
                <a:latin typeface="Consolas" charset="0"/>
                <a:ea typeface="Consolas" charset="0"/>
                <a:cs typeface="Consolas" charset="0"/>
              </a:rPr>
              <a:t>getRoot</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return _root;</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private void </a:t>
            </a:r>
            <a:r>
              <a:rPr lang="en-US" sz="1000" dirty="0" err="1">
                <a:latin typeface="Consolas" charset="0"/>
                <a:ea typeface="Consolas" charset="0"/>
                <a:cs typeface="Consolas" charset="0"/>
              </a:rPr>
              <a:t>setupShape</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ellipse.setFill</a:t>
            </a:r>
            <a:r>
              <a:rPr lang="en-US" sz="1000" dirty="0">
                <a:latin typeface="Consolas" charset="0"/>
                <a:ea typeface="Consolas" charset="0"/>
                <a:cs typeface="Consolas" charset="0"/>
              </a:rPr>
              <a:t>(</a:t>
            </a:r>
            <a:r>
              <a:rPr lang="en-US" sz="1000" dirty="0" err="1">
                <a:latin typeface="Consolas" charset="0"/>
                <a:ea typeface="Consolas" charset="0"/>
                <a:cs typeface="Consolas" charset="0"/>
              </a:rPr>
              <a:t>Color.RED</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ellipse.setCenterX</a:t>
            </a:r>
            <a:r>
              <a:rPr lang="en-US" sz="1000" dirty="0">
                <a:latin typeface="Consolas" charset="0"/>
                <a:ea typeface="Consolas" charset="0"/>
                <a:cs typeface="Consolas" charset="0"/>
              </a:rPr>
              <a:t>(100);</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ellipse.setCenterY</a:t>
            </a:r>
            <a:r>
              <a:rPr lang="en-US" sz="1000" dirty="0">
                <a:latin typeface="Consolas" charset="0"/>
                <a:ea typeface="Consolas" charset="0"/>
                <a:cs typeface="Consolas" charset="0"/>
              </a:rPr>
              <a:t>(50);</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private void </a:t>
            </a:r>
            <a:r>
              <a:rPr lang="en-US" sz="1000" dirty="0" err="1">
                <a:latin typeface="Consolas" charset="0"/>
                <a:ea typeface="Consolas" charset="0"/>
                <a:cs typeface="Consolas" charset="0"/>
              </a:rPr>
              <a:t>setupButtons</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HBox</a:t>
            </a:r>
            <a:r>
              <a:rPr lang="en-US" sz="1000" dirty="0">
                <a:latin typeface="Consolas" charset="0"/>
                <a:ea typeface="Consolas" charset="0"/>
                <a:cs typeface="Consolas" charset="0"/>
              </a:rPr>
              <a:t> </a:t>
            </a:r>
            <a:r>
              <a:rPr lang="en-US" sz="1000" dirty="0" err="1">
                <a:latin typeface="Consolas" charset="0"/>
                <a:ea typeface="Consolas" charset="0"/>
                <a:cs typeface="Consolas" charset="0"/>
              </a:rPr>
              <a:t>buttonPane</a:t>
            </a:r>
            <a:r>
              <a:rPr lang="en-US" sz="1000" dirty="0">
                <a:latin typeface="Consolas" charset="0"/>
                <a:ea typeface="Consolas" charset="0"/>
                <a:cs typeface="Consolas" charset="0"/>
              </a:rPr>
              <a:t> = new </a:t>
            </a:r>
            <a:r>
              <a:rPr lang="en-US" sz="1000" dirty="0" err="1">
                <a:latin typeface="Consolas" charset="0"/>
                <a:ea typeface="Consolas" charset="0"/>
                <a:cs typeface="Consolas" charset="0"/>
              </a:rPr>
              <a:t>HBox</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root.setBottom</a:t>
            </a:r>
            <a:r>
              <a:rPr lang="en-US" sz="1000" dirty="0">
                <a:latin typeface="Consolas" charset="0"/>
                <a:ea typeface="Consolas" charset="0"/>
                <a:cs typeface="Consolas" charset="0"/>
              </a:rPr>
              <a:t>(</a:t>
            </a:r>
            <a:r>
              <a:rPr lang="en-US" sz="1000" dirty="0" err="1">
                <a:latin typeface="Consolas" charset="0"/>
                <a:ea typeface="Consolas" charset="0"/>
                <a:cs typeface="Consolas" charset="0"/>
              </a:rPr>
              <a:t>buttonPane</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Button b1 = new Button("Move Left!");</a:t>
            </a:r>
          </a:p>
          <a:p>
            <a:r>
              <a:rPr lang="en-US" sz="1000" dirty="0">
                <a:latin typeface="Consolas" charset="0"/>
                <a:ea typeface="Consolas" charset="0"/>
                <a:cs typeface="Consolas" charset="0"/>
              </a:rPr>
              <a:t>        Button b2 = new Button("Move Right!");</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buttonPane.getChildren</a:t>
            </a:r>
            <a:r>
              <a:rPr lang="en-US" sz="1000" dirty="0">
                <a:latin typeface="Consolas" charset="0"/>
                <a:ea typeface="Consolas" charset="0"/>
                <a:cs typeface="Consolas" charset="0"/>
              </a:rPr>
              <a:t>().</a:t>
            </a:r>
            <a:r>
              <a:rPr lang="en-US" sz="1000" dirty="0" err="1">
                <a:latin typeface="Consolas" charset="0"/>
                <a:ea typeface="Consolas" charset="0"/>
                <a:cs typeface="Consolas" charset="0"/>
              </a:rPr>
              <a:t>addAll</a:t>
            </a:r>
            <a:r>
              <a:rPr lang="en-US" sz="1000" dirty="0">
                <a:latin typeface="Consolas" charset="0"/>
                <a:ea typeface="Consolas" charset="0"/>
                <a:cs typeface="Consolas" charset="0"/>
              </a:rPr>
              <a:t>(left, right);</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buttonPane.setSpacing</a:t>
            </a:r>
            <a:r>
              <a:rPr lang="en-US" sz="1000" dirty="0">
                <a:latin typeface="Consolas" charset="0"/>
                <a:ea typeface="Consolas" charset="0"/>
                <a:cs typeface="Consolas" charset="0"/>
              </a:rPr>
              <a:t>(30);</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buttonPane.setAlignment</a:t>
            </a:r>
            <a:r>
              <a:rPr lang="en-US" sz="1000" dirty="0">
                <a:latin typeface="Consolas" charset="0"/>
                <a:ea typeface="Consolas" charset="0"/>
                <a:cs typeface="Consolas" charset="0"/>
              </a:rPr>
              <a:t>(</a:t>
            </a:r>
            <a:r>
              <a:rPr lang="en-US" sz="1000" dirty="0" err="1">
                <a:latin typeface="Consolas" charset="0"/>
                <a:ea typeface="Consolas" charset="0"/>
                <a:cs typeface="Consolas" charset="0"/>
              </a:rPr>
              <a:t>Pos.CENTER</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b1.setOnAction(new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(true));</a:t>
            </a:r>
          </a:p>
          <a:p>
            <a:r>
              <a:rPr lang="en-US" sz="1000" dirty="0">
                <a:latin typeface="Consolas" charset="0"/>
                <a:ea typeface="Consolas" charset="0"/>
                <a:cs typeface="Consolas" charset="0"/>
              </a:rPr>
              <a:t>        b2.setOnAction(new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(false));</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private class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 implements </a:t>
            </a:r>
            <a:r>
              <a:rPr lang="en-US" sz="1000" dirty="0" err="1">
                <a:latin typeface="Consolas" charset="0"/>
                <a:ea typeface="Consolas" charset="0"/>
                <a:cs typeface="Consolas" charset="0"/>
              </a:rPr>
              <a:t>EventHandler</a:t>
            </a:r>
            <a:r>
              <a:rPr lang="en-US" sz="1000" dirty="0">
                <a:latin typeface="Consolas" charset="0"/>
                <a:ea typeface="Consolas" charset="0"/>
                <a:cs typeface="Consolas" charset="0"/>
              </a:rPr>
              <a:t>&lt;</a:t>
            </a:r>
            <a:r>
              <a:rPr lang="en-US" sz="1000" dirty="0" err="1">
                <a:latin typeface="Consolas" charset="0"/>
                <a:ea typeface="Consolas" charset="0"/>
                <a:cs typeface="Consolas" charset="0"/>
              </a:rPr>
              <a:t>ActionEvent</a:t>
            </a:r>
            <a:r>
              <a:rPr lang="en-US" sz="1000" dirty="0">
                <a:latin typeface="Consolas" charset="0"/>
                <a:ea typeface="Consolas" charset="0"/>
                <a:cs typeface="Consolas" charset="0"/>
              </a:rPr>
              <a:t>&gt; {</a:t>
            </a:r>
          </a:p>
          <a:p>
            <a:r>
              <a:rPr lang="en-US" sz="1000" dirty="0">
                <a:latin typeface="Consolas" charset="0"/>
                <a:ea typeface="Consolas" charset="0"/>
                <a:cs typeface="Consolas" charset="0"/>
              </a:rPr>
              <a:t>        private </a:t>
            </a:r>
            <a:r>
              <a:rPr lang="en-US" sz="1000" dirty="0" err="1">
                <a:latin typeface="Consolas" charset="0"/>
                <a:ea typeface="Consolas" charset="0"/>
                <a:cs typeface="Consolas" charset="0"/>
              </a:rPr>
              <a:t>int</a:t>
            </a:r>
            <a:r>
              <a:rPr lang="en-US" sz="1000" dirty="0">
                <a:latin typeface="Consolas" charset="0"/>
                <a:ea typeface="Consolas" charset="0"/>
                <a:cs typeface="Consolas" charset="0"/>
              </a:rPr>
              <a:t> _distance;</a:t>
            </a:r>
          </a:p>
          <a:p>
            <a:r>
              <a:rPr lang="en-US" sz="1000" dirty="0">
                <a:latin typeface="Consolas" charset="0"/>
                <a:ea typeface="Consolas" charset="0"/>
                <a:cs typeface="Consolas" charset="0"/>
              </a:rPr>
              <a:t>        public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a:t>
            </a:r>
            <a:r>
              <a:rPr lang="en-US" sz="1000" dirty="0" err="1">
                <a:latin typeface="Consolas" charset="0"/>
                <a:ea typeface="Consolas" charset="0"/>
                <a:cs typeface="Consolas" charset="0"/>
              </a:rPr>
              <a:t>boolean</a:t>
            </a:r>
            <a:r>
              <a:rPr lang="en-US" sz="1000" dirty="0">
                <a:latin typeface="Consolas" charset="0"/>
                <a:ea typeface="Consolas" charset="0"/>
                <a:cs typeface="Consolas" charset="0"/>
              </a:rPr>
              <a:t> </a:t>
            </a:r>
            <a:r>
              <a:rPr lang="en-US" sz="1000" dirty="0" err="1">
                <a:latin typeface="Consolas" charset="0"/>
                <a:ea typeface="Consolas" charset="0"/>
                <a:cs typeface="Consolas" charset="0"/>
              </a:rPr>
              <a:t>isLeft</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_distance = 10;</a:t>
            </a:r>
          </a:p>
          <a:p>
            <a:r>
              <a:rPr lang="en-US" sz="1000" dirty="0">
                <a:latin typeface="Consolas" charset="0"/>
                <a:ea typeface="Consolas" charset="0"/>
                <a:cs typeface="Consolas" charset="0"/>
              </a:rPr>
              <a:t>            if (</a:t>
            </a:r>
            <a:r>
              <a:rPr lang="en-US" sz="1000" dirty="0" err="1">
                <a:latin typeface="Consolas" charset="0"/>
                <a:ea typeface="Consolas" charset="0"/>
                <a:cs typeface="Consolas" charset="0"/>
              </a:rPr>
              <a:t>isLeft</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_distance *= -1;</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public void handle(</a:t>
            </a:r>
            <a:r>
              <a:rPr lang="en-US" sz="1000" dirty="0" err="1">
                <a:latin typeface="Consolas" charset="0"/>
                <a:ea typeface="Consolas" charset="0"/>
                <a:cs typeface="Consolas" charset="0"/>
              </a:rPr>
              <a:t>ActionEvent</a:t>
            </a:r>
            <a:r>
              <a:rPr lang="en-US" sz="1000" dirty="0">
                <a:latin typeface="Consolas" charset="0"/>
                <a:ea typeface="Consolas" charset="0"/>
                <a:cs typeface="Consolas" charset="0"/>
              </a:rPr>
              <a:t> event) {</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ellipse.setCenterX</a:t>
            </a:r>
            <a:r>
              <a:rPr lang="en-US" sz="1000" dirty="0">
                <a:latin typeface="Consolas" charset="0"/>
                <a:ea typeface="Consolas" charset="0"/>
                <a:cs typeface="Consolas" charset="0"/>
              </a:rPr>
              <a:t>(_</a:t>
            </a:r>
            <a:r>
              <a:rPr lang="en-US" sz="1000" dirty="0" err="1">
                <a:latin typeface="Consolas" charset="0"/>
                <a:ea typeface="Consolas" charset="0"/>
                <a:cs typeface="Consolas" charset="0"/>
              </a:rPr>
              <a:t>ellipse.getCenterX</a:t>
            </a:r>
            <a:r>
              <a:rPr lang="en-US" sz="1000" dirty="0">
                <a:latin typeface="Consolas" charset="0"/>
                <a:ea typeface="Consolas" charset="0"/>
                <a:cs typeface="Consolas" charset="0"/>
              </a:rPr>
              <a:t>() + _distance);</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 // end of private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 class</a:t>
            </a:r>
          </a:p>
          <a:p>
            <a:r>
              <a:rPr lang="en-US" sz="1000" dirty="0">
                <a:latin typeface="Consolas" charset="0"/>
                <a:ea typeface="Consolas" charset="0"/>
                <a:cs typeface="Consolas" charset="0"/>
              </a:rPr>
              <a:t>} // end of </a:t>
            </a:r>
            <a:r>
              <a:rPr lang="en-US" sz="1000" dirty="0" err="1">
                <a:latin typeface="Consolas" charset="0"/>
                <a:ea typeface="Consolas" charset="0"/>
                <a:cs typeface="Consolas" charset="0"/>
              </a:rPr>
              <a:t>PaneOrganizer</a:t>
            </a:r>
            <a:r>
              <a:rPr lang="en-US" sz="1000" dirty="0">
                <a:latin typeface="Consolas" charset="0"/>
                <a:ea typeface="Consolas" charset="0"/>
                <a:cs typeface="Consolas" charset="0"/>
              </a:rPr>
              <a:t> class</a:t>
            </a:r>
            <a:endParaRPr sz="1000" dirty="0">
              <a:solidFill>
                <a:schemeClr val="dk1"/>
              </a:solidFill>
              <a:latin typeface="Consolas" charset="0"/>
              <a:ea typeface="Consolas" charset="0"/>
              <a:cs typeface="Consolas" charset="0"/>
            </a:endParaRPr>
          </a:p>
        </p:txBody>
      </p:sp>
      <p:sp>
        <p:nvSpPr>
          <p:cNvPr id="723" name="Shape 723"/>
          <p:cNvSpPr txBox="1">
            <a:spLocks noGrp="1"/>
          </p:cNvSpPr>
          <p:nvPr>
            <p:ph type="title"/>
          </p:nvPr>
        </p:nvSpPr>
        <p:spPr>
          <a:xfrm>
            <a:off x="609600" y="274637"/>
            <a:ext cx="10972800" cy="1143200"/>
          </a:xfrm>
          <a:prstGeom prst="rect">
            <a:avLst/>
          </a:prstGeom>
          <a:noFill/>
          <a:ln>
            <a:noFill/>
          </a:ln>
        </p:spPr>
        <p:txBody>
          <a:bodyPr vert="horz" lIns="121900" tIns="121900" rIns="121900" bIns="121900" rtlCol="0" anchor="b" anchorCtr="0">
            <a:noAutofit/>
          </a:bodyPr>
          <a:lstStyle/>
          <a:p>
            <a:pPr>
              <a:lnSpc>
                <a:spcPct val="100000"/>
              </a:lnSpc>
              <a:buClr>
                <a:schemeClr val="dk1"/>
              </a:buClr>
              <a:buSzPct val="25000"/>
            </a:pPr>
            <a:r>
              <a:rPr lang="en" b="1" dirty="0">
                <a:solidFill>
                  <a:schemeClr val="dk1"/>
                </a:solidFill>
                <a:latin typeface="Arial"/>
                <a:ea typeface="Arial"/>
                <a:cs typeface="Arial"/>
                <a:sym typeface="Arial"/>
              </a:rPr>
              <a:t>The Whole </a:t>
            </a:r>
            <a:r>
              <a:rPr lang="en" b="1" dirty="0" err="1">
                <a:solidFill>
                  <a:schemeClr val="dk1"/>
                </a:solidFill>
                <a:latin typeface="Arial"/>
                <a:ea typeface="Arial"/>
                <a:cs typeface="Arial"/>
                <a:sym typeface="Arial"/>
              </a:rPr>
              <a:t>Ap</a:t>
            </a:r>
            <a:r>
              <a:rPr lang="en-US" b="1" dirty="0">
                <a:solidFill>
                  <a:schemeClr val="dk1"/>
                </a:solidFill>
                <a:latin typeface="Arial"/>
                <a:ea typeface="Arial"/>
                <a:cs typeface="Arial"/>
                <a:sym typeface="Arial"/>
              </a:rPr>
              <a:t>p</a:t>
            </a:r>
            <a:endParaRPr lang="en" b="1" dirty="0">
              <a:solidFill>
                <a:schemeClr val="dk1"/>
              </a:solidFill>
              <a:latin typeface="Arial"/>
              <a:ea typeface="Arial"/>
              <a:cs typeface="Arial"/>
              <a:sym typeface="Arial"/>
            </a:endParaRPr>
          </a:p>
        </p:txBody>
      </p:sp>
      <p:cxnSp>
        <p:nvCxnSpPr>
          <p:cNvPr id="724" name="Shape 724"/>
          <p:cNvCxnSpPr/>
          <p:nvPr/>
        </p:nvCxnSpPr>
        <p:spPr>
          <a:xfrm flipH="1">
            <a:off x="6096000" y="0"/>
            <a:ext cx="1" cy="6639339"/>
          </a:xfrm>
          <a:prstGeom prst="straightConnector1">
            <a:avLst/>
          </a:prstGeom>
          <a:noFill/>
          <a:ln w="19050" cap="flat" cmpd="sng">
            <a:solidFill>
              <a:schemeClr val="dk2"/>
            </a:solidFill>
            <a:prstDash val="solid"/>
            <a:round/>
            <a:headEnd type="none" w="med" len="med"/>
            <a:tailEnd type="none" w="med" len="med"/>
          </a:ln>
        </p:spPr>
      </p:cxnSp>
      <p:sp>
        <p:nvSpPr>
          <p:cNvPr id="725" name="Shape 725"/>
          <p:cNvSpPr txBox="1"/>
          <p:nvPr/>
        </p:nvSpPr>
        <p:spPr>
          <a:xfrm>
            <a:off x="9687400" y="4401967"/>
            <a:ext cx="4876800" cy="609600"/>
          </a:xfrm>
          <a:prstGeom prst="rect">
            <a:avLst/>
          </a:prstGeom>
          <a:noFill/>
          <a:ln>
            <a:noFill/>
          </a:ln>
        </p:spPr>
        <p:txBody>
          <a:bodyPr lIns="121900" tIns="121900" rIns="121900" bIns="121900" anchor="t" anchorCtr="0">
            <a:noAutofit/>
          </a:bodyPr>
          <a:lstStyle/>
          <a:p>
            <a:pPr>
              <a:buClr>
                <a:srgbClr val="000000"/>
              </a:buClr>
            </a:pPr>
            <a:endParaRPr sz="1867">
              <a:solidFill>
                <a:srgbClr val="000000"/>
              </a:solidFill>
              <a:latin typeface="Arial"/>
              <a:ea typeface="Arial"/>
              <a:cs typeface="Arial"/>
              <a:sym typeface="Arial"/>
            </a:endParaRPr>
          </a:p>
        </p:txBody>
      </p:sp>
      <p:sp>
        <p:nvSpPr>
          <p:cNvPr id="731" name="Shape 731"/>
          <p:cNvSpPr txBox="1"/>
          <p:nvPr/>
        </p:nvSpPr>
        <p:spPr>
          <a:xfrm>
            <a:off x="48361" y="1299500"/>
            <a:ext cx="5340400" cy="2802936"/>
          </a:xfrm>
          <a:prstGeom prst="rect">
            <a:avLst/>
          </a:prstGeom>
          <a:noFill/>
          <a:ln w="19050" cap="flat" cmpd="sng">
            <a:solidFill>
              <a:srgbClr val="000000"/>
            </a:solidFill>
            <a:prstDash val="solid"/>
            <a:round/>
            <a:headEnd type="none" w="med" len="med"/>
            <a:tailEnd type="none" w="med" len="med"/>
          </a:ln>
        </p:spPr>
        <p:txBody>
          <a:bodyPr lIns="121900" tIns="121900" rIns="121900" bIns="121900" anchor="t" anchorCtr="0">
            <a:noAutofit/>
          </a:bodyPr>
          <a:lstStyle/>
          <a:p>
            <a:r>
              <a:rPr lang="en-US" sz="1200" dirty="0">
                <a:latin typeface="Consolas" charset="0"/>
                <a:ea typeface="Consolas" charset="0"/>
                <a:cs typeface="Consolas" charset="0"/>
                <a:sym typeface="Consolas"/>
              </a:rPr>
              <a:t>package </a:t>
            </a:r>
            <a:r>
              <a:rPr lang="en-US" sz="1200" dirty="0" err="1">
                <a:latin typeface="Consolas" charset="0"/>
                <a:ea typeface="Consolas" charset="0"/>
                <a:cs typeface="Consolas" charset="0"/>
                <a:sym typeface="Consolas"/>
              </a:rPr>
              <a:t>MovingShape</a:t>
            </a:r>
            <a:r>
              <a:rPr lang="en-US" sz="1200" dirty="0">
                <a:latin typeface="Consolas" charset="0"/>
                <a:ea typeface="Consolas" charset="0"/>
                <a:cs typeface="Consolas" charset="0"/>
                <a:sym typeface="Consolas"/>
              </a:rPr>
              <a:t>;</a:t>
            </a:r>
          </a:p>
          <a:p>
            <a:endParaRPr lang="en-US" sz="1200" dirty="0">
              <a:solidFill>
                <a:schemeClr val="bg1">
                  <a:lumMod val="50000"/>
                </a:schemeClr>
              </a:solidFill>
              <a:latin typeface="Consolas" charset="0"/>
              <a:ea typeface="Consolas" charset="0"/>
              <a:cs typeface="Consolas" charset="0"/>
              <a:sym typeface="Consolas"/>
            </a:endParaRPr>
          </a:p>
          <a:p>
            <a:r>
              <a:rPr lang="en-US" sz="1200" dirty="0">
                <a:solidFill>
                  <a:schemeClr val="bg1">
                    <a:lumMod val="50000"/>
                  </a:schemeClr>
                </a:solidFill>
                <a:latin typeface="Consolas" charset="0"/>
                <a:ea typeface="Consolas" charset="0"/>
                <a:cs typeface="Consolas" charset="0"/>
                <a:sym typeface="Consolas"/>
              </a:rPr>
              <a:t>// imports for the App class</a:t>
            </a:r>
          </a:p>
          <a:p>
            <a:r>
              <a:rPr lang="en-US" sz="1200" dirty="0">
                <a:latin typeface="Consolas" charset="0"/>
                <a:ea typeface="Consolas" charset="0"/>
                <a:cs typeface="Consolas" charset="0"/>
                <a:sym typeface="Consolas"/>
              </a:rPr>
              <a:t>import </a:t>
            </a:r>
            <a:r>
              <a:rPr lang="en-US" sz="1200" dirty="0" err="1">
                <a:latin typeface="Consolas" charset="0"/>
                <a:ea typeface="Consolas" charset="0"/>
                <a:cs typeface="Consolas" charset="0"/>
                <a:sym typeface="Consolas"/>
              </a:rPr>
              <a:t>javafx.application.Application</a:t>
            </a:r>
            <a:r>
              <a:rPr lang="en-US" sz="1200" dirty="0">
                <a:latin typeface="Consolas" charset="0"/>
                <a:ea typeface="Consolas" charset="0"/>
                <a:cs typeface="Consolas" charset="0"/>
                <a:sym typeface="Consolas"/>
              </a:rPr>
              <a:t>;</a:t>
            </a:r>
          </a:p>
          <a:p>
            <a:r>
              <a:rPr lang="en-US" sz="1200" dirty="0">
                <a:latin typeface="Consolas" charset="0"/>
                <a:ea typeface="Consolas" charset="0"/>
                <a:cs typeface="Consolas" charset="0"/>
                <a:sym typeface="Consolas"/>
              </a:rPr>
              <a:t>import </a:t>
            </a:r>
            <a:r>
              <a:rPr lang="en-US" sz="1200" dirty="0" err="1">
                <a:latin typeface="Consolas" charset="0"/>
                <a:ea typeface="Consolas" charset="0"/>
                <a:cs typeface="Consolas" charset="0"/>
                <a:sym typeface="Consolas"/>
              </a:rPr>
              <a:t>javafx.scene.Scene</a:t>
            </a:r>
            <a:r>
              <a:rPr lang="en-US" sz="1200" dirty="0">
                <a:latin typeface="Consolas" charset="0"/>
                <a:ea typeface="Consolas" charset="0"/>
                <a:cs typeface="Consolas" charset="0"/>
                <a:sym typeface="Consolas"/>
              </a:rPr>
              <a:t>;</a:t>
            </a:r>
          </a:p>
          <a:p>
            <a:r>
              <a:rPr lang="en-US" sz="1200" dirty="0">
                <a:latin typeface="Consolas" charset="0"/>
                <a:ea typeface="Consolas" charset="0"/>
                <a:cs typeface="Consolas" charset="0"/>
                <a:sym typeface="Consolas"/>
              </a:rPr>
              <a:t>import </a:t>
            </a:r>
            <a:r>
              <a:rPr lang="en-US" sz="1200" dirty="0" err="1">
                <a:latin typeface="Consolas" charset="0"/>
                <a:ea typeface="Consolas" charset="0"/>
                <a:cs typeface="Consolas" charset="0"/>
                <a:sym typeface="Consolas"/>
              </a:rPr>
              <a:t>javafx.stage.Stage</a:t>
            </a:r>
            <a:r>
              <a:rPr lang="en-US" sz="1200" dirty="0">
                <a:latin typeface="Consolas" charset="0"/>
                <a:ea typeface="Consolas" charset="0"/>
                <a:cs typeface="Consolas" charset="0"/>
                <a:sym typeface="Consolas"/>
              </a:rPr>
              <a:t>;</a:t>
            </a:r>
          </a:p>
          <a:p>
            <a:endParaRPr lang="en-US" sz="1200" dirty="0">
              <a:solidFill>
                <a:srgbClr val="666666"/>
              </a:solidFill>
              <a:latin typeface="Consolas" charset="0"/>
              <a:ea typeface="Consolas" charset="0"/>
              <a:cs typeface="Consolas" charset="0"/>
              <a:sym typeface="Consolas"/>
            </a:endParaRPr>
          </a:p>
          <a:p>
            <a:r>
              <a:rPr lang="en-US" sz="1200" dirty="0">
                <a:solidFill>
                  <a:srgbClr val="666666"/>
                </a:solidFill>
                <a:latin typeface="Consolas" charset="0"/>
                <a:ea typeface="Consolas" charset="0"/>
                <a:cs typeface="Consolas" charset="0"/>
                <a:sym typeface="Consolas"/>
              </a:rPr>
              <a:t>// imports for the </a:t>
            </a:r>
            <a:r>
              <a:rPr lang="en-US" sz="1200" dirty="0" err="1">
                <a:solidFill>
                  <a:srgbClr val="666666"/>
                </a:solidFill>
                <a:latin typeface="Consolas" charset="0"/>
                <a:ea typeface="Consolas" charset="0"/>
                <a:cs typeface="Consolas" charset="0"/>
                <a:sym typeface="Consolas"/>
              </a:rPr>
              <a:t>PaneOrganizer</a:t>
            </a:r>
            <a:r>
              <a:rPr lang="en-US" sz="1200" dirty="0">
                <a:solidFill>
                  <a:srgbClr val="666666"/>
                </a:solidFill>
                <a:latin typeface="Consolas" charset="0"/>
                <a:ea typeface="Consolas" charset="0"/>
                <a:cs typeface="Consolas" charset="0"/>
                <a:sym typeface="Consolas"/>
              </a:rPr>
              <a:t> class</a:t>
            </a:r>
          </a:p>
          <a:p>
            <a:r>
              <a:rPr lang="en-US" sz="1200" dirty="0">
                <a:latin typeface="Consolas" charset="0"/>
                <a:ea typeface="Consolas" charset="0"/>
                <a:cs typeface="Consolas" charset="0"/>
              </a:rPr>
              <a:t>import </a:t>
            </a:r>
            <a:r>
              <a:rPr lang="en-US" sz="1200" dirty="0" err="1">
                <a:latin typeface="Consolas" charset="0"/>
                <a:ea typeface="Consolas" charset="0"/>
                <a:cs typeface="Consolas" charset="0"/>
              </a:rPr>
              <a:t>javafx.event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import </a:t>
            </a:r>
            <a:r>
              <a:rPr lang="en-US" sz="1200" dirty="0" err="1">
                <a:latin typeface="Consolas" charset="0"/>
                <a:ea typeface="Consolas" charset="0"/>
                <a:cs typeface="Consolas" charset="0"/>
              </a:rPr>
              <a:t>javafx.geometry.Pos</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import </a:t>
            </a:r>
            <a:r>
              <a:rPr lang="en-US" sz="1200" dirty="0" err="1">
                <a:latin typeface="Consolas" charset="0"/>
                <a:ea typeface="Consolas" charset="0"/>
                <a:cs typeface="Consolas" charset="0"/>
              </a:rPr>
              <a:t>javafx.scene.control.Button</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import </a:t>
            </a:r>
            <a:r>
              <a:rPr lang="en-US" sz="1200" dirty="0" err="1">
                <a:latin typeface="Consolas" charset="0"/>
                <a:ea typeface="Consolas" charset="0"/>
                <a:cs typeface="Consolas" charset="0"/>
              </a:rPr>
              <a:t>javafx.scene.layout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import </a:t>
            </a:r>
            <a:r>
              <a:rPr lang="en-US" sz="1200" dirty="0" err="1">
                <a:latin typeface="Consolas" charset="0"/>
                <a:ea typeface="Consolas" charset="0"/>
                <a:cs typeface="Consolas" charset="0"/>
              </a:rPr>
              <a:t>javafx.scene.paint.Color</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import </a:t>
            </a:r>
            <a:r>
              <a:rPr lang="en-US" sz="1200" dirty="0" err="1">
                <a:latin typeface="Consolas" charset="0"/>
                <a:ea typeface="Consolas" charset="0"/>
                <a:cs typeface="Consolas" charset="0"/>
              </a:rPr>
              <a:t>javafx.scene.shape.Ellipse</a:t>
            </a:r>
            <a:r>
              <a:rPr lang="en-US" sz="1200" dirty="0">
                <a:latin typeface="Consolas" charset="0"/>
                <a:ea typeface="Consolas" charset="0"/>
                <a:cs typeface="Consolas" charset="0"/>
              </a:rPr>
              <a:t>;</a:t>
            </a:r>
            <a:endParaRPr lang="en-US" sz="1200" dirty="0">
              <a:latin typeface="Consolas" charset="0"/>
              <a:ea typeface="Consolas" charset="0"/>
              <a:cs typeface="Consolas" charset="0"/>
              <a:sym typeface="Consolas"/>
            </a:endParaRPr>
          </a:p>
        </p:txBody>
      </p:sp>
      <p:sp>
        <p:nvSpPr>
          <p:cNvPr id="11" name="Shape 384"/>
          <p:cNvSpPr txBox="1"/>
          <p:nvPr/>
        </p:nvSpPr>
        <p:spPr>
          <a:xfrm>
            <a:off x="-50778" y="4102436"/>
            <a:ext cx="6334478" cy="4760399"/>
          </a:xfrm>
          <a:prstGeom prst="rect">
            <a:avLst/>
          </a:prstGeom>
          <a:noFill/>
          <a:ln>
            <a:noFill/>
          </a:ln>
        </p:spPr>
        <p:txBody>
          <a:bodyPr lIns="121900" tIns="121900" rIns="121900" bIns="121900" anchor="t" anchorCtr="0">
            <a:noAutofit/>
          </a:bodyPr>
          <a:lstStyle/>
          <a:p>
            <a:r>
              <a:rPr lang="en-US" sz="1200" dirty="0">
                <a:latin typeface="Consolas" charset="0"/>
                <a:ea typeface="Consolas" charset="0"/>
                <a:cs typeface="Consolas" charset="0"/>
              </a:rPr>
              <a:t>public class App extends Application {</a:t>
            </a:r>
          </a:p>
          <a:p>
            <a:r>
              <a:rPr lang="en-US" sz="1200" dirty="0">
                <a:latin typeface="Consolas" charset="0"/>
                <a:ea typeface="Consolas" charset="0"/>
                <a:cs typeface="Consolas" charset="0"/>
              </a:rPr>
              <a:t>    @Override</a:t>
            </a:r>
          </a:p>
          <a:p>
            <a:r>
              <a:rPr lang="en-US" sz="1200" dirty="0">
                <a:latin typeface="Consolas" charset="0"/>
                <a:ea typeface="Consolas" charset="0"/>
                <a:cs typeface="Consolas" charset="0"/>
              </a:rPr>
              <a:t>    public void start(Stage stage) {</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PaneOrganizer</a:t>
            </a:r>
            <a:r>
              <a:rPr lang="en-US" sz="1200" dirty="0">
                <a:latin typeface="Consolas" charset="0"/>
                <a:ea typeface="Consolas" charset="0"/>
                <a:cs typeface="Consolas" charset="0"/>
              </a:rPr>
              <a:t> organizer = new </a:t>
            </a:r>
            <a:r>
              <a:rPr lang="en-US" sz="1200" dirty="0" err="1">
                <a:latin typeface="Consolas" charset="0"/>
                <a:ea typeface="Consolas" charset="0"/>
                <a:cs typeface="Consolas" charset="0"/>
              </a:rPr>
              <a:t>PaneOrganizer</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Scene scene = new Scene(</a:t>
            </a:r>
            <a:r>
              <a:rPr lang="en-US" sz="1200" dirty="0" err="1">
                <a:latin typeface="Consolas" charset="0"/>
                <a:ea typeface="Consolas" charset="0"/>
                <a:cs typeface="Consolas" charset="0"/>
              </a:rPr>
              <a:t>organizer.getRoot</a:t>
            </a:r>
            <a:r>
              <a:rPr lang="en-US" sz="1200" dirty="0">
                <a:latin typeface="Consolas" charset="0"/>
                <a:ea typeface="Consolas" charset="0"/>
                <a:cs typeface="Consolas" charset="0"/>
              </a:rPr>
              <a:t>(), 200, 130);</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stage.setScene</a:t>
            </a:r>
            <a:r>
              <a:rPr lang="en-US" sz="1200" dirty="0">
                <a:latin typeface="Consolas" charset="0"/>
                <a:ea typeface="Consolas" charset="0"/>
                <a:cs typeface="Consolas" charset="0"/>
              </a:rPr>
              <a:t>(scene);</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stage.setTitle</a:t>
            </a:r>
            <a:r>
              <a:rPr lang="en-US" sz="1200" dirty="0">
                <a:latin typeface="Consolas" charset="0"/>
                <a:ea typeface="Consolas" charset="0"/>
                <a:cs typeface="Consolas" charset="0"/>
              </a:rPr>
              <a:t>("</a:t>
            </a:r>
            <a:r>
              <a:rPr lang="en-US" sz="1200" dirty="0" err="1">
                <a:latin typeface="Consolas" charset="0"/>
                <a:ea typeface="Consolas" charset="0"/>
                <a:cs typeface="Consolas" charset="0"/>
              </a:rPr>
              <a:t>MovingShape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stage.show</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public static void main(String[] </a:t>
            </a:r>
            <a:r>
              <a:rPr lang="en-US" sz="1200" dirty="0" err="1">
                <a:latin typeface="Consolas" charset="0"/>
                <a:ea typeface="Consolas" charset="0"/>
                <a:cs typeface="Consolas" charset="0"/>
              </a:rPr>
              <a:t>args</a:t>
            </a:r>
            <a:r>
              <a:rPr lang="en-US" sz="1200" dirty="0">
                <a:latin typeface="Consolas" charset="0"/>
                <a:ea typeface="Consolas" charset="0"/>
                <a:cs typeface="Consolas" charset="0"/>
              </a:rPr>
              <a:t>) {</a:t>
            </a:r>
          </a:p>
          <a:p>
            <a:r>
              <a:rPr lang="en-US" sz="1200" dirty="0">
                <a:latin typeface="Consolas" charset="0"/>
                <a:ea typeface="Consolas" charset="0"/>
                <a:cs typeface="Consolas" charset="0"/>
              </a:rPr>
              <a:t>        launch(</a:t>
            </a:r>
            <a:r>
              <a:rPr lang="en-US" sz="1200" dirty="0" err="1">
                <a:latin typeface="Consolas" charset="0"/>
                <a:ea typeface="Consolas" charset="0"/>
                <a:cs typeface="Consolas" charset="0"/>
              </a:rPr>
              <a:t>args</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a:t>
            </a:r>
          </a:p>
        </p:txBody>
      </p:sp>
    </p:spTree>
    <p:extLst>
      <p:ext uri="{BB962C8B-B14F-4D97-AF65-F5344CB8AC3E}">
        <p14:creationId xmlns:p14="http://schemas.microsoft.com/office/powerpoint/2010/main" val="2653546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023"/>
            <a:ext cx="10515600" cy="1325033"/>
          </a:xfrm>
        </p:spPr>
        <p:txBody>
          <a:bodyPr/>
          <a:lstStyle/>
          <a:p>
            <a:r>
              <a:rPr lang="en-US" b="1" dirty="0" err="1">
                <a:ea typeface="Arial" charset="0"/>
                <a:cs typeface="Arial" charset="0"/>
              </a:rPr>
              <a:t>Reminder</a:t>
            </a:r>
            <a:r>
              <a:rPr lang="en-US" b="1" dirty="0" err="1">
                <a:latin typeface="Consolas" charset="0"/>
                <a:ea typeface="Consolas" charset="0"/>
                <a:cs typeface="Consolas" charset="0"/>
              </a:rPr>
              <a:t>:</a:t>
            </a:r>
            <a:r>
              <a:rPr lang="en-US" b="1" dirty="0" err="1">
                <a:solidFill>
                  <a:srgbClr val="0000FF"/>
                </a:solidFill>
                <a:latin typeface="Consolas" charset="0"/>
                <a:ea typeface="Consolas" charset="0"/>
                <a:cs typeface="Consolas" charset="0"/>
              </a:rPr>
              <a:t>Constants</a:t>
            </a:r>
            <a:r>
              <a:rPr lang="en-US" b="1" dirty="0">
                <a:solidFill>
                  <a:srgbClr val="0000FF"/>
                </a:solidFill>
              </a:rPr>
              <a:t> </a:t>
            </a:r>
            <a:r>
              <a:rPr lang="en-US" b="1" dirty="0"/>
              <a:t>Class</a:t>
            </a:r>
          </a:p>
        </p:txBody>
      </p:sp>
      <p:sp>
        <p:nvSpPr>
          <p:cNvPr id="3" name="Content Placeholder 2"/>
          <p:cNvSpPr>
            <a:spLocks noGrp="1"/>
          </p:cNvSpPr>
          <p:nvPr>
            <p:ph idx="1"/>
          </p:nvPr>
        </p:nvSpPr>
        <p:spPr>
          <a:xfrm>
            <a:off x="838200" y="1534056"/>
            <a:ext cx="5362575" cy="5031316"/>
          </a:xfrm>
        </p:spPr>
        <p:txBody>
          <a:bodyPr vert="horz" lIns="91440" tIns="45720" rIns="91440" bIns="45720" rtlCol="0" anchor="t">
            <a:normAutofit fontScale="92500" lnSpcReduction="10000"/>
          </a:bodyPr>
          <a:lstStyle/>
          <a:p>
            <a:r>
              <a:rPr lang="en-US" dirty="0"/>
              <a:t>In our </a:t>
            </a:r>
            <a:r>
              <a:rPr lang="en-US" dirty="0" err="1">
                <a:solidFill>
                  <a:srgbClr val="0000FF"/>
                </a:solidFill>
                <a:latin typeface="Consolas" charset="0"/>
                <a:ea typeface="Consolas" charset="0"/>
                <a:cs typeface="Consolas" charset="0"/>
              </a:rPr>
              <a:t>MovingShapeApp</a:t>
            </a:r>
            <a:r>
              <a:rPr lang="en-US" dirty="0"/>
              <a:t>, we’ve been using absolute numbers in various places</a:t>
            </a:r>
          </a:p>
          <a:p>
            <a:pPr lvl="1">
              <a:buFont typeface="Courier New"/>
              <a:buChar char="o"/>
            </a:pPr>
            <a:r>
              <a:rPr lang="en-US" dirty="0"/>
              <a:t>not very extensible! what if we wanted to quickly change the size of our </a:t>
            </a:r>
            <a:r>
              <a:rPr lang="en-US" dirty="0">
                <a:solidFill>
                  <a:srgbClr val="0000FF"/>
                </a:solidFill>
                <a:latin typeface="Consolas" charset="0"/>
                <a:ea typeface="Consolas" charset="0"/>
                <a:cs typeface="Consolas" charset="0"/>
              </a:rPr>
              <a:t>Scene</a:t>
            </a:r>
            <a:r>
              <a:rPr lang="en-US" dirty="0">
                <a:solidFill>
                  <a:srgbClr val="224AFC"/>
                </a:solidFill>
                <a:latin typeface="Consolas" charset="0"/>
                <a:ea typeface="Consolas" charset="0"/>
                <a:cs typeface="Consolas" charset="0"/>
              </a:rPr>
              <a:t> </a:t>
            </a:r>
            <a:r>
              <a:rPr lang="en-US" dirty="0"/>
              <a:t>or </a:t>
            </a:r>
            <a:r>
              <a:rPr lang="en-US" dirty="0">
                <a:solidFill>
                  <a:srgbClr val="0000FF"/>
                </a:solidFill>
                <a:latin typeface="Consolas" charset="0"/>
                <a:ea typeface="Consolas" charset="0"/>
                <a:cs typeface="Consolas" charset="0"/>
              </a:rPr>
              <a:t>Shape</a:t>
            </a:r>
            <a:r>
              <a:rPr lang="en-US" dirty="0">
                <a:solidFill>
                  <a:srgbClr val="224AFC"/>
                </a:solidFill>
                <a:latin typeface="Consolas" charset="0"/>
                <a:ea typeface="Consolas" charset="0"/>
                <a:cs typeface="Consolas" charset="0"/>
              </a:rPr>
              <a:t> </a:t>
            </a:r>
            <a:r>
              <a:rPr lang="en-US" dirty="0"/>
              <a:t>to improve compile time?</a:t>
            </a:r>
          </a:p>
          <a:p>
            <a:r>
              <a:rPr lang="en-US" dirty="0"/>
              <a:t>Our </a:t>
            </a:r>
            <a:r>
              <a:rPr lang="en-US" dirty="0">
                <a:solidFill>
                  <a:srgbClr val="0000FF"/>
                </a:solidFill>
                <a:latin typeface="Consolas" charset="0"/>
                <a:ea typeface="Consolas" charset="0"/>
                <a:cs typeface="Consolas" charset="0"/>
              </a:rPr>
              <a:t>Constants</a:t>
            </a:r>
            <a:r>
              <a:rPr lang="en-US" dirty="0">
                <a:solidFill>
                  <a:srgbClr val="0000FF"/>
                </a:solidFill>
              </a:rPr>
              <a:t> </a:t>
            </a:r>
            <a:r>
              <a:rPr lang="en-US" dirty="0"/>
              <a:t>class will keep track of a few important numbers</a:t>
            </a:r>
          </a:p>
          <a:p>
            <a:r>
              <a:rPr lang="en-US" dirty="0"/>
              <a:t>For our </a:t>
            </a:r>
            <a:r>
              <a:rPr lang="en-US" dirty="0" err="1">
                <a:solidFill>
                  <a:srgbClr val="0000FF"/>
                </a:solidFill>
                <a:latin typeface="Consolas" charset="0"/>
                <a:ea typeface="Consolas" charset="0"/>
                <a:cs typeface="Consolas" charset="0"/>
              </a:rPr>
              <a:t>MovingShapeApp</a:t>
            </a:r>
            <a:r>
              <a:rPr lang="en-US" dirty="0"/>
              <a:t>, make constants for width and height of the </a:t>
            </a:r>
            <a:r>
              <a:rPr lang="en-US" dirty="0">
                <a:solidFill>
                  <a:srgbClr val="0000FF"/>
                </a:solidFill>
                <a:latin typeface="Consolas" charset="0"/>
                <a:ea typeface="Consolas" charset="0"/>
                <a:cs typeface="Consolas" charset="0"/>
              </a:rPr>
              <a:t>Ellipse</a:t>
            </a:r>
            <a:r>
              <a:rPr lang="en-US" dirty="0">
                <a:solidFill>
                  <a:srgbClr val="0000FF"/>
                </a:solidFill>
              </a:rPr>
              <a:t> </a:t>
            </a:r>
            <a:r>
              <a:rPr lang="en-US" dirty="0"/>
              <a:t>and of the </a:t>
            </a:r>
            <a:r>
              <a:rPr lang="en-US" dirty="0">
                <a:solidFill>
                  <a:srgbClr val="0000FF"/>
                </a:solidFill>
                <a:latin typeface="Consolas" charset="0"/>
                <a:ea typeface="Consolas" charset="0"/>
                <a:cs typeface="Consolas" charset="0"/>
              </a:rPr>
              <a:t>Pane</a:t>
            </a:r>
            <a:r>
              <a:rPr lang="en-US" dirty="0">
                <a:solidFill>
                  <a:srgbClr val="0000FF"/>
                </a:solidFill>
              </a:rPr>
              <a:t> </a:t>
            </a:r>
            <a:r>
              <a:rPr lang="en-US" dirty="0"/>
              <a:t>it sits in, as well as the start location and distance moved</a:t>
            </a:r>
          </a:p>
        </p:txBody>
      </p:sp>
      <p:sp>
        <p:nvSpPr>
          <p:cNvPr id="5" name="TextBox 4"/>
          <p:cNvSpPr txBox="1"/>
          <p:nvPr/>
        </p:nvSpPr>
        <p:spPr>
          <a:xfrm>
            <a:off x="6524625" y="2225675"/>
            <a:ext cx="5588254" cy="3108543"/>
          </a:xfrm>
          <a:prstGeom prst="rect">
            <a:avLst/>
          </a:prstGeom>
          <a:noFill/>
          <a:ln>
            <a:solidFill>
              <a:schemeClr val="tx1"/>
            </a:solidFill>
          </a:ln>
        </p:spPr>
        <p:txBody>
          <a:bodyPr wrap="square" rtlCol="0" anchor="t">
            <a:spAutoFit/>
          </a:bodyPr>
          <a:lstStyle/>
          <a:p>
            <a:pPr lvl="0"/>
            <a:r>
              <a:rPr lang="en" sz="1400" b="1" dirty="0">
                <a:solidFill>
                  <a:srgbClr val="FF0000"/>
                </a:solidFill>
                <a:latin typeface="Consolas"/>
                <a:ea typeface="Consolas"/>
                <a:cs typeface="Consolas"/>
                <a:sym typeface="Consolas"/>
              </a:rPr>
              <a:t>public class Constants {</a:t>
            </a:r>
            <a:endParaRPr lang="en-US" sz="1400" b="1" dirty="0">
              <a:latin typeface="Consolas"/>
              <a:ea typeface="Consolas"/>
              <a:cs typeface="Consolas"/>
              <a:sym typeface="Consolas"/>
            </a:endParaRPr>
          </a:p>
          <a:p>
            <a:pPr lvl="0"/>
            <a:r>
              <a:rPr lang="en-US" sz="1400" b="1" dirty="0">
                <a:solidFill>
                  <a:srgbClr val="FF0000"/>
                </a:solidFill>
                <a:latin typeface="Consolas"/>
                <a:ea typeface="Consolas"/>
                <a:cs typeface="Consolas"/>
                <a:sym typeface="Consolas"/>
              </a:rPr>
              <a:t>    </a:t>
            </a:r>
            <a:r>
              <a:rPr lang="en-US" sz="1400" b="1" dirty="0">
                <a:solidFill>
                  <a:schemeClr val="bg1">
                    <a:lumMod val="50000"/>
                  </a:schemeClr>
                </a:solidFill>
                <a:latin typeface="Consolas"/>
                <a:ea typeface="Consolas"/>
                <a:cs typeface="Consolas"/>
                <a:sym typeface="Consolas"/>
              </a:rPr>
              <a:t>// units all in pixels</a:t>
            </a:r>
            <a:endParaRPr lang="en-US" sz="1400" b="1" dirty="0">
              <a:latin typeface="Consolas"/>
              <a:ea typeface="Consolas"/>
              <a:cs typeface="Consolas"/>
              <a:sym typeface="Consolas"/>
            </a:endParaRPr>
          </a:p>
          <a:p>
            <a:pPr lvl="1"/>
            <a:r>
              <a:rPr lang="en-US" sz="1400" b="1" dirty="0">
                <a:solidFill>
                  <a:srgbClr val="FF0000"/>
                </a:solidFill>
                <a:latin typeface="Consolas" charset="0"/>
                <a:ea typeface="Consolas" charset="0"/>
                <a:cs typeface="Consolas" charset="0"/>
              </a:rPr>
              <a:t>public static final double X_RAD = 50;</a:t>
            </a:r>
            <a:endParaRPr lang="en-US" sz="1400" b="1" dirty="0">
              <a:latin typeface="Consolas" charset="0"/>
              <a:ea typeface="Consolas" charset="0"/>
              <a:cs typeface="Consolas" charset="0"/>
            </a:endParaRPr>
          </a:p>
          <a:p>
            <a:pPr lvl="1"/>
            <a:r>
              <a:rPr lang="en-US" sz="1400" b="1" dirty="0">
                <a:solidFill>
                  <a:srgbClr val="FF0000"/>
                </a:solidFill>
                <a:latin typeface="Consolas" charset="0"/>
                <a:ea typeface="Consolas" charset="0"/>
                <a:cs typeface="Consolas" charset="0"/>
              </a:rPr>
              <a:t>public static final double Y_RAD = 50;</a:t>
            </a:r>
            <a:endParaRPr lang="en-US" sz="1400" b="1" dirty="0">
              <a:latin typeface="Consolas" charset="0"/>
              <a:ea typeface="Consolas" charset="0"/>
              <a:cs typeface="Consolas" charset="0"/>
            </a:endParaRPr>
          </a:p>
          <a:p>
            <a:pPr lvl="1"/>
            <a:r>
              <a:rPr lang="en-US" sz="1400" b="1" dirty="0">
                <a:solidFill>
                  <a:srgbClr val="FF0000"/>
                </a:solidFill>
                <a:latin typeface="Consolas" charset="0"/>
                <a:ea typeface="Consolas" charset="0"/>
                <a:cs typeface="Consolas" charset="0"/>
              </a:rPr>
              <a:t>public static final double APP_WIDTH = 200;</a:t>
            </a:r>
            <a:endParaRPr lang="en-US" sz="1400" b="1" dirty="0">
              <a:latin typeface="Consolas" charset="0"/>
              <a:ea typeface="Consolas" charset="0"/>
              <a:cs typeface="Consolas" charset="0"/>
            </a:endParaRPr>
          </a:p>
          <a:p>
            <a:pPr lvl="1"/>
            <a:r>
              <a:rPr lang="en-US" sz="1400" b="1" dirty="0">
                <a:solidFill>
                  <a:srgbClr val="FF0000"/>
                </a:solidFill>
                <a:latin typeface="Consolas" charset="0"/>
                <a:ea typeface="Consolas" charset="0"/>
                <a:cs typeface="Consolas" charset="0"/>
              </a:rPr>
              <a:t>public static final double APP_HEIGHT = 130;</a:t>
            </a:r>
            <a:endParaRPr lang="en-US" sz="1400" b="1" dirty="0">
              <a:latin typeface="Consolas" charset="0"/>
              <a:ea typeface="Consolas" charset="0"/>
              <a:cs typeface="Consolas" charset="0"/>
            </a:endParaRPr>
          </a:p>
          <a:p>
            <a:pPr lvl="1"/>
            <a:r>
              <a:rPr lang="en-US" sz="1400" b="1" dirty="0">
                <a:solidFill>
                  <a:srgbClr val="FF0000"/>
                </a:solidFill>
                <a:latin typeface="Consolas" charset="0"/>
                <a:ea typeface="Consolas" charset="0"/>
                <a:cs typeface="Consolas" charset="0"/>
              </a:rPr>
              <a:t>public static final double BUTTON_SPACING = 30;</a:t>
            </a:r>
            <a:endParaRPr lang="en-US" sz="1400" b="1" dirty="0">
              <a:latin typeface="Consolas" charset="0"/>
              <a:ea typeface="Consolas" charset="0"/>
              <a:cs typeface="Consolas" charset="0"/>
            </a:endParaRPr>
          </a:p>
          <a:p>
            <a:pPr lvl="1"/>
            <a:r>
              <a:rPr lang="en-US" sz="1400" b="1" dirty="0">
                <a:solidFill>
                  <a:srgbClr val="7F7F7F"/>
                </a:solidFill>
                <a:latin typeface="Consolas" charset="0"/>
                <a:ea typeface="Consolas" charset="0"/>
                <a:cs typeface="Consolas" charset="0"/>
              </a:rPr>
              <a:t>/* X_OFFSET is the graphical offset from the edge of the screen to where we want the X value of the Ellipse */</a:t>
            </a:r>
            <a:endParaRPr lang="en" sz="1400" b="1" dirty="0">
              <a:latin typeface="Consolas" charset="0"/>
              <a:ea typeface="Consolas" charset="0"/>
              <a:cs typeface="Consolas" charset="0"/>
            </a:endParaRPr>
          </a:p>
          <a:p>
            <a:pPr lvl="1"/>
            <a:r>
              <a:rPr lang="en-US" sz="1400" b="1" dirty="0">
                <a:solidFill>
                  <a:srgbClr val="FF0000"/>
                </a:solidFill>
                <a:latin typeface="Consolas" charset="0"/>
                <a:ea typeface="Consolas" charset="0"/>
                <a:cs typeface="Consolas" charset="0"/>
              </a:rPr>
              <a:t>public static final double X_OFFSET = 100;</a:t>
            </a:r>
            <a:endParaRPr lang="en-US" sz="1400" b="1" dirty="0">
              <a:latin typeface="Consolas" charset="0"/>
              <a:ea typeface="Consolas" charset="0"/>
              <a:cs typeface="Consolas" charset="0"/>
            </a:endParaRPr>
          </a:p>
          <a:p>
            <a:pPr lvl="1"/>
            <a:r>
              <a:rPr lang="en-US" sz="1400" b="1" dirty="0">
                <a:solidFill>
                  <a:srgbClr val="FF0000"/>
                </a:solidFill>
                <a:latin typeface="Consolas" charset="0"/>
                <a:ea typeface="Consolas" charset="0"/>
                <a:cs typeface="Consolas" charset="0"/>
              </a:rPr>
              <a:t>public static final double Y_OFFSET = 50;</a:t>
            </a:r>
            <a:endParaRPr lang="de-DE" sz="1400" b="1" dirty="0">
              <a:latin typeface="Consolas" charset="0"/>
              <a:ea typeface="Consolas" charset="0"/>
              <a:cs typeface="Consolas" charset="0"/>
              <a:sym typeface="Consolas"/>
            </a:endParaRPr>
          </a:p>
          <a:p>
            <a:pPr lvl="1"/>
            <a:r>
              <a:rPr lang="de-DE" sz="1400" b="1" dirty="0" err="1">
                <a:solidFill>
                  <a:srgbClr val="FF0000"/>
                </a:solidFill>
                <a:latin typeface="Consolas" charset="0"/>
                <a:ea typeface="Consolas" charset="0"/>
                <a:cs typeface="Consolas" charset="0"/>
                <a:sym typeface="Consolas"/>
              </a:rPr>
              <a:t>public</a:t>
            </a:r>
            <a:r>
              <a:rPr lang="de-DE" sz="1400" b="1" dirty="0">
                <a:solidFill>
                  <a:srgbClr val="FF0000"/>
                </a:solidFill>
                <a:latin typeface="Consolas" charset="0"/>
                <a:ea typeface="Consolas" charset="0"/>
                <a:cs typeface="Consolas" charset="0"/>
                <a:sym typeface="Consolas"/>
              </a:rPr>
              <a:t> </a:t>
            </a:r>
            <a:r>
              <a:rPr lang="de-DE" sz="1400" b="1" dirty="0" err="1">
                <a:solidFill>
                  <a:srgbClr val="FF0000"/>
                </a:solidFill>
                <a:latin typeface="Consolas" charset="0"/>
                <a:ea typeface="Consolas" charset="0"/>
                <a:cs typeface="Consolas" charset="0"/>
                <a:sym typeface="Consolas"/>
              </a:rPr>
              <a:t>static</a:t>
            </a:r>
            <a:r>
              <a:rPr lang="de-DE" sz="1400" b="1" dirty="0">
                <a:solidFill>
                  <a:srgbClr val="FF0000"/>
                </a:solidFill>
                <a:latin typeface="Consolas" charset="0"/>
                <a:ea typeface="Consolas" charset="0"/>
                <a:cs typeface="Consolas" charset="0"/>
                <a:sym typeface="Consolas"/>
              </a:rPr>
              <a:t> final double DISTANCE_X = 10;  </a:t>
            </a:r>
            <a:endParaRPr lang="en" sz="1400" b="1" dirty="0">
              <a:latin typeface="Consolas" charset="0"/>
              <a:ea typeface="Consolas" charset="0"/>
              <a:cs typeface="Consolas" charset="0"/>
              <a:sym typeface="Consolas"/>
            </a:endParaRPr>
          </a:p>
          <a:p>
            <a:pPr lvl="0"/>
            <a:r>
              <a:rPr lang="en" sz="1400" b="1" dirty="0">
                <a:solidFill>
                  <a:srgbClr val="FF0000"/>
                </a:solidFill>
                <a:latin typeface="Consolas"/>
                <a:ea typeface="Consolas"/>
                <a:cs typeface="Consolas"/>
                <a:sym typeface="Consolas"/>
              </a:rPr>
              <a:t>}</a:t>
            </a:r>
            <a:endParaRPr lang="en" sz="1400" b="1" dirty="0">
              <a:latin typeface="Consolas"/>
              <a:ea typeface="Consolas"/>
              <a:cs typeface="Consolas"/>
              <a:sym typeface="Consolas"/>
            </a:endParaRPr>
          </a:p>
        </p:txBody>
      </p:sp>
    </p:spTree>
    <p:extLst>
      <p:ext uri="{BB962C8B-B14F-4D97-AF65-F5344CB8AC3E}">
        <p14:creationId xmlns:p14="http://schemas.microsoft.com/office/powerpoint/2010/main" val="15851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Clicker Question </a:t>
            </a:r>
          </a:p>
        </p:txBody>
      </p:sp>
      <p:sp>
        <p:nvSpPr>
          <p:cNvPr id="3" name="Content Placeholder 2"/>
          <p:cNvSpPr>
            <a:spLocks noGrp="1"/>
          </p:cNvSpPr>
          <p:nvPr>
            <p:ph idx="1"/>
          </p:nvPr>
        </p:nvSpPr>
        <p:spPr>
          <a:xfrm>
            <a:off x="838200" y="1825625"/>
            <a:ext cx="11165104" cy="4351338"/>
          </a:xfrm>
        </p:spPr>
        <p:txBody>
          <a:bodyPr vert="horz" lIns="91440" tIns="45720" rIns="91440" bIns="45720" rtlCol="0" anchor="t">
            <a:normAutofit fontScale="92500" lnSpcReduction="10000"/>
          </a:bodyPr>
          <a:lstStyle/>
          <a:p>
            <a:pPr marL="0" indent="0">
              <a:buNone/>
            </a:pPr>
            <a:r>
              <a:rPr lang="en-US" sz="3200" dirty="0"/>
              <a:t>When should you define a value in a </a:t>
            </a:r>
            <a:r>
              <a:rPr lang="en-US" sz="3200" dirty="0">
                <a:solidFill>
                  <a:srgbClr val="0000FF"/>
                </a:solidFill>
                <a:latin typeface="Consolas" charset="0"/>
                <a:ea typeface="Consolas" charset="0"/>
                <a:cs typeface="Consolas" charset="0"/>
              </a:rPr>
              <a:t>Constants</a:t>
            </a:r>
            <a:r>
              <a:rPr lang="en-US" sz="3200" dirty="0"/>
              <a:t> class? </a:t>
            </a:r>
          </a:p>
          <a:p>
            <a:pPr marL="0" indent="0">
              <a:buNone/>
            </a:pPr>
            <a:endParaRPr lang="en-US" dirty="0"/>
          </a:p>
          <a:p>
            <a:pPr marL="0" indent="0">
              <a:lnSpc>
                <a:spcPct val="150000"/>
              </a:lnSpc>
              <a:buNone/>
            </a:pPr>
            <a:r>
              <a:rPr lang="en-US" dirty="0">
                <a:latin typeface="Arial"/>
              </a:rPr>
              <a:t>A. When you use the value in more than one place. </a:t>
            </a:r>
          </a:p>
          <a:p>
            <a:pPr marL="0" indent="0">
              <a:lnSpc>
                <a:spcPct val="150000"/>
              </a:lnSpc>
              <a:buNone/>
            </a:pPr>
            <a:r>
              <a:rPr lang="en-US" dirty="0">
                <a:latin typeface="Arial"/>
              </a:rPr>
              <a:t>B. Whenever the value will not change throughout the course of the program.  </a:t>
            </a:r>
          </a:p>
          <a:p>
            <a:pPr marL="0" indent="0">
              <a:lnSpc>
                <a:spcPct val="150000"/>
              </a:lnSpc>
              <a:buNone/>
            </a:pPr>
            <a:r>
              <a:rPr lang="en-US" dirty="0">
                <a:latin typeface="Arial"/>
              </a:rPr>
              <a:t>C. When the value is nontrivial (i.e., not 0 or 1)</a:t>
            </a:r>
          </a:p>
          <a:p>
            <a:pPr marL="0" indent="0">
              <a:lnSpc>
                <a:spcPct val="150000"/>
              </a:lnSpc>
              <a:buNone/>
            </a:pPr>
            <a:r>
              <a:rPr lang="en-US" dirty="0">
                <a:latin typeface="Arial"/>
              </a:rPr>
              <a:t>D. All of the above.  </a:t>
            </a:r>
          </a:p>
          <a:p>
            <a:pPr marL="0" indent="0">
              <a:buNone/>
            </a:pPr>
            <a:endParaRPr lang="en-US" dirty="0">
              <a:latin typeface="Calibri" charset="0"/>
            </a:endParaRPr>
          </a:p>
        </p:txBody>
      </p:sp>
    </p:spTree>
    <p:extLst>
      <p:ext uri="{BB962C8B-B14F-4D97-AF65-F5344CB8AC3E}">
        <p14:creationId xmlns:p14="http://schemas.microsoft.com/office/powerpoint/2010/main" val="1401588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30" name="Shape 730"/>
          <p:cNvSpPr txBox="1"/>
          <p:nvPr/>
        </p:nvSpPr>
        <p:spPr>
          <a:xfrm>
            <a:off x="5861684" y="243900"/>
            <a:ext cx="7084293" cy="6600800"/>
          </a:xfrm>
          <a:prstGeom prst="rect">
            <a:avLst/>
          </a:prstGeom>
          <a:noFill/>
          <a:ln>
            <a:noFill/>
          </a:ln>
        </p:spPr>
        <p:txBody>
          <a:bodyPr lIns="121900" tIns="121900" rIns="121900" bIns="121900" anchor="ctr" anchorCtr="0">
            <a:noAutofit/>
          </a:bodyPr>
          <a:lstStyle/>
          <a:p>
            <a:pPr>
              <a:buClr>
                <a:schemeClr val="dk1"/>
              </a:buClr>
            </a:pPr>
            <a:endParaRPr sz="1067" dirty="0">
              <a:solidFill>
                <a:schemeClr val="dk1"/>
              </a:solidFill>
              <a:latin typeface="Arial" charset="0"/>
            </a:endParaRPr>
          </a:p>
        </p:txBody>
      </p:sp>
      <p:sp>
        <p:nvSpPr>
          <p:cNvPr id="723" name="Shape 723"/>
          <p:cNvSpPr txBox="1">
            <a:spLocks noGrp="1"/>
          </p:cNvSpPr>
          <p:nvPr>
            <p:ph type="title"/>
          </p:nvPr>
        </p:nvSpPr>
        <p:spPr>
          <a:xfrm>
            <a:off x="609600" y="274638"/>
            <a:ext cx="10972800" cy="746855"/>
          </a:xfrm>
          <a:prstGeom prst="rect">
            <a:avLst/>
          </a:prstGeom>
          <a:noFill/>
          <a:ln>
            <a:noFill/>
          </a:ln>
        </p:spPr>
        <p:txBody>
          <a:bodyPr vert="horz" lIns="121900" tIns="121900" rIns="121900" bIns="121900" rtlCol="0" anchor="b" anchorCtr="0">
            <a:noAutofit/>
          </a:bodyPr>
          <a:lstStyle/>
          <a:p>
            <a:pPr>
              <a:lnSpc>
                <a:spcPct val="100000"/>
              </a:lnSpc>
              <a:buClr>
                <a:schemeClr val="dk1"/>
              </a:buClr>
              <a:buSzPct val="25000"/>
            </a:pPr>
            <a:r>
              <a:rPr lang="en" b="1" dirty="0">
                <a:solidFill>
                  <a:schemeClr val="dk1"/>
                </a:solidFill>
                <a:latin typeface="Arial"/>
                <a:ea typeface="Arial"/>
                <a:cs typeface="Arial"/>
                <a:sym typeface="Arial"/>
              </a:rPr>
              <a:t>The Whole </a:t>
            </a:r>
            <a:r>
              <a:rPr lang="en" b="1" dirty="0" err="1">
                <a:solidFill>
                  <a:schemeClr val="dk1"/>
                </a:solidFill>
                <a:latin typeface="Arial"/>
                <a:ea typeface="Arial"/>
                <a:cs typeface="Arial"/>
                <a:sym typeface="Arial"/>
              </a:rPr>
              <a:t>Ap</a:t>
            </a:r>
            <a:r>
              <a:rPr lang="en-US" b="1" dirty="0">
                <a:solidFill>
                  <a:schemeClr val="dk1"/>
                </a:solidFill>
                <a:latin typeface="Arial"/>
                <a:ea typeface="Arial"/>
                <a:cs typeface="Arial"/>
                <a:sym typeface="Arial"/>
              </a:rPr>
              <a:t>p</a:t>
            </a:r>
            <a:endParaRPr lang="en" b="1" dirty="0">
              <a:solidFill>
                <a:schemeClr val="dk1"/>
              </a:solidFill>
              <a:latin typeface="Arial"/>
              <a:ea typeface="Arial"/>
              <a:cs typeface="Arial"/>
              <a:sym typeface="Arial"/>
            </a:endParaRPr>
          </a:p>
        </p:txBody>
      </p:sp>
      <p:cxnSp>
        <p:nvCxnSpPr>
          <p:cNvPr id="724" name="Shape 724"/>
          <p:cNvCxnSpPr/>
          <p:nvPr/>
        </p:nvCxnSpPr>
        <p:spPr>
          <a:xfrm flipH="1">
            <a:off x="5848178" y="-18425"/>
            <a:ext cx="2247" cy="6598299"/>
          </a:xfrm>
          <a:prstGeom prst="straightConnector1">
            <a:avLst/>
          </a:prstGeom>
          <a:noFill/>
          <a:ln w="19050" cap="flat" cmpd="sng">
            <a:solidFill>
              <a:schemeClr val="dk2"/>
            </a:solidFill>
            <a:prstDash val="solid"/>
            <a:round/>
            <a:headEnd type="none" w="med" len="med"/>
            <a:tailEnd type="none" w="med" len="med"/>
          </a:ln>
        </p:spPr>
      </p:cxnSp>
      <p:sp>
        <p:nvSpPr>
          <p:cNvPr id="725" name="Shape 725"/>
          <p:cNvSpPr txBox="1"/>
          <p:nvPr/>
        </p:nvSpPr>
        <p:spPr>
          <a:xfrm>
            <a:off x="9687400" y="4401967"/>
            <a:ext cx="4876800" cy="609600"/>
          </a:xfrm>
          <a:prstGeom prst="rect">
            <a:avLst/>
          </a:prstGeom>
          <a:noFill/>
          <a:ln>
            <a:noFill/>
          </a:ln>
        </p:spPr>
        <p:txBody>
          <a:bodyPr lIns="121900" tIns="121900" rIns="121900" bIns="121900" anchor="t" anchorCtr="0">
            <a:noAutofit/>
          </a:bodyPr>
          <a:lstStyle/>
          <a:p>
            <a:pPr>
              <a:buClr>
                <a:srgbClr val="000000"/>
              </a:buClr>
            </a:pPr>
            <a:endParaRPr sz="1867">
              <a:solidFill>
                <a:srgbClr val="000000"/>
              </a:solidFill>
              <a:latin typeface="Arial"/>
              <a:ea typeface="Arial"/>
              <a:cs typeface="Arial"/>
              <a:sym typeface="Arial"/>
            </a:endParaRPr>
          </a:p>
        </p:txBody>
      </p:sp>
      <p:sp>
        <p:nvSpPr>
          <p:cNvPr id="11" name="Shape 384"/>
          <p:cNvSpPr txBox="1"/>
          <p:nvPr/>
        </p:nvSpPr>
        <p:spPr>
          <a:xfrm>
            <a:off x="0" y="3590926"/>
            <a:ext cx="5959297" cy="4760399"/>
          </a:xfrm>
          <a:prstGeom prst="rect">
            <a:avLst/>
          </a:prstGeom>
          <a:noFill/>
          <a:ln>
            <a:noFill/>
          </a:ln>
        </p:spPr>
        <p:txBody>
          <a:bodyPr lIns="121900" tIns="121900" rIns="121900" bIns="121900" anchor="t" anchorCtr="0">
            <a:noAutofit/>
          </a:bodyPr>
          <a:lstStyle/>
          <a:p>
            <a:r>
              <a:rPr lang="en-US" sz="1200" dirty="0">
                <a:latin typeface="Consolas" charset="0"/>
                <a:ea typeface="Consolas" charset="0"/>
                <a:cs typeface="Consolas" charset="0"/>
              </a:rPr>
              <a:t>public class App extends Application {</a:t>
            </a:r>
          </a:p>
          <a:p>
            <a:r>
              <a:rPr lang="en-US" sz="1200" dirty="0">
                <a:latin typeface="Consolas" charset="0"/>
                <a:ea typeface="Consolas" charset="0"/>
                <a:cs typeface="Consolas" charset="0"/>
              </a:rPr>
              <a:t>    @Override</a:t>
            </a:r>
          </a:p>
          <a:p>
            <a:r>
              <a:rPr lang="en-US" sz="1200" dirty="0">
                <a:latin typeface="Consolas" charset="0"/>
                <a:ea typeface="Consolas" charset="0"/>
                <a:cs typeface="Consolas" charset="0"/>
              </a:rPr>
              <a:t>    public void start(Stage stage) {</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PaneOrganizer</a:t>
            </a:r>
            <a:r>
              <a:rPr lang="en-US" sz="1200" dirty="0">
                <a:latin typeface="Consolas" charset="0"/>
                <a:ea typeface="Consolas" charset="0"/>
                <a:cs typeface="Consolas" charset="0"/>
              </a:rPr>
              <a:t> organizer = new </a:t>
            </a:r>
            <a:r>
              <a:rPr lang="en-US" sz="1200" dirty="0" err="1">
                <a:latin typeface="Consolas" charset="0"/>
                <a:ea typeface="Consolas" charset="0"/>
                <a:cs typeface="Consolas" charset="0"/>
              </a:rPr>
              <a:t>PaneOrganizer</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Scene scene = new Scene(</a:t>
            </a:r>
            <a:r>
              <a:rPr lang="en-US" sz="1200" dirty="0" err="1">
                <a:latin typeface="Consolas" charset="0"/>
                <a:ea typeface="Consolas" charset="0"/>
                <a:cs typeface="Consolas" charset="0"/>
              </a:rPr>
              <a:t>organizer.getRoot</a:t>
            </a:r>
            <a:r>
              <a:rPr lang="en-US" sz="1200" dirty="0">
                <a:latin typeface="Consolas" charset="0"/>
                <a:ea typeface="Consolas" charset="0"/>
                <a:cs typeface="Consolas" charset="0"/>
              </a:rPr>
              <a:t>(),        	</a:t>
            </a:r>
            <a:r>
              <a:rPr lang="en-US" sz="1200" b="1" dirty="0" err="1">
                <a:solidFill>
                  <a:srgbClr val="FF0000"/>
                </a:solidFill>
                <a:latin typeface="Consolas" charset="0"/>
                <a:ea typeface="Consolas" charset="0"/>
                <a:cs typeface="Consolas" charset="0"/>
              </a:rPr>
              <a:t>Constants.APP_WIDTH</a:t>
            </a:r>
            <a:r>
              <a:rPr lang="en-US" sz="1200" dirty="0">
                <a:latin typeface="Consolas" charset="0"/>
                <a:ea typeface="Consolas" charset="0"/>
                <a:cs typeface="Consolas" charset="0"/>
              </a:rPr>
              <a:t>, </a:t>
            </a:r>
            <a:r>
              <a:rPr lang="en-US" sz="1200" b="1" dirty="0" err="1">
                <a:solidFill>
                  <a:srgbClr val="FF0000"/>
                </a:solidFill>
                <a:latin typeface="Consolas" charset="0"/>
                <a:ea typeface="Consolas" charset="0"/>
                <a:cs typeface="Consolas" charset="0"/>
              </a:rPr>
              <a:t>Constants.APP_HEIGHT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stage.setScene</a:t>
            </a:r>
            <a:r>
              <a:rPr lang="en-US" sz="1200" dirty="0">
                <a:latin typeface="Consolas" charset="0"/>
                <a:ea typeface="Consolas" charset="0"/>
                <a:cs typeface="Consolas" charset="0"/>
              </a:rPr>
              <a:t>(scene);</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stage.setTitle</a:t>
            </a:r>
            <a:r>
              <a:rPr lang="en-US" sz="1200" dirty="0">
                <a:latin typeface="Consolas" charset="0"/>
                <a:ea typeface="Consolas" charset="0"/>
                <a:cs typeface="Consolas" charset="0"/>
              </a:rPr>
              <a:t>("</a:t>
            </a:r>
            <a:r>
              <a:rPr lang="en-US" sz="1200" dirty="0" err="1">
                <a:latin typeface="Consolas" charset="0"/>
                <a:ea typeface="Consolas" charset="0"/>
                <a:cs typeface="Consolas" charset="0"/>
              </a:rPr>
              <a:t>MovingShape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stage.show</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public static void main(String[] </a:t>
            </a:r>
            <a:r>
              <a:rPr lang="en-US" sz="1200" dirty="0" err="1">
                <a:latin typeface="Consolas" charset="0"/>
                <a:ea typeface="Consolas" charset="0"/>
                <a:cs typeface="Consolas" charset="0"/>
              </a:rPr>
              <a:t>args</a:t>
            </a:r>
            <a:r>
              <a:rPr lang="en-US" sz="1200" dirty="0">
                <a:latin typeface="Consolas" charset="0"/>
                <a:ea typeface="Consolas" charset="0"/>
                <a:cs typeface="Consolas" charset="0"/>
              </a:rPr>
              <a:t>) {</a:t>
            </a:r>
          </a:p>
          <a:p>
            <a:r>
              <a:rPr lang="en-US" sz="1200" dirty="0">
                <a:latin typeface="Consolas" charset="0"/>
                <a:ea typeface="Consolas" charset="0"/>
                <a:cs typeface="Consolas" charset="0"/>
              </a:rPr>
              <a:t>        launch(</a:t>
            </a:r>
            <a:r>
              <a:rPr lang="en-US" sz="1200" dirty="0" err="1">
                <a:latin typeface="Consolas" charset="0"/>
                <a:ea typeface="Consolas" charset="0"/>
                <a:cs typeface="Consolas" charset="0"/>
              </a:rPr>
              <a:t>args</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a:t>
            </a:r>
          </a:p>
        </p:txBody>
      </p:sp>
      <p:sp>
        <p:nvSpPr>
          <p:cNvPr id="2" name="TextBox 1"/>
          <p:cNvSpPr txBox="1"/>
          <p:nvPr/>
        </p:nvSpPr>
        <p:spPr>
          <a:xfrm>
            <a:off x="723722" y="1052231"/>
            <a:ext cx="4316627" cy="830997"/>
          </a:xfrm>
          <a:prstGeom prst="rect">
            <a:avLst/>
          </a:prstGeom>
          <a:noFill/>
          <a:ln>
            <a:solidFill>
              <a:schemeClr val="tx1"/>
            </a:solidFill>
          </a:ln>
        </p:spPr>
        <p:txBody>
          <a:bodyPr wrap="square" rtlCol="0">
            <a:spAutoFit/>
          </a:bodyPr>
          <a:lstStyle/>
          <a:p>
            <a:pPr algn="ctr"/>
            <a:r>
              <a:rPr lang="en-US" sz="2400" dirty="0">
                <a:latin typeface="Arial" charset="0"/>
              </a:rPr>
              <a:t>no more literal numbers = much better design!</a:t>
            </a:r>
          </a:p>
        </p:txBody>
      </p:sp>
      <p:grpSp>
        <p:nvGrpSpPr>
          <p:cNvPr id="5" name="Group 5"/>
          <p:cNvGrpSpPr/>
          <p:nvPr/>
        </p:nvGrpSpPr>
        <p:grpSpPr>
          <a:xfrm>
            <a:off x="3169285" y="2085144"/>
            <a:ext cx="1782176" cy="1505782"/>
            <a:chOff x="1659543" y="1893275"/>
            <a:chExt cx="1336632" cy="977900"/>
          </a:xfrm>
        </p:grpSpPr>
        <p:sp>
          <p:nvSpPr>
            <p:cNvPr id="3" name="Rectangle 6"/>
            <p:cNvSpPr/>
            <p:nvPr/>
          </p:nvSpPr>
          <p:spPr>
            <a:xfrm>
              <a:off x="1659543" y="2208195"/>
              <a:ext cx="1336632" cy="369332"/>
            </a:xfrm>
            <a:prstGeom prst="rect">
              <a:avLst/>
            </a:prstGeom>
            <a:solidFill>
              <a:schemeClr val="bg1"/>
            </a:solidFill>
            <a:ln>
              <a:noFill/>
            </a:ln>
          </p:spPr>
          <p:txBody>
            <a:bodyPr wrap="square" lIns="121920" tIns="60960" rIns="121920" bIns="60960">
              <a:spAutoFit/>
            </a:bodyPr>
            <a:lstStyle/>
            <a:p>
              <a:pPr algn="ctr"/>
              <a:r>
                <a:rPr lang="de-DE" sz="2400" dirty="0">
                  <a:ln w="12700">
                    <a:noFill/>
                    <a:prstDash val="solid"/>
                  </a:ln>
                  <a:solidFill>
                    <a:srgbClr val="FF0000"/>
                  </a:solidFill>
                  <a:effectLst>
                    <a:outerShdw blurRad="41275" dist="20320" dir="1800000" algn="tl" rotWithShape="0">
                      <a:srgbClr val="000000">
                        <a:alpha val="40000"/>
                      </a:srgbClr>
                    </a:outerShdw>
                  </a:effectLst>
                  <a:latin typeface="Arial" charset="0"/>
                </a:rPr>
                <a:t>200</a:t>
              </a:r>
              <a:r>
                <a:rPr lang="de-DE" sz="2400" dirty="0">
                  <a:ln w="12700">
                    <a:noFill/>
                    <a:prstDash val="solid"/>
                  </a:ln>
                  <a:solidFill>
                    <a:sysClr val="windowText" lastClr="000000"/>
                  </a:solidFill>
                  <a:effectLst>
                    <a:outerShdw blurRad="41275" dist="20320" dir="1800000" algn="tl" rotWithShape="0">
                      <a:srgbClr val="000000">
                        <a:alpha val="40000"/>
                      </a:srgbClr>
                    </a:outerShdw>
                  </a:effectLst>
                  <a:latin typeface="Arial" charset="0"/>
                </a:rPr>
                <a:t>,</a:t>
              </a:r>
              <a:r>
                <a:rPr lang="de-DE" sz="2400" dirty="0">
                  <a:ln w="12700">
                    <a:noFill/>
                    <a:prstDash val="solid"/>
                  </a:ln>
                  <a:solidFill>
                    <a:srgbClr val="00B050"/>
                  </a:solidFill>
                  <a:effectLst>
                    <a:outerShdw blurRad="41275" dist="20320" dir="1800000" algn="tl" rotWithShape="0">
                      <a:srgbClr val="000000">
                        <a:alpha val="40000"/>
                      </a:srgbClr>
                    </a:outerShdw>
                  </a:effectLst>
                  <a:latin typeface="Arial" charset="0"/>
                </a:rPr>
                <a:t>80</a:t>
              </a:r>
              <a:r>
                <a:rPr lang="de-DE" sz="2400" dirty="0">
                  <a:ln w="12700">
                    <a:noFill/>
                    <a:prstDash val="solid"/>
                  </a:ln>
                  <a:solidFill>
                    <a:sysClr val="windowText" lastClr="000000"/>
                  </a:solidFill>
                  <a:effectLst>
                    <a:outerShdw blurRad="41275" dist="20320" dir="1800000" algn="tl" rotWithShape="0">
                      <a:srgbClr val="000000">
                        <a:alpha val="40000"/>
                      </a:srgbClr>
                    </a:outerShdw>
                  </a:effectLst>
                  <a:latin typeface="Arial" charset="0"/>
                </a:rPr>
                <a:t>,</a:t>
              </a:r>
              <a:r>
                <a:rPr lang="de-DE" sz="2400" dirty="0">
                  <a:ln w="12700">
                    <a:noFill/>
                    <a:prstDash val="solid"/>
                  </a:ln>
                  <a:solidFill>
                    <a:srgbClr val="0070C0"/>
                  </a:solidFill>
                  <a:effectLst>
                    <a:outerShdw blurRad="41275" dist="20320" dir="1800000" algn="tl" rotWithShape="0">
                      <a:srgbClr val="000000">
                        <a:alpha val="40000"/>
                      </a:srgbClr>
                    </a:outerShdw>
                  </a:effectLst>
                  <a:latin typeface="Arial" charset="0"/>
                </a:rPr>
                <a:t>10</a:t>
              </a:r>
            </a:p>
          </p:txBody>
        </p:sp>
        <p:sp>
          <p:nvSpPr>
            <p:cNvPr id="4" name="&quot;No&quot; Symbol 7"/>
            <p:cNvSpPr/>
            <p:nvPr/>
          </p:nvSpPr>
          <p:spPr>
            <a:xfrm>
              <a:off x="1702690" y="1893275"/>
              <a:ext cx="1218751" cy="977900"/>
            </a:xfrm>
            <a:prstGeom prst="noSmoking">
              <a:avLst>
                <a:gd name="adj" fmla="val 479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rial" charset="0"/>
              </a:endParaRPr>
            </a:p>
          </p:txBody>
        </p:sp>
      </p:grpSp>
      <p:sp>
        <p:nvSpPr>
          <p:cNvPr id="12" name="Shape 730"/>
          <p:cNvSpPr txBox="1"/>
          <p:nvPr/>
        </p:nvSpPr>
        <p:spPr>
          <a:xfrm>
            <a:off x="6671760" y="1284"/>
            <a:ext cx="7084293" cy="6863571"/>
          </a:xfrm>
          <a:prstGeom prst="rect">
            <a:avLst/>
          </a:prstGeom>
          <a:noFill/>
          <a:ln>
            <a:noFill/>
          </a:ln>
        </p:spPr>
        <p:txBody>
          <a:bodyPr lIns="121900" tIns="121900" rIns="121900" bIns="121900" anchor="ctr" anchorCtr="0">
            <a:noAutofit/>
          </a:bodyPr>
          <a:lstStyle/>
          <a:p>
            <a:r>
              <a:rPr lang="en-US" sz="1000" dirty="0">
                <a:latin typeface="Consolas" charset="0"/>
                <a:ea typeface="Consolas" charset="0"/>
                <a:cs typeface="Consolas" charset="0"/>
              </a:rPr>
              <a:t>public class </a:t>
            </a:r>
            <a:r>
              <a:rPr lang="en-US" sz="1000" dirty="0" err="1">
                <a:latin typeface="Consolas" charset="0"/>
                <a:ea typeface="Consolas" charset="0"/>
                <a:cs typeface="Consolas" charset="0"/>
              </a:rPr>
              <a:t>PaneOrganizer</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private </a:t>
            </a:r>
            <a:r>
              <a:rPr lang="en-US" sz="1000" dirty="0" err="1">
                <a:latin typeface="Consolas" charset="0"/>
                <a:ea typeface="Consolas" charset="0"/>
                <a:cs typeface="Consolas" charset="0"/>
              </a:rPr>
              <a:t>BorderPane</a:t>
            </a:r>
            <a:r>
              <a:rPr lang="en-US" sz="1000" dirty="0">
                <a:latin typeface="Consolas" charset="0"/>
                <a:ea typeface="Consolas" charset="0"/>
                <a:cs typeface="Consolas" charset="0"/>
              </a:rPr>
              <a:t> _root;</a:t>
            </a:r>
          </a:p>
          <a:p>
            <a:r>
              <a:rPr lang="en-US" sz="1000" dirty="0">
                <a:latin typeface="Consolas" charset="0"/>
                <a:ea typeface="Consolas" charset="0"/>
                <a:cs typeface="Consolas" charset="0"/>
              </a:rPr>
              <a:t>    private Ellipse _ellipse;</a:t>
            </a:r>
          </a:p>
          <a:p>
            <a:endParaRPr lang="en-US" sz="1000" dirty="0">
              <a:latin typeface="Consolas" charset="0"/>
              <a:ea typeface="Consolas" charset="0"/>
              <a:cs typeface="Consolas" charset="0"/>
            </a:endParaRPr>
          </a:p>
          <a:p>
            <a:r>
              <a:rPr lang="en-US" sz="1000" dirty="0">
                <a:latin typeface="Consolas" charset="0"/>
                <a:ea typeface="Consolas" charset="0"/>
                <a:cs typeface="Consolas" charset="0"/>
              </a:rPr>
              <a:t>    public </a:t>
            </a:r>
            <a:r>
              <a:rPr lang="en-US" sz="1000" dirty="0" err="1">
                <a:latin typeface="Consolas" charset="0"/>
                <a:ea typeface="Consolas" charset="0"/>
                <a:cs typeface="Consolas" charset="0"/>
              </a:rPr>
              <a:t>PaneOrganizer</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_root = new </a:t>
            </a:r>
            <a:r>
              <a:rPr lang="en-US" sz="1000" dirty="0" err="1">
                <a:latin typeface="Consolas" charset="0"/>
                <a:ea typeface="Consolas" charset="0"/>
                <a:cs typeface="Consolas" charset="0"/>
              </a:rPr>
              <a:t>BorderPane</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Pane </a:t>
            </a:r>
            <a:r>
              <a:rPr lang="en-US" sz="1000" dirty="0" err="1">
                <a:latin typeface="Consolas" charset="0"/>
                <a:ea typeface="Consolas" charset="0"/>
                <a:cs typeface="Consolas" charset="0"/>
              </a:rPr>
              <a:t>shapePane</a:t>
            </a:r>
            <a:r>
              <a:rPr lang="en-US" sz="1000" dirty="0">
                <a:latin typeface="Consolas" charset="0"/>
                <a:ea typeface="Consolas" charset="0"/>
                <a:cs typeface="Consolas" charset="0"/>
              </a:rPr>
              <a:t> = new Pane();</a:t>
            </a:r>
          </a:p>
          <a:p>
            <a:r>
              <a:rPr lang="en-US" sz="1000" dirty="0">
                <a:latin typeface="Consolas" charset="0"/>
                <a:ea typeface="Consolas" charset="0"/>
                <a:cs typeface="Consolas" charset="0"/>
              </a:rPr>
              <a:t>        _ellipse = new Ellipse(</a:t>
            </a:r>
            <a:r>
              <a:rPr lang="en-US" sz="1000" b="1" dirty="0" err="1">
                <a:solidFill>
                  <a:srgbClr val="FF0000"/>
                </a:solidFill>
                <a:latin typeface="Consolas" charset="0"/>
                <a:ea typeface="Consolas" charset="0"/>
                <a:cs typeface="Consolas" charset="0"/>
              </a:rPr>
              <a:t>Constants.X_RAD</a:t>
            </a:r>
            <a:r>
              <a:rPr lang="en-US" sz="1000" dirty="0">
                <a:latin typeface="Consolas" charset="0"/>
                <a:ea typeface="Consolas" charset="0"/>
                <a:cs typeface="Consolas" charset="0"/>
              </a:rPr>
              <a:t>, </a:t>
            </a:r>
            <a:r>
              <a:rPr lang="en-US" sz="1000" b="1" dirty="0" err="1">
                <a:solidFill>
                  <a:srgbClr val="FF0000"/>
                </a:solidFill>
                <a:latin typeface="Consolas" charset="0"/>
                <a:ea typeface="Consolas" charset="0"/>
                <a:cs typeface="Consolas" charset="0"/>
              </a:rPr>
              <a:t>Constants.Y_RAD</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shapePane.getChildren</a:t>
            </a:r>
            <a:r>
              <a:rPr lang="en-US" sz="1000" dirty="0">
                <a:latin typeface="Consolas" charset="0"/>
                <a:ea typeface="Consolas" charset="0"/>
                <a:cs typeface="Consolas" charset="0"/>
              </a:rPr>
              <a:t>().add(_ellipse);</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root.setCenter</a:t>
            </a:r>
            <a:r>
              <a:rPr lang="en-US" sz="1000" dirty="0">
                <a:latin typeface="Consolas" charset="0"/>
                <a:ea typeface="Consolas" charset="0"/>
                <a:cs typeface="Consolas" charset="0"/>
              </a:rPr>
              <a:t>(</a:t>
            </a:r>
            <a:r>
              <a:rPr lang="en-US" sz="1000" dirty="0" err="1">
                <a:latin typeface="Consolas" charset="0"/>
                <a:ea typeface="Consolas" charset="0"/>
                <a:cs typeface="Consolas" charset="0"/>
              </a:rPr>
              <a:t>shapePane</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this.setupShape</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this.setupButtons</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public Pane </a:t>
            </a:r>
            <a:r>
              <a:rPr lang="en-US" sz="1000" dirty="0" err="1">
                <a:latin typeface="Consolas" charset="0"/>
                <a:ea typeface="Consolas" charset="0"/>
                <a:cs typeface="Consolas" charset="0"/>
              </a:rPr>
              <a:t>getRoot</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return _root;</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private void </a:t>
            </a:r>
            <a:r>
              <a:rPr lang="en-US" sz="1000" dirty="0" err="1">
                <a:latin typeface="Consolas" charset="0"/>
                <a:ea typeface="Consolas" charset="0"/>
                <a:cs typeface="Consolas" charset="0"/>
              </a:rPr>
              <a:t>setupShape</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ellipse.setFill</a:t>
            </a:r>
            <a:r>
              <a:rPr lang="en-US" sz="1000" dirty="0">
                <a:latin typeface="Consolas" charset="0"/>
                <a:ea typeface="Consolas" charset="0"/>
                <a:cs typeface="Consolas" charset="0"/>
              </a:rPr>
              <a:t>(</a:t>
            </a:r>
            <a:r>
              <a:rPr lang="en-US" sz="1000" dirty="0" err="1">
                <a:latin typeface="Consolas" charset="0"/>
                <a:ea typeface="Consolas" charset="0"/>
                <a:cs typeface="Consolas" charset="0"/>
              </a:rPr>
              <a:t>Color.RED</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ellipse.setCenterX</a:t>
            </a:r>
            <a:r>
              <a:rPr lang="en-US" sz="1000" dirty="0">
                <a:latin typeface="Consolas" charset="0"/>
                <a:ea typeface="Consolas" charset="0"/>
                <a:cs typeface="Consolas" charset="0"/>
              </a:rPr>
              <a:t>(</a:t>
            </a:r>
            <a:r>
              <a:rPr lang="en-US" sz="1000" b="1" dirty="0" err="1">
                <a:solidFill>
                  <a:srgbClr val="FF0000"/>
                </a:solidFill>
                <a:latin typeface="Consolas" charset="0"/>
                <a:ea typeface="Consolas" charset="0"/>
                <a:cs typeface="Consolas" charset="0"/>
              </a:rPr>
              <a:t>Constants.X_OFFSET</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ellipse.setCenterY</a:t>
            </a:r>
            <a:r>
              <a:rPr lang="en-US" sz="1000" dirty="0">
                <a:latin typeface="Consolas" charset="0"/>
                <a:ea typeface="Consolas" charset="0"/>
                <a:cs typeface="Consolas" charset="0"/>
              </a:rPr>
              <a:t>(</a:t>
            </a:r>
            <a:r>
              <a:rPr lang="en-US" sz="1000" b="1" dirty="0" err="1">
                <a:solidFill>
                  <a:srgbClr val="FF0000"/>
                </a:solidFill>
                <a:latin typeface="Consolas" charset="0"/>
                <a:ea typeface="Consolas" charset="0"/>
                <a:cs typeface="Consolas" charset="0"/>
              </a:rPr>
              <a:t>Constants.Y_OFFSET</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private void </a:t>
            </a:r>
            <a:r>
              <a:rPr lang="en-US" sz="1000" dirty="0" err="1">
                <a:latin typeface="Consolas" charset="0"/>
                <a:ea typeface="Consolas" charset="0"/>
                <a:cs typeface="Consolas" charset="0"/>
              </a:rPr>
              <a:t>setupButtons</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HBox</a:t>
            </a:r>
            <a:r>
              <a:rPr lang="en-US" sz="1000" dirty="0">
                <a:latin typeface="Consolas" charset="0"/>
                <a:ea typeface="Consolas" charset="0"/>
                <a:cs typeface="Consolas" charset="0"/>
              </a:rPr>
              <a:t> </a:t>
            </a:r>
            <a:r>
              <a:rPr lang="en-US" sz="1000" dirty="0" err="1">
                <a:latin typeface="Consolas" charset="0"/>
                <a:ea typeface="Consolas" charset="0"/>
                <a:cs typeface="Consolas" charset="0"/>
              </a:rPr>
              <a:t>buttonPane</a:t>
            </a:r>
            <a:r>
              <a:rPr lang="en-US" sz="1000" dirty="0">
                <a:latin typeface="Consolas" charset="0"/>
                <a:ea typeface="Consolas" charset="0"/>
                <a:cs typeface="Consolas" charset="0"/>
              </a:rPr>
              <a:t> = new </a:t>
            </a:r>
            <a:r>
              <a:rPr lang="en-US" sz="1000" dirty="0" err="1">
                <a:latin typeface="Consolas" charset="0"/>
                <a:ea typeface="Consolas" charset="0"/>
                <a:cs typeface="Consolas" charset="0"/>
              </a:rPr>
              <a:t>HBox</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root.setBottom</a:t>
            </a:r>
            <a:r>
              <a:rPr lang="en-US" sz="1000" dirty="0">
                <a:latin typeface="Consolas" charset="0"/>
                <a:ea typeface="Consolas" charset="0"/>
                <a:cs typeface="Consolas" charset="0"/>
              </a:rPr>
              <a:t>(</a:t>
            </a:r>
            <a:r>
              <a:rPr lang="en-US" sz="1000" dirty="0" err="1">
                <a:latin typeface="Consolas" charset="0"/>
                <a:ea typeface="Consolas" charset="0"/>
                <a:cs typeface="Consolas" charset="0"/>
              </a:rPr>
              <a:t>buttonPane</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Button b1 = new Button("Move Left!");</a:t>
            </a:r>
          </a:p>
          <a:p>
            <a:r>
              <a:rPr lang="en-US" sz="1000" dirty="0">
                <a:latin typeface="Consolas" charset="0"/>
                <a:ea typeface="Consolas" charset="0"/>
                <a:cs typeface="Consolas" charset="0"/>
              </a:rPr>
              <a:t>        Button b2 = new Button("Move Right!");</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buttonPane.getChildren</a:t>
            </a:r>
            <a:r>
              <a:rPr lang="en-US" sz="1000" dirty="0">
                <a:latin typeface="Consolas" charset="0"/>
                <a:ea typeface="Consolas" charset="0"/>
                <a:cs typeface="Consolas" charset="0"/>
              </a:rPr>
              <a:t>().</a:t>
            </a:r>
            <a:r>
              <a:rPr lang="en-US" sz="1000" dirty="0" err="1">
                <a:latin typeface="Consolas" charset="0"/>
                <a:ea typeface="Consolas" charset="0"/>
                <a:cs typeface="Consolas" charset="0"/>
              </a:rPr>
              <a:t>addAll</a:t>
            </a:r>
            <a:r>
              <a:rPr lang="en-US" sz="1000" dirty="0">
                <a:latin typeface="Consolas" charset="0"/>
                <a:ea typeface="Consolas" charset="0"/>
                <a:cs typeface="Consolas" charset="0"/>
              </a:rPr>
              <a:t>(b1, b2);</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buttonPane.setSpacing</a:t>
            </a:r>
            <a:r>
              <a:rPr lang="en-US" sz="1000" dirty="0">
                <a:latin typeface="Consolas" charset="0"/>
                <a:ea typeface="Consolas" charset="0"/>
                <a:cs typeface="Consolas" charset="0"/>
              </a:rPr>
              <a:t>(</a:t>
            </a:r>
            <a:r>
              <a:rPr lang="en-US" sz="1000" b="1" dirty="0" err="1">
                <a:solidFill>
                  <a:srgbClr val="FF0000"/>
                </a:solidFill>
                <a:latin typeface="Consolas" charset="0"/>
                <a:ea typeface="Consolas" charset="0"/>
                <a:cs typeface="Consolas" charset="0"/>
              </a:rPr>
              <a:t>Constants.BUTTON_SPACING</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a:t>
            </a:r>
            <a:r>
              <a:rPr lang="en-US" sz="1000" dirty="0" err="1">
                <a:latin typeface="Consolas" charset="0"/>
                <a:ea typeface="Consolas" charset="0"/>
                <a:cs typeface="Consolas" charset="0"/>
              </a:rPr>
              <a:t>buttonPane.setAlignment</a:t>
            </a:r>
            <a:r>
              <a:rPr lang="en-US" sz="1000" dirty="0">
                <a:latin typeface="Consolas" charset="0"/>
                <a:ea typeface="Consolas" charset="0"/>
                <a:cs typeface="Consolas" charset="0"/>
              </a:rPr>
              <a:t>(</a:t>
            </a:r>
            <a:r>
              <a:rPr lang="en-US" sz="1000" dirty="0" err="1">
                <a:latin typeface="Consolas" charset="0"/>
                <a:ea typeface="Consolas" charset="0"/>
                <a:cs typeface="Consolas" charset="0"/>
              </a:rPr>
              <a:t>Pos.CENTER</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b1.setOnAction(new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(true));</a:t>
            </a:r>
          </a:p>
          <a:p>
            <a:r>
              <a:rPr lang="en-US" sz="1000" dirty="0">
                <a:latin typeface="Consolas" charset="0"/>
                <a:ea typeface="Consolas" charset="0"/>
                <a:cs typeface="Consolas" charset="0"/>
              </a:rPr>
              <a:t>        b2.setOnAction(new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(false));</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private class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 implements </a:t>
            </a:r>
            <a:r>
              <a:rPr lang="en-US" sz="1000" dirty="0" err="1">
                <a:latin typeface="Consolas" charset="0"/>
                <a:ea typeface="Consolas" charset="0"/>
                <a:cs typeface="Consolas" charset="0"/>
              </a:rPr>
              <a:t>EventHandler</a:t>
            </a:r>
            <a:r>
              <a:rPr lang="en-US" sz="1000" dirty="0">
                <a:latin typeface="Consolas" charset="0"/>
                <a:ea typeface="Consolas" charset="0"/>
                <a:cs typeface="Consolas" charset="0"/>
              </a:rPr>
              <a:t>&lt;</a:t>
            </a:r>
            <a:r>
              <a:rPr lang="en-US" sz="1000" dirty="0" err="1">
                <a:latin typeface="Consolas" charset="0"/>
                <a:ea typeface="Consolas" charset="0"/>
                <a:cs typeface="Consolas" charset="0"/>
              </a:rPr>
              <a:t>ActionEvent</a:t>
            </a:r>
            <a:r>
              <a:rPr lang="en-US" sz="1000" dirty="0">
                <a:latin typeface="Consolas" charset="0"/>
                <a:ea typeface="Consolas" charset="0"/>
                <a:cs typeface="Consolas" charset="0"/>
              </a:rPr>
              <a:t>&gt; {</a:t>
            </a:r>
          </a:p>
          <a:p>
            <a:r>
              <a:rPr lang="en-US" sz="1000" dirty="0">
                <a:latin typeface="Consolas" charset="0"/>
                <a:ea typeface="Consolas" charset="0"/>
                <a:cs typeface="Consolas" charset="0"/>
              </a:rPr>
              <a:t>        private </a:t>
            </a:r>
            <a:r>
              <a:rPr lang="en-US" sz="1000" dirty="0" err="1">
                <a:latin typeface="Consolas" charset="0"/>
                <a:ea typeface="Consolas" charset="0"/>
                <a:cs typeface="Consolas" charset="0"/>
              </a:rPr>
              <a:t>int</a:t>
            </a:r>
            <a:r>
              <a:rPr lang="en-US" sz="1000" dirty="0">
                <a:latin typeface="Consolas" charset="0"/>
                <a:ea typeface="Consolas" charset="0"/>
                <a:cs typeface="Consolas" charset="0"/>
              </a:rPr>
              <a:t> _distance;</a:t>
            </a:r>
          </a:p>
          <a:p>
            <a:r>
              <a:rPr lang="en-US" sz="1000" dirty="0">
                <a:latin typeface="Consolas" charset="0"/>
                <a:ea typeface="Consolas" charset="0"/>
                <a:cs typeface="Consolas" charset="0"/>
              </a:rPr>
              <a:t>        public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a:t>
            </a:r>
            <a:r>
              <a:rPr lang="en-US" sz="1000" dirty="0" err="1">
                <a:latin typeface="Consolas" charset="0"/>
                <a:ea typeface="Consolas" charset="0"/>
                <a:cs typeface="Consolas" charset="0"/>
              </a:rPr>
              <a:t>boolean</a:t>
            </a:r>
            <a:r>
              <a:rPr lang="en-US" sz="1000" dirty="0">
                <a:latin typeface="Consolas" charset="0"/>
                <a:ea typeface="Consolas" charset="0"/>
                <a:cs typeface="Consolas" charset="0"/>
              </a:rPr>
              <a:t> </a:t>
            </a:r>
            <a:r>
              <a:rPr lang="en-US" sz="1000" dirty="0" err="1">
                <a:latin typeface="Consolas" charset="0"/>
                <a:ea typeface="Consolas" charset="0"/>
                <a:cs typeface="Consolas" charset="0"/>
              </a:rPr>
              <a:t>isLeft</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_distance = </a:t>
            </a:r>
            <a:r>
              <a:rPr lang="en-US" sz="1000" b="1" dirty="0" err="1">
                <a:solidFill>
                  <a:srgbClr val="FF0000"/>
                </a:solidFill>
                <a:latin typeface="Consolas" charset="0"/>
                <a:ea typeface="Consolas" charset="0"/>
                <a:cs typeface="Consolas" charset="0"/>
              </a:rPr>
              <a:t>Constants.DISTANCE_X</a:t>
            </a:r>
            <a:r>
              <a:rPr lang="en-US" sz="1000" dirty="0">
                <a:latin typeface="Consolas" charset="0"/>
                <a:ea typeface="Consolas" charset="0"/>
                <a:cs typeface="Consolas" charset="0"/>
              </a:rPr>
              <a:t>;</a:t>
            </a:r>
          </a:p>
          <a:p>
            <a:r>
              <a:rPr lang="en-US" sz="1000" dirty="0">
                <a:latin typeface="Consolas" charset="0"/>
                <a:ea typeface="Consolas" charset="0"/>
                <a:cs typeface="Consolas" charset="0"/>
              </a:rPr>
              <a:t>            if (</a:t>
            </a:r>
            <a:r>
              <a:rPr lang="en-US" sz="1000" dirty="0" err="1">
                <a:latin typeface="Consolas" charset="0"/>
                <a:ea typeface="Consolas" charset="0"/>
                <a:cs typeface="Consolas" charset="0"/>
              </a:rPr>
              <a:t>isLeft</a:t>
            </a:r>
            <a:r>
              <a:rPr lang="en-US" sz="1000" dirty="0">
                <a:latin typeface="Consolas" charset="0"/>
                <a:ea typeface="Consolas" charset="0"/>
                <a:cs typeface="Consolas" charset="0"/>
              </a:rPr>
              <a:t>) {</a:t>
            </a:r>
          </a:p>
          <a:p>
            <a:r>
              <a:rPr lang="en-US" sz="1000" dirty="0">
                <a:latin typeface="Consolas" charset="0"/>
                <a:ea typeface="Consolas" charset="0"/>
                <a:cs typeface="Consolas" charset="0"/>
              </a:rPr>
              <a:t>                _distance *= -1;</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public void handle(</a:t>
            </a:r>
            <a:r>
              <a:rPr lang="en-US" sz="1000" dirty="0" err="1">
                <a:latin typeface="Consolas" charset="0"/>
                <a:ea typeface="Consolas" charset="0"/>
                <a:cs typeface="Consolas" charset="0"/>
              </a:rPr>
              <a:t>ActionEvent</a:t>
            </a:r>
            <a:r>
              <a:rPr lang="en-US" sz="1000" dirty="0">
                <a:latin typeface="Consolas" charset="0"/>
                <a:ea typeface="Consolas" charset="0"/>
                <a:cs typeface="Consolas" charset="0"/>
              </a:rPr>
              <a:t> event) {</a:t>
            </a:r>
          </a:p>
          <a:p>
            <a:r>
              <a:rPr lang="en-US" sz="1000" dirty="0">
                <a:latin typeface="Consolas" charset="0"/>
                <a:ea typeface="Consolas" charset="0"/>
                <a:cs typeface="Consolas" charset="0"/>
              </a:rPr>
              <a:t>             _</a:t>
            </a:r>
            <a:r>
              <a:rPr lang="en-US" sz="1000" dirty="0" err="1">
                <a:latin typeface="Consolas" charset="0"/>
                <a:ea typeface="Consolas" charset="0"/>
                <a:cs typeface="Consolas" charset="0"/>
              </a:rPr>
              <a:t>ellipse.setCenterX</a:t>
            </a:r>
            <a:r>
              <a:rPr lang="en-US" sz="1000" dirty="0">
                <a:latin typeface="Consolas" charset="0"/>
                <a:ea typeface="Consolas" charset="0"/>
                <a:cs typeface="Consolas" charset="0"/>
              </a:rPr>
              <a:t>(_</a:t>
            </a:r>
            <a:r>
              <a:rPr lang="en-US" sz="1000" dirty="0" err="1">
                <a:latin typeface="Consolas" charset="0"/>
                <a:ea typeface="Consolas" charset="0"/>
                <a:cs typeface="Consolas" charset="0"/>
              </a:rPr>
              <a:t>ellipse.getCenterX</a:t>
            </a:r>
            <a:r>
              <a:rPr lang="en-US" sz="1000" dirty="0">
                <a:latin typeface="Consolas" charset="0"/>
                <a:ea typeface="Consolas" charset="0"/>
                <a:cs typeface="Consolas" charset="0"/>
              </a:rPr>
              <a:t>() + _distance);</a:t>
            </a:r>
          </a:p>
          <a:p>
            <a:r>
              <a:rPr lang="en-US" sz="1000" dirty="0">
                <a:latin typeface="Consolas" charset="0"/>
                <a:ea typeface="Consolas" charset="0"/>
                <a:cs typeface="Consolas" charset="0"/>
              </a:rPr>
              <a:t>        }</a:t>
            </a:r>
          </a:p>
          <a:p>
            <a:r>
              <a:rPr lang="en-US" sz="1000" dirty="0">
                <a:latin typeface="Consolas" charset="0"/>
                <a:ea typeface="Consolas" charset="0"/>
                <a:cs typeface="Consolas" charset="0"/>
              </a:rPr>
              <a:t>    } // end of private </a:t>
            </a:r>
            <a:r>
              <a:rPr lang="en-US" sz="1000" dirty="0" err="1">
                <a:latin typeface="Consolas" charset="0"/>
                <a:ea typeface="Consolas" charset="0"/>
                <a:cs typeface="Consolas" charset="0"/>
              </a:rPr>
              <a:t>MoveHandler</a:t>
            </a:r>
            <a:r>
              <a:rPr lang="en-US" sz="1000" dirty="0">
                <a:latin typeface="Consolas" charset="0"/>
                <a:ea typeface="Consolas" charset="0"/>
                <a:cs typeface="Consolas" charset="0"/>
              </a:rPr>
              <a:t> class</a:t>
            </a:r>
          </a:p>
          <a:p>
            <a:r>
              <a:rPr lang="en-US" sz="1000" dirty="0">
                <a:latin typeface="Consolas" charset="0"/>
                <a:ea typeface="Consolas" charset="0"/>
                <a:cs typeface="Consolas" charset="0"/>
              </a:rPr>
              <a:t>} // end of </a:t>
            </a:r>
            <a:r>
              <a:rPr lang="en-US" sz="1000" dirty="0" err="1">
                <a:latin typeface="Consolas" charset="0"/>
                <a:ea typeface="Consolas" charset="0"/>
                <a:cs typeface="Consolas" charset="0"/>
              </a:rPr>
              <a:t>PaneOrganizer</a:t>
            </a:r>
            <a:r>
              <a:rPr lang="en-US" sz="1000" dirty="0">
                <a:latin typeface="Consolas" charset="0"/>
                <a:ea typeface="Consolas" charset="0"/>
                <a:cs typeface="Consolas" charset="0"/>
              </a:rPr>
              <a:t> class</a:t>
            </a:r>
            <a:endParaRPr lang="en-US" sz="1000" dirty="0">
              <a:solidFill>
                <a:schemeClr val="dk1"/>
              </a:solidFill>
              <a:latin typeface="Consolas" charset="0"/>
              <a:ea typeface="Consolas" charset="0"/>
              <a:cs typeface="Consolas" charset="0"/>
            </a:endParaRPr>
          </a:p>
        </p:txBody>
      </p:sp>
      <p:sp>
        <p:nvSpPr>
          <p:cNvPr id="6" name="TextBox 5"/>
          <p:cNvSpPr txBox="1"/>
          <p:nvPr/>
        </p:nvSpPr>
        <p:spPr>
          <a:xfrm>
            <a:off x="226234" y="2335390"/>
            <a:ext cx="2775508" cy="369332"/>
          </a:xfrm>
          <a:prstGeom prst="rect">
            <a:avLst/>
          </a:prstGeom>
          <a:noFill/>
          <a:ln>
            <a:solidFill>
              <a:schemeClr val="accent1"/>
            </a:solidFill>
          </a:ln>
        </p:spPr>
        <p:txBody>
          <a:bodyPr wrap="square" rtlCol="0">
            <a:spAutoFit/>
          </a:bodyPr>
          <a:lstStyle/>
          <a:p>
            <a:r>
              <a:rPr lang="en-US" dirty="0">
                <a:solidFill>
                  <a:srgbClr val="0000FF"/>
                </a:solidFill>
                <a:latin typeface="Consolas" charset="0"/>
                <a:ea typeface="Consolas" charset="0"/>
                <a:cs typeface="Consolas" charset="0"/>
              </a:rPr>
              <a:t>Constants</a:t>
            </a:r>
            <a:r>
              <a:rPr lang="en-US" dirty="0">
                <a:solidFill>
                  <a:srgbClr val="0000FF"/>
                </a:solidFill>
                <a:latin typeface="Arial" charset="0"/>
              </a:rPr>
              <a:t> </a:t>
            </a:r>
            <a:r>
              <a:rPr lang="en-US" dirty="0">
                <a:latin typeface="Arial" charset="0"/>
              </a:rPr>
              <a:t>class elided</a:t>
            </a:r>
          </a:p>
        </p:txBody>
      </p:sp>
      <p:sp>
        <p:nvSpPr>
          <p:cNvPr id="13" name="TextBox 12">
            <a:extLst>
              <a:ext uri="{FF2B5EF4-FFF2-40B4-BE49-F238E27FC236}">
                <a16:creationId xmlns:a16="http://schemas.microsoft.com/office/drawing/2014/main" id="{859F5D81-BD33-EC46-A26B-FE78291B2D92}"/>
              </a:ext>
            </a:extLst>
          </p:cNvPr>
          <p:cNvSpPr txBox="1"/>
          <p:nvPr/>
        </p:nvSpPr>
        <p:spPr>
          <a:xfrm>
            <a:off x="237892" y="6280080"/>
            <a:ext cx="4613923" cy="553998"/>
          </a:xfrm>
          <a:prstGeom prst="rect">
            <a:avLst/>
          </a:prstGeom>
          <a:noFill/>
          <a:ln>
            <a:solidFill>
              <a:schemeClr val="tx1"/>
            </a:solidFill>
          </a:ln>
        </p:spPr>
        <p:txBody>
          <a:bodyPr wrap="square" rtlCol="0">
            <a:spAutoFit/>
          </a:bodyPr>
          <a:lstStyle/>
          <a:p>
            <a:r>
              <a:rPr lang="en-US" sz="1500" dirty="0">
                <a:latin typeface="Arial" charset="0"/>
              </a:rPr>
              <a:t>*Note: We use the syntax </a:t>
            </a:r>
            <a:r>
              <a:rPr lang="en-US" sz="1500" dirty="0" err="1">
                <a:solidFill>
                  <a:srgbClr val="0000FF"/>
                </a:solidFill>
                <a:latin typeface="Consolas" charset="0"/>
                <a:ea typeface="Consolas" charset="0"/>
                <a:cs typeface="Consolas" charset="0"/>
              </a:rPr>
              <a:t>Constants.x</a:t>
            </a:r>
            <a:r>
              <a:rPr lang="en-US" sz="1500" dirty="0">
                <a:solidFill>
                  <a:srgbClr val="0000FF"/>
                </a:solidFill>
                <a:latin typeface="Consolas" charset="0"/>
                <a:ea typeface="Consolas" charset="0"/>
                <a:cs typeface="Consolas" charset="0"/>
              </a:rPr>
              <a:t> </a:t>
            </a:r>
            <a:r>
              <a:rPr lang="en-US" sz="1500" dirty="0">
                <a:latin typeface="Arial" charset="0"/>
                <a:ea typeface="Consolas" charset="0"/>
                <a:cs typeface="Consolas" charset="0"/>
              </a:rPr>
              <a:t>to access</a:t>
            </a:r>
            <a:r>
              <a:rPr lang="en-US" sz="1500" dirty="0">
                <a:solidFill>
                  <a:srgbClr val="0000FF"/>
                </a:solidFill>
                <a:latin typeface="Arial" charset="0"/>
                <a:ea typeface="Consolas" charset="0"/>
                <a:cs typeface="Consolas" charset="0"/>
              </a:rPr>
              <a:t> </a:t>
            </a:r>
            <a:r>
              <a:rPr lang="en-US" sz="1500" dirty="0">
                <a:latin typeface="Arial" charset="0"/>
                <a:ea typeface="Consolas" charset="0"/>
                <a:cs typeface="Consolas" charset="0"/>
              </a:rPr>
              <a:t>“</a:t>
            </a:r>
            <a:r>
              <a:rPr lang="en-US" sz="1500" dirty="0">
                <a:solidFill>
                  <a:srgbClr val="0000FF"/>
                </a:solidFill>
                <a:latin typeface="Consolas" charset="0"/>
                <a:ea typeface="Consolas" charset="0"/>
                <a:cs typeface="Consolas" charset="0"/>
              </a:rPr>
              <a:t>x</a:t>
            </a:r>
            <a:r>
              <a:rPr lang="en-US" sz="1500" dirty="0">
                <a:latin typeface="Arial" charset="0"/>
                <a:ea typeface="Consolas" charset="0"/>
                <a:cs typeface="Consolas" charset="0"/>
              </a:rPr>
              <a:t>” in the </a:t>
            </a:r>
            <a:r>
              <a:rPr lang="en-US" sz="1500" dirty="0">
                <a:latin typeface="Arial" charset="0"/>
              </a:rPr>
              <a:t> </a:t>
            </a:r>
            <a:r>
              <a:rPr lang="en-US" sz="1500" dirty="0">
                <a:solidFill>
                  <a:srgbClr val="0000FF"/>
                </a:solidFill>
                <a:latin typeface="Consolas" charset="0"/>
                <a:ea typeface="Consolas" charset="0"/>
                <a:cs typeface="Consolas" charset="0"/>
              </a:rPr>
              <a:t>Constants</a:t>
            </a:r>
            <a:r>
              <a:rPr lang="en-US" sz="1500" dirty="0">
                <a:solidFill>
                  <a:srgbClr val="0000FF"/>
                </a:solidFill>
                <a:latin typeface="Arial" charset="0"/>
              </a:rPr>
              <a:t> </a:t>
            </a:r>
            <a:r>
              <a:rPr lang="en-US" sz="1500" dirty="0">
                <a:latin typeface="Arial" charset="0"/>
              </a:rPr>
              <a:t>class</a:t>
            </a:r>
          </a:p>
        </p:txBody>
      </p:sp>
    </p:spTree>
    <p:extLst>
      <p:ext uri="{BB962C8B-B14F-4D97-AF65-F5344CB8AC3E}">
        <p14:creationId xmlns:p14="http://schemas.microsoft.com/office/powerpoint/2010/main" val="28340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906" y="544831"/>
            <a:ext cx="10515600" cy="1325033"/>
          </a:xfrm>
        </p:spPr>
        <p:txBody>
          <a:bodyPr/>
          <a:lstStyle/>
          <a:p>
            <a:r>
              <a:rPr lang="en-US" b="1" dirty="0"/>
              <a:t>Creating Composite Shapes</a:t>
            </a:r>
            <a:br>
              <a:rPr lang="en" b="1" dirty="0"/>
            </a:br>
            <a:endParaRPr lang="en-US" b="1" dirty="0"/>
          </a:p>
        </p:txBody>
      </p:sp>
      <p:sp>
        <p:nvSpPr>
          <p:cNvPr id="3" name="Content Placeholder 2"/>
          <p:cNvSpPr>
            <a:spLocks noGrp="1"/>
          </p:cNvSpPr>
          <p:nvPr>
            <p:ph idx="1"/>
          </p:nvPr>
        </p:nvSpPr>
        <p:spPr>
          <a:xfrm>
            <a:off x="808446" y="1921928"/>
            <a:ext cx="5284865" cy="4349749"/>
          </a:xfrm>
        </p:spPr>
        <p:txBody>
          <a:bodyPr/>
          <a:lstStyle/>
          <a:p>
            <a:pPr marL="285750" lvl="1" indent="-285750">
              <a:buFont typeface="Arial" charset="0"/>
              <a:buChar char="•"/>
            </a:pPr>
            <a:r>
              <a:rPr lang="en-US" sz="3200" dirty="0"/>
              <a:t>What if we want to display something more elaborate than a single, simple geometric primitive?</a:t>
            </a:r>
          </a:p>
          <a:p>
            <a:pPr marL="285750" lvl="1" indent="-285750">
              <a:buFont typeface="Arial" charset="0"/>
              <a:buChar char="•"/>
            </a:pPr>
            <a:r>
              <a:rPr lang="en-US" sz="3200" dirty="0"/>
              <a:t>We can make a </a:t>
            </a:r>
            <a:r>
              <a:rPr lang="en-US" sz="3200" b="1" dirty="0"/>
              <a:t>composite shape </a:t>
            </a:r>
            <a:r>
              <a:rPr lang="en-US" sz="3200" dirty="0"/>
              <a:t>by combining two or more shapes!</a:t>
            </a:r>
            <a:endParaRPr lang="en-US" sz="2800" dirty="0"/>
          </a:p>
          <a:p>
            <a:pPr marL="0" indent="0">
              <a:buNone/>
            </a:pPr>
            <a:endParaRPr lang="en-US" dirty="0"/>
          </a:p>
        </p:txBody>
      </p:sp>
      <p:sp>
        <p:nvSpPr>
          <p:cNvPr id="12" name="Shape 556"/>
          <p:cNvSpPr/>
          <p:nvPr/>
        </p:nvSpPr>
        <p:spPr>
          <a:xfrm>
            <a:off x="8780979" y="714464"/>
            <a:ext cx="2302433" cy="2310800"/>
          </a:xfrm>
          <a:prstGeom prst="ellipse">
            <a:avLst/>
          </a:prstGeom>
          <a:solidFill>
            <a:srgbClr val="00FF00"/>
          </a:solidFill>
          <a:ln w="19050" cap="flat">
            <a:solidFill>
              <a:srgbClr val="00FF00"/>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13" name="Shape 557"/>
          <p:cNvSpPr/>
          <p:nvPr/>
        </p:nvSpPr>
        <p:spPr>
          <a:xfrm>
            <a:off x="9358318" y="1238559"/>
            <a:ext cx="381999" cy="629999"/>
          </a:xfrm>
          <a:prstGeom prst="ellipse">
            <a:avLst/>
          </a:prstGeom>
          <a:solidFill>
            <a:srgbClr val="000000"/>
          </a:solidFill>
          <a:ln w="19050" cap="flat">
            <a:solidFill>
              <a:srgbClr val="000000"/>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14" name="Shape 558"/>
          <p:cNvSpPr/>
          <p:nvPr/>
        </p:nvSpPr>
        <p:spPr>
          <a:xfrm>
            <a:off x="9992027" y="1238559"/>
            <a:ext cx="381999" cy="629999"/>
          </a:xfrm>
          <a:prstGeom prst="ellipse">
            <a:avLst/>
          </a:prstGeom>
          <a:solidFill>
            <a:srgbClr val="000000"/>
          </a:solidFill>
          <a:ln w="19050" cap="flat">
            <a:solidFill>
              <a:srgbClr val="000000"/>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15" name="Shape 559"/>
          <p:cNvSpPr/>
          <p:nvPr/>
        </p:nvSpPr>
        <p:spPr>
          <a:xfrm>
            <a:off x="6447414" y="3434464"/>
            <a:ext cx="1959599" cy="1836400"/>
          </a:xfrm>
          <a:prstGeom prst="rect">
            <a:avLst/>
          </a:prstGeom>
          <a:solidFill>
            <a:srgbClr val="E06666"/>
          </a:solidFill>
          <a:ln w="19050" cap="flat">
            <a:solidFill>
              <a:srgbClr val="E06666"/>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16" name="Shape 560"/>
          <p:cNvSpPr/>
          <p:nvPr/>
        </p:nvSpPr>
        <p:spPr>
          <a:xfrm>
            <a:off x="6093380" y="2040464"/>
            <a:ext cx="2687599" cy="1395200"/>
          </a:xfrm>
          <a:prstGeom prst="triangle">
            <a:avLst>
              <a:gd name="adj" fmla="val 50000"/>
            </a:avLst>
          </a:prstGeom>
          <a:solidFill>
            <a:srgbClr val="660000"/>
          </a:solidFill>
          <a:ln w="19050" cap="flat">
            <a:solidFill>
              <a:srgbClr val="660000"/>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17" name="Shape 561"/>
          <p:cNvSpPr/>
          <p:nvPr/>
        </p:nvSpPr>
        <p:spPr>
          <a:xfrm>
            <a:off x="7553780" y="4341665"/>
            <a:ext cx="486799" cy="929199"/>
          </a:xfrm>
          <a:prstGeom prst="rect">
            <a:avLst/>
          </a:prstGeom>
          <a:solidFill>
            <a:schemeClr val="dk1"/>
          </a:solidFill>
          <a:ln w="19050" cap="flat">
            <a:solidFill>
              <a:srgbClr val="000000"/>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18" name="Shape 562"/>
          <p:cNvSpPr/>
          <p:nvPr/>
        </p:nvSpPr>
        <p:spPr>
          <a:xfrm>
            <a:off x="9510413" y="4118697"/>
            <a:ext cx="1674000" cy="1674000"/>
          </a:xfrm>
          <a:prstGeom prst="ellipse">
            <a:avLst/>
          </a:prstGeom>
          <a:solidFill>
            <a:srgbClr val="6FA8DC"/>
          </a:solidFill>
          <a:ln w="19050" cap="flat">
            <a:solidFill>
              <a:srgbClr val="6FA8DC"/>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19" name="Shape 563"/>
          <p:cNvSpPr/>
          <p:nvPr/>
        </p:nvSpPr>
        <p:spPr>
          <a:xfrm>
            <a:off x="9510413" y="4959564"/>
            <a:ext cx="1674000" cy="1143200"/>
          </a:xfrm>
          <a:prstGeom prst="rect">
            <a:avLst/>
          </a:prstGeom>
          <a:solidFill>
            <a:srgbClr val="6FA8DC"/>
          </a:solidFill>
          <a:ln w="19050" cap="flat">
            <a:solidFill>
              <a:srgbClr val="6FA8DC"/>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20" name="Shape 564"/>
          <p:cNvSpPr/>
          <p:nvPr/>
        </p:nvSpPr>
        <p:spPr>
          <a:xfrm>
            <a:off x="10596614" y="4694031"/>
            <a:ext cx="486799" cy="629999"/>
          </a:xfrm>
          <a:prstGeom prst="ellipse">
            <a:avLst/>
          </a:prstGeom>
          <a:solidFill>
            <a:srgbClr val="FFFFFF"/>
          </a:solidFill>
          <a:ln w="19050" cap="flat">
            <a:solidFill>
              <a:srgbClr val="FFFFFF"/>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21" name="Shape 565"/>
          <p:cNvSpPr/>
          <p:nvPr/>
        </p:nvSpPr>
        <p:spPr>
          <a:xfrm>
            <a:off x="9987014" y="4694031"/>
            <a:ext cx="486799" cy="629999"/>
          </a:xfrm>
          <a:prstGeom prst="ellipse">
            <a:avLst/>
          </a:prstGeom>
          <a:solidFill>
            <a:srgbClr val="FFFFFF"/>
          </a:solidFill>
          <a:ln w="19050" cap="flat">
            <a:solidFill>
              <a:srgbClr val="FFFFFF"/>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22" name="Shape 566"/>
          <p:cNvSpPr/>
          <p:nvPr/>
        </p:nvSpPr>
        <p:spPr>
          <a:xfrm>
            <a:off x="10831013" y="4834265"/>
            <a:ext cx="252400" cy="430799"/>
          </a:xfrm>
          <a:prstGeom prst="ellipse">
            <a:avLst/>
          </a:prstGeom>
          <a:solidFill>
            <a:srgbClr val="000000"/>
          </a:solidFill>
          <a:ln w="19050" cap="flat">
            <a:solidFill>
              <a:srgbClr val="000000"/>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23" name="Shape 567"/>
          <p:cNvSpPr/>
          <p:nvPr/>
        </p:nvSpPr>
        <p:spPr>
          <a:xfrm>
            <a:off x="10221413" y="4834265"/>
            <a:ext cx="252400" cy="430799"/>
          </a:xfrm>
          <a:prstGeom prst="ellipse">
            <a:avLst/>
          </a:prstGeom>
          <a:solidFill>
            <a:srgbClr val="000000"/>
          </a:solidFill>
          <a:ln w="19050" cap="flat">
            <a:solidFill>
              <a:srgbClr val="000000"/>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24" name="Shape 568"/>
          <p:cNvSpPr/>
          <p:nvPr/>
        </p:nvSpPr>
        <p:spPr>
          <a:xfrm>
            <a:off x="9503380" y="5792697"/>
            <a:ext cx="381999" cy="3176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25" name="Shape 569"/>
          <p:cNvSpPr/>
          <p:nvPr/>
        </p:nvSpPr>
        <p:spPr>
          <a:xfrm>
            <a:off x="9920014" y="5792697"/>
            <a:ext cx="381999" cy="3176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26" name="Shape 570"/>
          <p:cNvSpPr/>
          <p:nvPr/>
        </p:nvSpPr>
        <p:spPr>
          <a:xfrm>
            <a:off x="10336647" y="5792697"/>
            <a:ext cx="381999" cy="3176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
        <p:nvSpPr>
          <p:cNvPr id="27" name="Shape 571"/>
          <p:cNvSpPr/>
          <p:nvPr/>
        </p:nvSpPr>
        <p:spPr>
          <a:xfrm>
            <a:off x="10718714" y="5792697"/>
            <a:ext cx="381999" cy="3176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121900" tIns="121900" rIns="121900" bIns="121900" anchor="ctr" anchorCtr="0">
            <a:noAutofit/>
          </a:bodyPr>
          <a:lstStyle/>
          <a:p>
            <a:endParaRPr sz="2400" dirty="0">
              <a:latin typeface="Arial" charset="0"/>
            </a:endParaRPr>
          </a:p>
        </p:txBody>
      </p:sp>
    </p:spTree>
    <p:extLst>
      <p:ext uri="{BB962C8B-B14F-4D97-AF65-F5344CB8AC3E}">
        <p14:creationId xmlns:p14="http://schemas.microsoft.com/office/powerpoint/2010/main" val="293880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Specifications: </a:t>
            </a:r>
            <a:r>
              <a:rPr lang="en-US" b="1" dirty="0" err="1">
                <a:solidFill>
                  <a:srgbClr val="0000FF"/>
                </a:solidFill>
                <a:latin typeface="Consolas" charset="0"/>
                <a:ea typeface="Consolas" charset="0"/>
                <a:cs typeface="Consolas" charset="0"/>
              </a:rPr>
              <a:t>MovingAlien</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838200" y="2398184"/>
            <a:ext cx="5003800" cy="4349749"/>
          </a:xfrm>
        </p:spPr>
        <p:txBody>
          <a:bodyPr/>
          <a:lstStyle/>
          <a:p>
            <a:r>
              <a:rPr lang="en-US" dirty="0"/>
              <a:t>Transform </a:t>
            </a:r>
            <a:r>
              <a:rPr lang="en-US" dirty="0" err="1">
                <a:solidFill>
                  <a:srgbClr val="0000FF"/>
                </a:solidFill>
                <a:latin typeface="Consolas" charset="0"/>
                <a:ea typeface="Consolas" charset="0"/>
                <a:cs typeface="Consolas" charset="0"/>
              </a:rPr>
              <a:t>MovingShape</a:t>
            </a:r>
            <a:r>
              <a:rPr lang="en-US" dirty="0">
                <a:solidFill>
                  <a:srgbClr val="0000FF"/>
                </a:solidFill>
              </a:rPr>
              <a:t> </a:t>
            </a:r>
            <a:r>
              <a:rPr lang="en-US" dirty="0"/>
              <a:t>into </a:t>
            </a:r>
            <a:r>
              <a:rPr lang="en-US" dirty="0" err="1">
                <a:solidFill>
                  <a:srgbClr val="0000FF"/>
                </a:solidFill>
                <a:latin typeface="Consolas" charset="0"/>
                <a:ea typeface="Consolas" charset="0"/>
                <a:cs typeface="Consolas" charset="0"/>
              </a:rPr>
              <a:t>MovingAlien</a:t>
            </a:r>
            <a:endParaRPr lang="en-US" dirty="0">
              <a:solidFill>
                <a:srgbClr val="0000FF"/>
              </a:solidFill>
              <a:latin typeface="Consolas" charset="0"/>
              <a:ea typeface="Consolas" charset="0"/>
              <a:cs typeface="Consolas" charset="0"/>
            </a:endParaRPr>
          </a:p>
          <a:p>
            <a:r>
              <a:rPr lang="en-US" dirty="0"/>
              <a:t>An alien should be displayed on the central </a:t>
            </a:r>
            <a:r>
              <a:rPr lang="en-US" dirty="0">
                <a:solidFill>
                  <a:srgbClr val="0000FF"/>
                </a:solidFill>
                <a:latin typeface="Consolas" charset="0"/>
                <a:ea typeface="Consolas" charset="0"/>
                <a:cs typeface="Consolas" charset="0"/>
              </a:rPr>
              <a:t>Pane</a:t>
            </a:r>
            <a:r>
              <a:rPr lang="en-US" dirty="0"/>
              <a:t>, and should be moved back and forth by </a:t>
            </a:r>
            <a:r>
              <a:rPr lang="en-US" dirty="0">
                <a:solidFill>
                  <a:srgbClr val="0000FF"/>
                </a:solidFill>
                <a:latin typeface="Consolas" charset="0"/>
                <a:ea typeface="Consolas" charset="0"/>
                <a:cs typeface="Consolas" charset="0"/>
              </a:rPr>
              <a:t>Button</a:t>
            </a:r>
            <a:r>
              <a:rPr lang="en-US" dirty="0"/>
              <a: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9371" y="1970314"/>
            <a:ext cx="3111500" cy="2819400"/>
          </a:xfrm>
          <a:prstGeom prst="rect">
            <a:avLst/>
          </a:prstGeom>
        </p:spPr>
      </p:pic>
    </p:spTree>
    <p:extLst>
      <p:ext uri="{BB962C8B-B14F-4D97-AF65-F5344CB8AC3E}">
        <p14:creationId xmlns:p14="http://schemas.microsoft.com/office/powerpoint/2010/main" val="325880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MovingAlien</a:t>
            </a:r>
            <a:r>
              <a:rPr lang="en-US" b="1" dirty="0"/>
              <a:t>: Design</a:t>
            </a:r>
          </a:p>
        </p:txBody>
      </p:sp>
      <p:sp>
        <p:nvSpPr>
          <p:cNvPr id="3" name="Content Placeholder 2"/>
          <p:cNvSpPr>
            <a:spLocks noGrp="1"/>
          </p:cNvSpPr>
          <p:nvPr>
            <p:ph idx="1"/>
          </p:nvPr>
        </p:nvSpPr>
        <p:spPr>
          <a:xfrm>
            <a:off x="838200" y="1826684"/>
            <a:ext cx="6624454" cy="4349749"/>
          </a:xfrm>
        </p:spPr>
        <p:txBody>
          <a:bodyPr vert="horz" lIns="91440" tIns="45720" rIns="91440" bIns="45720" rtlCol="0" anchor="t">
            <a:normAutofit/>
          </a:bodyPr>
          <a:lstStyle/>
          <a:p>
            <a:r>
              <a:rPr lang="en-US" dirty="0"/>
              <a:t>Create a class, </a:t>
            </a:r>
            <a:r>
              <a:rPr lang="en-US" dirty="0">
                <a:solidFill>
                  <a:srgbClr val="0000FF"/>
                </a:solidFill>
                <a:latin typeface="Consolas" charset="0"/>
                <a:ea typeface="Consolas" charset="0"/>
                <a:cs typeface="Consolas" charset="0"/>
              </a:rPr>
              <a:t>Alien</a:t>
            </a:r>
            <a:r>
              <a:rPr lang="en-US" dirty="0"/>
              <a:t>, to model a composite shape</a:t>
            </a:r>
          </a:p>
          <a:p>
            <a:r>
              <a:rPr lang="en-US" dirty="0"/>
              <a:t>Define composite shape’s capabilities in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class</a:t>
            </a:r>
          </a:p>
          <a:p>
            <a:pPr>
              <a:buClr>
                <a:schemeClr val="tx1"/>
              </a:buClr>
            </a:pPr>
            <a:r>
              <a:rPr lang="en-US" dirty="0"/>
              <a:t>Give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a </a:t>
            </a:r>
            <a:r>
              <a:rPr lang="en-US" dirty="0">
                <a:solidFill>
                  <a:srgbClr val="0000FF"/>
                </a:solidFill>
                <a:latin typeface="Consolas" charset="0"/>
                <a:ea typeface="Consolas" charset="0"/>
                <a:cs typeface="Consolas" charset="0"/>
              </a:rPr>
              <a:t>setLocation()</a:t>
            </a:r>
            <a:r>
              <a:rPr lang="en-US" dirty="0">
                <a:solidFill>
                  <a:srgbClr val="0000FF"/>
                </a:solidFill>
              </a:rPr>
              <a:t> </a:t>
            </a:r>
            <a:r>
              <a:rPr lang="en-US" dirty="0"/>
              <a:t>method that positions each component (face, left eye, right eye, all </a:t>
            </a:r>
            <a:r>
              <a:rPr lang="en-US" dirty="0">
                <a:solidFill>
                  <a:srgbClr val="0000FF"/>
                </a:solidFill>
                <a:latin typeface="Consolas" charset="0"/>
                <a:ea typeface="Consolas" charset="0"/>
                <a:cs typeface="Consolas" charset="0"/>
              </a:rPr>
              <a:t>Ellipse</a:t>
            </a:r>
            <a:r>
              <a:rPr lang="en-US" dirty="0"/>
              <a:t>s)</a:t>
            </a:r>
          </a:p>
          <a:p>
            <a:pPr lvl="1">
              <a:buFont typeface="Courier New"/>
              <a:buChar char="o"/>
            </a:pPr>
            <a:r>
              <a:rPr lang="en-US" dirty="0"/>
              <a:t> another example of </a:t>
            </a:r>
            <a:r>
              <a:rPr lang="en-US" b="1" dirty="0">
                <a:solidFill>
                  <a:srgbClr val="FF0000"/>
                </a:solidFill>
              </a:rPr>
              <a:t>delegation pattern</a:t>
            </a:r>
          </a:p>
        </p:txBody>
      </p:sp>
      <p:sp>
        <p:nvSpPr>
          <p:cNvPr id="4" name="Shape 591"/>
          <p:cNvSpPr txBox="1"/>
          <p:nvPr/>
        </p:nvSpPr>
        <p:spPr>
          <a:xfrm>
            <a:off x="8908525" y="1480700"/>
            <a:ext cx="912599" cy="481200"/>
          </a:xfrm>
          <a:prstGeom prst="rect">
            <a:avLst/>
          </a:prstGeom>
          <a:noFill/>
          <a:ln w="19050" cap="flat">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dirty="0">
                <a:latin typeface="Arial" charset="0"/>
              </a:rPr>
              <a:t>Alien</a:t>
            </a:r>
          </a:p>
        </p:txBody>
      </p:sp>
      <p:sp>
        <p:nvSpPr>
          <p:cNvPr id="5" name="Shape 592"/>
          <p:cNvSpPr txBox="1"/>
          <p:nvPr/>
        </p:nvSpPr>
        <p:spPr>
          <a:xfrm>
            <a:off x="8302998" y="2674874"/>
            <a:ext cx="2126848" cy="546453"/>
          </a:xfrm>
          <a:prstGeom prst="rect">
            <a:avLst/>
          </a:prstGeom>
          <a:noFill/>
          <a:ln w="19050" cap="flat">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dirty="0">
                <a:latin typeface="Arial" charset="0"/>
              </a:rPr>
              <a:t>Ellipse</a:t>
            </a:r>
          </a:p>
        </p:txBody>
      </p:sp>
      <p:cxnSp>
        <p:nvCxnSpPr>
          <p:cNvPr id="6" name="Shape 593"/>
          <p:cNvCxnSpPr/>
          <p:nvPr/>
        </p:nvCxnSpPr>
        <p:spPr>
          <a:xfrm flipH="1" flipV="1">
            <a:off x="9364825" y="1961900"/>
            <a:ext cx="1597" cy="712974"/>
          </a:xfrm>
          <a:prstGeom prst="straightConnector1">
            <a:avLst/>
          </a:prstGeom>
          <a:noFill/>
          <a:ln w="19050" cap="flat">
            <a:solidFill>
              <a:srgbClr val="000000"/>
            </a:solidFill>
            <a:prstDash val="solid"/>
            <a:round/>
            <a:headEnd type="none" w="lg" len="lg"/>
            <a:tailEnd type="none" w="lg" len="lg"/>
          </a:ln>
        </p:spPr>
      </p:cxnSp>
      <p:sp>
        <p:nvSpPr>
          <p:cNvPr id="7" name="Shape 594"/>
          <p:cNvSpPr/>
          <p:nvPr/>
        </p:nvSpPr>
        <p:spPr>
          <a:xfrm>
            <a:off x="9256950" y="1961887"/>
            <a:ext cx="215750" cy="341237"/>
          </a:xfrm>
          <a:prstGeom prst="flowChartDecision">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8" name="Shape 595"/>
          <p:cNvSpPr/>
          <p:nvPr/>
        </p:nvSpPr>
        <p:spPr>
          <a:xfrm>
            <a:off x="7756181" y="3658529"/>
            <a:ext cx="1716519" cy="1939829"/>
          </a:xfrm>
          <a:prstGeom prst="ellipse">
            <a:avLst/>
          </a:prstGeom>
          <a:solidFill>
            <a:srgbClr val="00FF00"/>
          </a:solidFill>
          <a:ln w="19050" cap="flat">
            <a:solidFill>
              <a:srgbClr val="00FF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9" name="Shape 596"/>
          <p:cNvSpPr/>
          <p:nvPr/>
        </p:nvSpPr>
        <p:spPr>
          <a:xfrm>
            <a:off x="8221845" y="4051601"/>
            <a:ext cx="286499" cy="4724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0" name="Shape 597"/>
          <p:cNvSpPr/>
          <p:nvPr/>
        </p:nvSpPr>
        <p:spPr>
          <a:xfrm>
            <a:off x="8801871" y="4051601"/>
            <a:ext cx="286499" cy="4724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cxnSp>
        <p:nvCxnSpPr>
          <p:cNvPr id="11" name="Shape 599"/>
          <p:cNvCxnSpPr/>
          <p:nvPr/>
        </p:nvCxnSpPr>
        <p:spPr>
          <a:xfrm flipH="1" flipV="1">
            <a:off x="9046414" y="4454905"/>
            <a:ext cx="832518" cy="865570"/>
          </a:xfrm>
          <a:prstGeom prst="straightConnector1">
            <a:avLst/>
          </a:prstGeom>
          <a:noFill/>
          <a:ln w="28575" cap="flat">
            <a:solidFill>
              <a:srgbClr val="FF0000"/>
            </a:solidFill>
            <a:prstDash val="solid"/>
            <a:round/>
            <a:headEnd type="none" w="lg" len="lg"/>
            <a:tailEnd type="triangle" w="lg" len="lg"/>
          </a:ln>
        </p:spPr>
      </p:cxnSp>
      <p:cxnSp>
        <p:nvCxnSpPr>
          <p:cNvPr id="12" name="Shape 600"/>
          <p:cNvCxnSpPr/>
          <p:nvPr/>
        </p:nvCxnSpPr>
        <p:spPr>
          <a:xfrm flipH="1" flipV="1">
            <a:off x="8466388" y="4454905"/>
            <a:ext cx="1250855" cy="935360"/>
          </a:xfrm>
          <a:prstGeom prst="straightConnector1">
            <a:avLst/>
          </a:prstGeom>
          <a:noFill/>
          <a:ln w="28575" cap="flat">
            <a:solidFill>
              <a:srgbClr val="FF0000"/>
            </a:solidFill>
            <a:prstDash val="solid"/>
            <a:round/>
            <a:headEnd type="none" w="lg" len="lg"/>
            <a:tailEnd type="triangle" w="lg" len="lg"/>
          </a:ln>
        </p:spPr>
      </p:cxnSp>
      <p:cxnSp>
        <p:nvCxnSpPr>
          <p:cNvPr id="13" name="Shape 601"/>
          <p:cNvCxnSpPr>
            <a:endCxn id="8" idx="5"/>
          </p:cNvCxnSpPr>
          <p:nvPr/>
        </p:nvCxnSpPr>
        <p:spPr>
          <a:xfrm flipH="1" flipV="1">
            <a:off x="9221322" y="5314277"/>
            <a:ext cx="365038" cy="145532"/>
          </a:xfrm>
          <a:prstGeom prst="straightConnector1">
            <a:avLst/>
          </a:prstGeom>
          <a:noFill/>
          <a:ln w="28575" cap="flat">
            <a:solidFill>
              <a:srgbClr val="FF0000"/>
            </a:solidFill>
            <a:prstDash val="solid"/>
            <a:round/>
            <a:headEnd type="none" w="lg" len="lg"/>
            <a:tailEnd type="triangle" w="lg" len="lg"/>
          </a:ln>
        </p:spPr>
      </p:cxnSp>
      <p:sp>
        <p:nvSpPr>
          <p:cNvPr id="14" name="Shape 598"/>
          <p:cNvSpPr txBox="1"/>
          <p:nvPr/>
        </p:nvSpPr>
        <p:spPr>
          <a:xfrm rot="19722831">
            <a:off x="9211271" y="5088432"/>
            <a:ext cx="1935498" cy="396600"/>
          </a:xfrm>
          <a:prstGeom prst="rect">
            <a:avLst/>
          </a:prstGeom>
          <a:noFill/>
          <a:ln>
            <a:noFill/>
          </a:ln>
        </p:spPr>
        <p:txBody>
          <a:bodyPr lIns="91425" tIns="91425" rIns="91425" bIns="91425" anchor="t" anchorCtr="0">
            <a:noAutofit/>
          </a:bodyPr>
          <a:lstStyle/>
          <a:p>
            <a:pPr>
              <a:spcBef>
                <a:spcPts val="0"/>
              </a:spcBef>
              <a:buNone/>
            </a:pPr>
            <a:r>
              <a:rPr lang="en" sz="1800" dirty="0">
                <a:solidFill>
                  <a:srgbClr val="FF0000"/>
                </a:solidFill>
                <a:latin typeface="Consolas"/>
                <a:ea typeface="Consolas"/>
                <a:cs typeface="Consolas"/>
                <a:sym typeface="Consolas"/>
              </a:rPr>
              <a:t>Ellipse</a:t>
            </a:r>
            <a:r>
              <a:rPr lang="en-US" sz="1800" dirty="0">
                <a:solidFill>
                  <a:schemeClr val="tx1"/>
                </a:solidFill>
                <a:latin typeface="Arial" charset="0"/>
              </a:rPr>
              <a:t>s</a:t>
            </a:r>
            <a:endParaRPr lang="en" sz="1800" dirty="0">
              <a:solidFill>
                <a:srgbClr val="FF0000"/>
              </a:solidFill>
              <a:latin typeface="Arial" charset="0"/>
            </a:endParaRPr>
          </a:p>
        </p:txBody>
      </p:sp>
    </p:spTree>
    <p:extLst>
      <p:ext uri="{BB962C8B-B14F-4D97-AF65-F5344CB8AC3E}">
        <p14:creationId xmlns:p14="http://schemas.microsoft.com/office/powerpoint/2010/main" val="3277135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Turning </a:t>
            </a:r>
            <a:r>
              <a:rPr lang="en-US" b="1" dirty="0" err="1">
                <a:solidFill>
                  <a:srgbClr val="0000FF"/>
                </a:solidFill>
                <a:latin typeface="Consolas" charset="0"/>
                <a:ea typeface="Consolas" charset="0"/>
                <a:cs typeface="Consolas" charset="0"/>
              </a:rPr>
              <a:t>MovingShape</a:t>
            </a:r>
            <a:r>
              <a:rPr lang="en-US" b="1" dirty="0">
                <a:solidFill>
                  <a:srgbClr val="0000FF"/>
                </a:solidFill>
              </a:rPr>
              <a:t> </a:t>
            </a:r>
            <a:r>
              <a:rPr lang="en-US" b="1" dirty="0"/>
              <a:t>into </a:t>
            </a:r>
            <a:r>
              <a:rPr lang="en-US" b="1" dirty="0" err="1">
                <a:solidFill>
                  <a:srgbClr val="0000FF"/>
                </a:solidFill>
                <a:latin typeface="Consolas" charset="0"/>
                <a:ea typeface="Consolas" charset="0"/>
                <a:cs typeface="Consolas" charset="0"/>
              </a:rPr>
              <a:t>MovingAlien</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838200" y="1826684"/>
            <a:ext cx="6934200" cy="4349749"/>
          </a:xfrm>
        </p:spPr>
        <p:txBody>
          <a:bodyPr/>
          <a:lstStyle/>
          <a:p>
            <a:pPr marL="514350" indent="-514350">
              <a:buFont typeface="+mj-lt"/>
              <a:buAutoNum type="arabicPeriod"/>
            </a:pPr>
            <a:r>
              <a:rPr lang="en-US" b="1" dirty="0">
                <a:solidFill>
                  <a:srgbClr val="FF0000"/>
                </a:solidFill>
              </a:rPr>
              <a:t>Create </a:t>
            </a:r>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solidFill>
                  <a:srgbClr val="FF0000"/>
                </a:solidFill>
              </a:rPr>
              <a:t>class to model composite shape, and add each component of </a:t>
            </a:r>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solidFill>
                  <a:srgbClr val="FF0000"/>
                </a:solidFill>
              </a:rPr>
              <a:t>to </a:t>
            </a:r>
            <a:r>
              <a:rPr lang="en-US" b="1" dirty="0" err="1">
                <a:solidFill>
                  <a:srgbClr val="0000FF"/>
                </a:solidFill>
                <a:latin typeface="Consolas" charset="0"/>
                <a:ea typeface="Consolas" charset="0"/>
                <a:cs typeface="Consolas" charset="0"/>
              </a:rPr>
              <a:t>alienPane</a:t>
            </a:r>
            <a:r>
              <a:rPr lang="en-US" b="1" dirty="0" err="1">
                <a:solidFill>
                  <a:srgbClr val="FF0000"/>
                </a:solidFill>
              </a:rPr>
              <a:t>’s</a:t>
            </a:r>
            <a:r>
              <a:rPr lang="en-US" b="1" dirty="0">
                <a:solidFill>
                  <a:srgbClr val="FF0000"/>
                </a:solidFill>
              </a:rPr>
              <a:t> list of children</a:t>
            </a:r>
          </a:p>
          <a:p>
            <a:pPr marL="514350" indent="-514350">
              <a:buFont typeface="+mj-lt"/>
              <a:buAutoNum type="arabicPeriod"/>
            </a:pPr>
            <a:r>
              <a:rPr lang="en-US" dirty="0"/>
              <a:t>Be sure to explicitly define any methods that we need to call on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from within </a:t>
            </a:r>
            <a:r>
              <a:rPr lang="en-US" dirty="0" err="1">
                <a:solidFill>
                  <a:srgbClr val="0000FF"/>
                </a:solidFill>
                <a:latin typeface="Consolas" charset="0"/>
                <a:ea typeface="Consolas" charset="0"/>
                <a:cs typeface="Consolas" charset="0"/>
              </a:rPr>
              <a:t>PaneOrganizer</a:t>
            </a:r>
            <a:r>
              <a:rPr lang="en-US" dirty="0"/>
              <a:t>, such as </a:t>
            </a:r>
            <a:r>
              <a:rPr lang="en-US" i="1" dirty="0"/>
              <a:t>location setter/getter methods</a:t>
            </a:r>
            <a:r>
              <a:rPr lang="en-US" dirty="0"/>
              <a:t>!</a:t>
            </a:r>
          </a:p>
          <a:p>
            <a:pPr marL="514350" indent="-514350">
              <a:buFont typeface="+mj-lt"/>
              <a:buAutoNum type="arabicPeriod"/>
            </a:pPr>
            <a:r>
              <a:rPr lang="en-US" dirty="0"/>
              <a:t>Modify </a:t>
            </a:r>
            <a:r>
              <a:rPr lang="en-US" dirty="0" err="1">
                <a:solidFill>
                  <a:srgbClr val="0000FF"/>
                </a:solidFill>
                <a:latin typeface="Consolas" charset="0"/>
                <a:ea typeface="Consolas" charset="0"/>
                <a:cs typeface="Consolas" charset="0"/>
              </a:rPr>
              <a:t>PaneOrganizer</a:t>
            </a:r>
            <a:r>
              <a:rPr lang="en-US" dirty="0">
                <a:solidFill>
                  <a:srgbClr val="0000FF"/>
                </a:solidFill>
              </a:rPr>
              <a:t> </a:t>
            </a:r>
            <a:r>
              <a:rPr lang="en-US" dirty="0"/>
              <a:t>to contain an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instead of an </a:t>
            </a:r>
            <a:r>
              <a:rPr lang="en-US" dirty="0">
                <a:solidFill>
                  <a:srgbClr val="0000FF"/>
                </a:solidFill>
                <a:latin typeface="Consolas" charset="0"/>
                <a:ea typeface="Consolas" charset="0"/>
                <a:cs typeface="Consolas" charset="0"/>
              </a:rPr>
              <a:t>Ellipse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327" y="2039374"/>
            <a:ext cx="3739243" cy="3388212"/>
          </a:xfrm>
          <a:prstGeom prst="rect">
            <a:avLst/>
          </a:prstGeom>
        </p:spPr>
      </p:pic>
    </p:spTree>
    <p:extLst>
      <p:ext uri="{BB962C8B-B14F-4D97-AF65-F5344CB8AC3E}">
        <p14:creationId xmlns:p14="http://schemas.microsoft.com/office/powerpoint/2010/main" val="24317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05"/>
            <a:ext cx="10515600" cy="1325033"/>
          </a:xfrm>
        </p:spPr>
        <p:txBody>
          <a:bodyPr/>
          <a:lstStyle/>
          <a:p>
            <a:r>
              <a:rPr lang="en-US" b="1" dirty="0"/>
              <a:t>Process: </a:t>
            </a:r>
            <a:r>
              <a:rPr lang="en-US" b="1" dirty="0" err="1">
                <a:solidFill>
                  <a:srgbClr val="0000FF"/>
                </a:solidFill>
                <a:latin typeface="Consolas" charset="0"/>
                <a:ea typeface="Consolas" charset="0"/>
                <a:cs typeface="Consolas" charset="0"/>
              </a:rPr>
              <a:t>MovingShapeApp</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234327" y="1063075"/>
            <a:ext cx="7064374" cy="5311543"/>
          </a:xfrm>
        </p:spPr>
        <p:txBody>
          <a:bodyPr vert="horz" lIns="91440" tIns="45720" rIns="91440" bIns="45720" rtlCol="0" anchor="t">
            <a:noAutofit/>
          </a:bodyPr>
          <a:lstStyle/>
          <a:p>
            <a:pPr marL="514350" indent="-514350">
              <a:buFont typeface="+mj-lt"/>
              <a:buAutoNum type="arabicPeriod"/>
            </a:pPr>
            <a:r>
              <a:rPr lang="en-US" sz="2400" b="1" dirty="0">
                <a:solidFill>
                  <a:srgbClr val="FF0000"/>
                </a:solidFill>
              </a:rPr>
              <a:t>Write a top-level </a:t>
            </a:r>
            <a:r>
              <a:rPr lang="en-US" sz="2400" b="1" dirty="0">
                <a:solidFill>
                  <a:srgbClr val="0000FF"/>
                </a:solidFill>
                <a:latin typeface="Consolas" charset="0"/>
                <a:ea typeface="Consolas" charset="0"/>
                <a:cs typeface="Consolas" charset="0"/>
              </a:rPr>
              <a:t>App</a:t>
            </a:r>
            <a:r>
              <a:rPr lang="en-US" sz="2400" b="1" dirty="0">
                <a:solidFill>
                  <a:srgbClr val="0000FF"/>
                </a:solidFill>
              </a:rPr>
              <a:t> </a:t>
            </a:r>
            <a:r>
              <a:rPr lang="en-US" sz="2400" b="1" dirty="0">
                <a:solidFill>
                  <a:srgbClr val="FF0000"/>
                </a:solidFill>
              </a:rPr>
              <a:t>class that extends </a:t>
            </a:r>
            <a:r>
              <a:rPr lang="en-US" sz="2400" b="1" dirty="0" err="1">
                <a:solidFill>
                  <a:srgbClr val="0000FF"/>
                </a:solidFill>
                <a:latin typeface="Consolas" charset="0"/>
                <a:ea typeface="Consolas" charset="0"/>
                <a:cs typeface="Consolas" charset="0"/>
              </a:rPr>
              <a:t>javafx.application.Application</a:t>
            </a:r>
            <a:r>
              <a:rPr lang="en-US" sz="2400" b="1" dirty="0">
                <a:solidFill>
                  <a:srgbClr val="FF0000"/>
                </a:solidFill>
              </a:rPr>
              <a:t> and implements </a:t>
            </a:r>
            <a:r>
              <a:rPr lang="en-US" sz="2400" b="1" dirty="0">
                <a:solidFill>
                  <a:srgbClr val="224AFC"/>
                </a:solidFill>
                <a:latin typeface="Consolas" charset="0"/>
                <a:ea typeface="Consolas" charset="0"/>
                <a:cs typeface="Consolas" charset="0"/>
              </a:rPr>
              <a:t>start</a:t>
            </a:r>
            <a:r>
              <a:rPr lang="en-US" sz="2400" b="1" dirty="0">
                <a:solidFill>
                  <a:srgbClr val="224AFC"/>
                </a:solidFill>
              </a:rPr>
              <a:t> </a:t>
            </a:r>
            <a:r>
              <a:rPr lang="en-US" sz="2400" b="1" dirty="0">
                <a:solidFill>
                  <a:srgbClr val="FF0000"/>
                </a:solidFill>
              </a:rPr>
              <a:t>(standard pattern)</a:t>
            </a:r>
            <a:endParaRPr lang="en-US" sz="2400" b="1" dirty="0"/>
          </a:p>
          <a:p>
            <a:pPr marL="514350" indent="-514350">
              <a:buFont typeface="+mj-lt"/>
              <a:buAutoNum type="arabicPeriod"/>
            </a:pPr>
            <a:r>
              <a:rPr lang="en-US" sz="2400" dirty="0"/>
              <a:t>Write a </a:t>
            </a:r>
            <a:r>
              <a:rPr lang="en-US" sz="2400" dirty="0" err="1">
                <a:solidFill>
                  <a:srgbClr val="0000FF"/>
                </a:solidFill>
                <a:latin typeface="Consolas" charset="0"/>
                <a:ea typeface="Consolas" charset="0"/>
                <a:cs typeface="Consolas" charset="0"/>
              </a:rPr>
              <a:t>PaneOrganizer</a:t>
            </a:r>
            <a:r>
              <a:rPr lang="en-US" sz="2400" dirty="0">
                <a:solidFill>
                  <a:srgbClr val="0000FF"/>
                </a:solidFill>
              </a:rPr>
              <a:t> </a:t>
            </a:r>
            <a:r>
              <a:rPr lang="en-US" sz="2400" dirty="0"/>
              <a:t>class that instantiates root node and makes a public </a:t>
            </a:r>
            <a:r>
              <a:rPr lang="en-US" sz="2400" dirty="0">
                <a:solidFill>
                  <a:srgbClr val="0000FF"/>
                </a:solidFill>
                <a:latin typeface="Consolas" charset="0"/>
                <a:ea typeface="Consolas" charset="0"/>
                <a:cs typeface="Consolas" charset="0"/>
              </a:rPr>
              <a:t>getRoot()</a:t>
            </a:r>
            <a:r>
              <a:rPr lang="en-US" sz="2400" dirty="0">
                <a:solidFill>
                  <a:srgbClr val="0000FF"/>
                </a:solidFill>
              </a:rPr>
              <a:t> </a:t>
            </a:r>
            <a:r>
              <a:rPr lang="en-US" sz="2400" dirty="0"/>
              <a:t>method. In </a:t>
            </a:r>
            <a:r>
              <a:rPr lang="en-US" sz="2400" dirty="0" err="1">
                <a:solidFill>
                  <a:srgbClr val="0000FF"/>
                </a:solidFill>
                <a:latin typeface="Consolas" charset="0"/>
                <a:ea typeface="Consolas" charset="0"/>
                <a:cs typeface="Consolas" charset="0"/>
              </a:rPr>
              <a:t>PaneOrganizer</a:t>
            </a:r>
            <a:r>
              <a:rPr lang="en-US" sz="2400" dirty="0"/>
              <a:t>, create an </a:t>
            </a:r>
            <a:r>
              <a:rPr lang="en-US" sz="2400" dirty="0">
                <a:solidFill>
                  <a:srgbClr val="0000FF"/>
                </a:solidFill>
                <a:latin typeface="Consolas" charset="0"/>
                <a:ea typeface="Consolas" charset="0"/>
                <a:cs typeface="Consolas" charset="0"/>
              </a:rPr>
              <a:t>Ellipse</a:t>
            </a:r>
            <a:r>
              <a:rPr lang="en-US" sz="2400" dirty="0">
                <a:solidFill>
                  <a:srgbClr val="0000FF"/>
                </a:solidFill>
              </a:rPr>
              <a:t> </a:t>
            </a:r>
            <a:r>
              <a:rPr lang="en-US" sz="2400" dirty="0"/>
              <a:t>and add it as child of root </a:t>
            </a:r>
            <a:r>
              <a:rPr lang="en-US" sz="2400" dirty="0">
                <a:solidFill>
                  <a:srgbClr val="0000FF"/>
                </a:solidFill>
                <a:latin typeface="Consolas" charset="0"/>
                <a:ea typeface="Consolas" charset="0"/>
                <a:cs typeface="Consolas" charset="0"/>
              </a:rPr>
              <a:t>Pane</a:t>
            </a:r>
          </a:p>
          <a:p>
            <a:pPr marL="514350" indent="-514350">
              <a:buFont typeface="+mj-lt"/>
              <a:buAutoNum type="arabicPeriod"/>
            </a:pPr>
            <a:r>
              <a:rPr lang="en-US" sz="2400" dirty="0"/>
              <a:t>Write </a:t>
            </a:r>
            <a:r>
              <a:rPr lang="en-US" sz="2400" dirty="0" err="1">
                <a:solidFill>
                  <a:srgbClr val="0000FF"/>
                </a:solidFill>
                <a:latin typeface="Consolas" charset="0"/>
                <a:ea typeface="Consolas" charset="0"/>
                <a:cs typeface="Consolas" charset="0"/>
              </a:rPr>
              <a:t>setupShape</a:t>
            </a:r>
            <a:r>
              <a:rPr lang="en-US" sz="2400" dirty="0">
                <a:solidFill>
                  <a:srgbClr val="0000FF"/>
                </a:solidFill>
                <a:latin typeface="Consolas" charset="0"/>
                <a:ea typeface="Consolas" charset="0"/>
                <a:cs typeface="Consolas" charset="0"/>
              </a:rPr>
              <a:t>()</a:t>
            </a:r>
            <a:r>
              <a:rPr lang="en-US" sz="2400" dirty="0">
                <a:solidFill>
                  <a:srgbClr val="0000FF"/>
                </a:solidFill>
              </a:rPr>
              <a:t> </a:t>
            </a:r>
            <a:r>
              <a:rPr lang="en-US" sz="2400" dirty="0"/>
              <a:t>and </a:t>
            </a:r>
            <a:r>
              <a:rPr lang="en-US" sz="2400" dirty="0" err="1">
                <a:solidFill>
                  <a:srgbClr val="0000FF"/>
                </a:solidFill>
                <a:latin typeface="Consolas" charset="0"/>
                <a:ea typeface="Consolas" charset="0"/>
                <a:cs typeface="Consolas" charset="0"/>
              </a:rPr>
              <a:t>setupButtons</a:t>
            </a:r>
            <a:r>
              <a:rPr lang="en-US" sz="2400" dirty="0">
                <a:solidFill>
                  <a:srgbClr val="0000FF"/>
                </a:solidFill>
                <a:latin typeface="Consolas" charset="0"/>
                <a:ea typeface="Consolas" charset="0"/>
                <a:cs typeface="Consolas" charset="0"/>
              </a:rPr>
              <a:t>() </a:t>
            </a:r>
            <a:r>
              <a:rPr lang="en-US" sz="2400" dirty="0"/>
              <a:t>helper</a:t>
            </a:r>
            <a:r>
              <a:rPr lang="en-US" sz="2400" dirty="0">
                <a:solidFill>
                  <a:srgbClr val="224AFC"/>
                </a:solidFill>
                <a:latin typeface="Consolas" charset="0"/>
                <a:ea typeface="Consolas" charset="0"/>
                <a:cs typeface="Consolas" charset="0"/>
              </a:rPr>
              <a:t> </a:t>
            </a:r>
            <a:r>
              <a:rPr lang="en-US" sz="2400" dirty="0"/>
              <a:t>methods to be called within </a:t>
            </a:r>
            <a:r>
              <a:rPr lang="en-US" sz="2400" dirty="0" err="1">
                <a:solidFill>
                  <a:srgbClr val="0000FF"/>
                </a:solidFill>
                <a:latin typeface="Consolas" charset="0"/>
                <a:ea typeface="Consolas" charset="0"/>
                <a:cs typeface="Consolas" charset="0"/>
              </a:rPr>
              <a:t>PaneOrganizer</a:t>
            </a:r>
            <a:r>
              <a:rPr lang="en-US" sz="2400" dirty="0" err="1"/>
              <a:t>’s</a:t>
            </a:r>
            <a:r>
              <a:rPr lang="en-US" sz="2400" dirty="0"/>
              <a:t> constructor. These will factor out the code for creating our custom </a:t>
            </a:r>
            <a:r>
              <a:rPr lang="en-US" sz="2400" dirty="0">
                <a:solidFill>
                  <a:srgbClr val="0000FF"/>
                </a:solidFill>
                <a:latin typeface="Consolas" charset="0"/>
                <a:ea typeface="Consolas" charset="0"/>
                <a:cs typeface="Consolas" charset="0"/>
              </a:rPr>
              <a:t>Pane</a:t>
            </a:r>
          </a:p>
          <a:p>
            <a:pPr marL="514350" indent="-514350">
              <a:buFont typeface="+mj-lt"/>
              <a:buAutoNum type="arabicPeriod"/>
            </a:pPr>
            <a:r>
              <a:rPr lang="en-US" sz="2400" dirty="0"/>
              <a:t>Register </a:t>
            </a:r>
            <a:r>
              <a:rPr lang="en-US" sz="2400" dirty="0">
                <a:solidFill>
                  <a:srgbClr val="0000FF"/>
                </a:solidFill>
                <a:latin typeface="Consolas" charset="0"/>
                <a:ea typeface="Consolas" charset="0"/>
                <a:cs typeface="Consolas" charset="0"/>
              </a:rPr>
              <a:t>Button</a:t>
            </a:r>
            <a:r>
              <a:rPr lang="en-US" sz="2400" dirty="0"/>
              <a:t>s with </a:t>
            </a:r>
            <a:r>
              <a:rPr lang="en-US" sz="2400" dirty="0" err="1">
                <a:solidFill>
                  <a:srgbClr val="0000FF"/>
                </a:solidFill>
                <a:latin typeface="Consolas" charset="0"/>
                <a:ea typeface="Consolas" charset="0"/>
                <a:cs typeface="Consolas" charset="0"/>
              </a:rPr>
              <a:t>EventHandler</a:t>
            </a:r>
            <a:r>
              <a:rPr lang="en-US" sz="2400" dirty="0" err="1">
                <a:solidFill>
                  <a:srgbClr val="0000FF"/>
                </a:solidFill>
              </a:rPr>
              <a:t>s</a:t>
            </a:r>
            <a:r>
              <a:rPr lang="en-US" sz="2400" dirty="0">
                <a:solidFill>
                  <a:srgbClr val="0000FF"/>
                </a:solidFill>
              </a:rPr>
              <a:t> </a:t>
            </a:r>
            <a:r>
              <a:rPr lang="en-US" sz="2400" dirty="0"/>
              <a:t>that handle </a:t>
            </a:r>
            <a:r>
              <a:rPr lang="en-US" sz="2400" dirty="0">
                <a:solidFill>
                  <a:srgbClr val="0000FF"/>
                </a:solidFill>
                <a:latin typeface="Consolas" charset="0"/>
                <a:ea typeface="Consolas" charset="0"/>
                <a:cs typeface="Consolas" charset="0"/>
              </a:rPr>
              <a:t>Button</a:t>
            </a:r>
            <a:r>
              <a:rPr lang="en-US" sz="2400" dirty="0"/>
              <a:t>s’ </a:t>
            </a:r>
            <a:r>
              <a:rPr lang="en-US" sz="2400" dirty="0" err="1">
                <a:solidFill>
                  <a:srgbClr val="0000FF"/>
                </a:solidFill>
                <a:latin typeface="Consolas" charset="0"/>
                <a:ea typeface="Consolas" charset="0"/>
                <a:cs typeface="Consolas" charset="0"/>
              </a:rPr>
              <a:t>ActionEvent</a:t>
            </a:r>
            <a:r>
              <a:rPr lang="en-US" sz="2400" dirty="0" err="1"/>
              <a:t>s</a:t>
            </a:r>
            <a:r>
              <a:rPr lang="en-US" sz="2400" dirty="0"/>
              <a:t> (clicks) by moving  </a:t>
            </a:r>
            <a:r>
              <a:rPr lang="en-US" sz="2400" dirty="0">
                <a:solidFill>
                  <a:srgbClr val="0000FF"/>
                </a:solidFill>
                <a:latin typeface="Consolas" charset="0"/>
                <a:ea typeface="Consolas" charset="0"/>
                <a:cs typeface="Consolas" charset="0"/>
              </a:rPr>
              <a:t>Shape</a:t>
            </a:r>
            <a:r>
              <a:rPr lang="en-US" sz="2400" dirty="0">
                <a:solidFill>
                  <a:srgbClr val="0000FF"/>
                </a:solidFill>
              </a:rPr>
              <a:t> </a:t>
            </a:r>
            <a:r>
              <a:rPr lang="en-US" sz="2400" dirty="0"/>
              <a:t>correspondingly</a:t>
            </a:r>
          </a:p>
        </p:txBody>
      </p:sp>
      <p:grpSp>
        <p:nvGrpSpPr>
          <p:cNvPr id="35" name="Group 34"/>
          <p:cNvGrpSpPr/>
          <p:nvPr/>
        </p:nvGrpSpPr>
        <p:grpSpPr>
          <a:xfrm>
            <a:off x="7270808" y="1515248"/>
            <a:ext cx="4921192" cy="3827503"/>
            <a:chOff x="7346693" y="150977"/>
            <a:chExt cx="4921192" cy="3827503"/>
          </a:xfrm>
        </p:grpSpPr>
        <p:grpSp>
          <p:nvGrpSpPr>
            <p:cNvPr id="36" name="Group 35"/>
            <p:cNvGrpSpPr/>
            <p:nvPr/>
          </p:nvGrpSpPr>
          <p:grpSpPr>
            <a:xfrm>
              <a:off x="8233134" y="404316"/>
              <a:ext cx="2505456" cy="2779776"/>
              <a:chOff x="6306847" y="1094486"/>
              <a:chExt cx="5828678" cy="6586404"/>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7" y="1094486"/>
                <a:ext cx="5828678" cy="6586404"/>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257" y="2418050"/>
                <a:ext cx="4863322" cy="3802287"/>
              </a:xfrm>
              <a:prstGeom prst="rect">
                <a:avLst/>
              </a:prstGeom>
            </p:spPr>
          </p:pic>
        </p:grpSp>
        <p:grpSp>
          <p:nvGrpSpPr>
            <p:cNvPr id="37" name="Group 36"/>
            <p:cNvGrpSpPr/>
            <p:nvPr/>
          </p:nvGrpSpPr>
          <p:grpSpPr>
            <a:xfrm>
              <a:off x="7346693" y="150977"/>
              <a:ext cx="4921192" cy="3827503"/>
              <a:chOff x="7346693" y="150977"/>
              <a:chExt cx="4921192" cy="3827503"/>
            </a:xfrm>
          </p:grpSpPr>
          <p:grpSp>
            <p:nvGrpSpPr>
              <p:cNvPr id="38" name="Group 18"/>
              <p:cNvGrpSpPr/>
              <p:nvPr/>
            </p:nvGrpSpPr>
            <p:grpSpPr>
              <a:xfrm>
                <a:off x="7945254" y="150977"/>
                <a:ext cx="4322631" cy="3827503"/>
                <a:chOff x="5379131" y="794921"/>
                <a:chExt cx="4376328" cy="4297982"/>
              </a:xfrm>
            </p:grpSpPr>
            <p:sp>
              <p:nvSpPr>
                <p:cNvPr id="40" name="Shape 585"/>
                <p:cNvSpPr txBox="1"/>
                <p:nvPr/>
              </p:nvSpPr>
              <p:spPr>
                <a:xfrm>
                  <a:off x="8285238" y="4785103"/>
                  <a:ext cx="882899"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cxnSp>
              <p:nvCxnSpPr>
                <p:cNvPr id="41" name="Shape 586"/>
                <p:cNvCxnSpPr/>
                <p:nvPr/>
              </p:nvCxnSpPr>
              <p:spPr>
                <a:xfrm flipH="1">
                  <a:off x="7571087" y="1001190"/>
                  <a:ext cx="293896" cy="237180"/>
                </a:xfrm>
                <a:prstGeom prst="straightConnector1">
                  <a:avLst/>
                </a:prstGeom>
                <a:noFill/>
                <a:ln w="19050" cap="flat" cmpd="sng">
                  <a:solidFill>
                    <a:srgbClr val="FF0000"/>
                  </a:solidFill>
                  <a:prstDash val="solid"/>
                  <a:round/>
                  <a:headEnd type="none" w="med" len="med"/>
                  <a:tailEnd type="triangle" w="lg" len="lg"/>
                </a:ln>
              </p:spPr>
            </p:cxnSp>
            <p:sp>
              <p:nvSpPr>
                <p:cNvPr id="42" name="Shape 587"/>
                <p:cNvSpPr txBox="1"/>
                <p:nvPr/>
              </p:nvSpPr>
              <p:spPr>
                <a:xfrm>
                  <a:off x="7585282" y="794921"/>
                  <a:ext cx="1258430" cy="25178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 sz="1800" dirty="0">
                      <a:solidFill>
                        <a:srgbClr val="FF0000"/>
                      </a:solidFill>
                      <a:latin typeface="Consolas" charset="0"/>
                      <a:ea typeface="Consolas" charset="0"/>
                      <a:cs typeface="Consolas" charset="0"/>
                    </a:rPr>
                    <a:t>Stage</a:t>
                  </a:r>
                </a:p>
              </p:txBody>
            </p:sp>
            <p:sp>
              <p:nvSpPr>
                <p:cNvPr id="43" name="Shape 588"/>
                <p:cNvSpPr txBox="1"/>
                <p:nvPr/>
              </p:nvSpPr>
              <p:spPr>
                <a:xfrm>
                  <a:off x="8152201" y="3186447"/>
                  <a:ext cx="1603258" cy="188384"/>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800" dirty="0">
                      <a:solidFill>
                        <a:srgbClr val="FF0000"/>
                      </a:solidFill>
                      <a:latin typeface="Consolas" charset="0"/>
                      <a:ea typeface="Consolas" charset="0"/>
                      <a:cs typeface="Consolas" charset="0"/>
                    </a:rPr>
                    <a:t>Ellipse</a:t>
                  </a:r>
                  <a:endParaRPr lang="en" sz="1800" dirty="0">
                    <a:solidFill>
                      <a:srgbClr val="FF0000"/>
                    </a:solidFill>
                    <a:latin typeface="Consolas" charset="0"/>
                    <a:ea typeface="Consolas" charset="0"/>
                    <a:cs typeface="Consolas" charset="0"/>
                  </a:endParaRPr>
                </a:p>
              </p:txBody>
            </p:sp>
            <p:cxnSp>
              <p:nvCxnSpPr>
                <p:cNvPr id="44" name="Shape 591"/>
                <p:cNvCxnSpPr/>
                <p:nvPr/>
              </p:nvCxnSpPr>
              <p:spPr>
                <a:xfrm flipH="1">
                  <a:off x="8214498" y="2251050"/>
                  <a:ext cx="363251" cy="376434"/>
                </a:xfrm>
                <a:prstGeom prst="straightConnector1">
                  <a:avLst/>
                </a:prstGeom>
                <a:noFill/>
                <a:ln w="19050" cap="flat" cmpd="sng">
                  <a:solidFill>
                    <a:srgbClr val="FF0000"/>
                  </a:solidFill>
                  <a:prstDash val="solid"/>
                  <a:round/>
                  <a:headEnd type="none" w="med" len="med"/>
                  <a:tailEnd type="triangle" w="lg" len="lg"/>
                </a:ln>
              </p:spPr>
            </p:cxnSp>
            <p:sp>
              <p:nvSpPr>
                <p:cNvPr id="45" name="Shape 592"/>
                <p:cNvSpPr txBox="1"/>
                <p:nvPr/>
              </p:nvSpPr>
              <p:spPr>
                <a:xfrm>
                  <a:off x="8101825" y="1964932"/>
                  <a:ext cx="1653634" cy="286116"/>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 sz="1800" dirty="0">
                      <a:solidFill>
                        <a:srgbClr val="FF0000"/>
                      </a:solidFill>
                      <a:latin typeface="Consolas" charset="0"/>
                      <a:ea typeface="Consolas" charset="0"/>
                      <a:cs typeface="Consolas" charset="0"/>
                    </a:rPr>
                    <a:t>Scene</a:t>
                  </a:r>
                </a:p>
              </p:txBody>
            </p:sp>
            <p:cxnSp>
              <p:nvCxnSpPr>
                <p:cNvPr id="46" name="Shape 593"/>
                <p:cNvCxnSpPr/>
                <p:nvPr/>
              </p:nvCxnSpPr>
              <p:spPr>
                <a:xfrm flipH="1" flipV="1">
                  <a:off x="7541468" y="2822329"/>
                  <a:ext cx="854656" cy="422487"/>
                </a:xfrm>
                <a:prstGeom prst="straightConnector1">
                  <a:avLst/>
                </a:prstGeom>
                <a:noFill/>
                <a:ln w="19050" cap="flat" cmpd="sng">
                  <a:solidFill>
                    <a:srgbClr val="FF0000"/>
                  </a:solidFill>
                  <a:prstDash val="solid"/>
                  <a:round/>
                  <a:headEnd type="none" w="med" len="med"/>
                  <a:tailEnd type="triangle" w="lg" len="lg"/>
                </a:ln>
              </p:spPr>
            </p:cxnSp>
            <p:cxnSp>
              <p:nvCxnSpPr>
                <p:cNvPr id="47" name="Shape 594"/>
                <p:cNvCxnSpPr/>
                <p:nvPr/>
              </p:nvCxnSpPr>
              <p:spPr>
                <a:xfrm flipV="1">
                  <a:off x="5379131" y="3547289"/>
                  <a:ext cx="549527" cy="1032989"/>
                </a:xfrm>
                <a:prstGeom prst="straightConnector1">
                  <a:avLst/>
                </a:prstGeom>
                <a:noFill/>
                <a:ln w="19050" cap="flat" cmpd="sng">
                  <a:solidFill>
                    <a:srgbClr val="FF0000"/>
                  </a:solidFill>
                  <a:prstDash val="solid"/>
                  <a:round/>
                  <a:headEnd type="none" w="med" len="med"/>
                  <a:tailEnd type="triangle" w="lg" len="lg"/>
                </a:ln>
              </p:spPr>
            </p:cxnSp>
            <p:sp>
              <p:nvSpPr>
                <p:cNvPr id="48" name="Shape 588"/>
                <p:cNvSpPr txBox="1"/>
                <p:nvPr/>
              </p:nvSpPr>
              <p:spPr>
                <a:xfrm>
                  <a:off x="6220699" y="4537281"/>
                  <a:ext cx="1350387" cy="284087"/>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600" dirty="0">
                      <a:solidFill>
                        <a:srgbClr val="FF0000"/>
                      </a:solidFill>
                      <a:latin typeface="Consolas" charset="0"/>
                      <a:ea typeface="Consolas" charset="0"/>
                      <a:cs typeface="Consolas" charset="0"/>
                    </a:rPr>
                    <a:t>Buttons</a:t>
                  </a:r>
                  <a:endParaRPr lang="en" sz="1600" dirty="0">
                    <a:solidFill>
                      <a:srgbClr val="FF0000"/>
                    </a:solidFill>
                    <a:latin typeface="Consolas" charset="0"/>
                    <a:ea typeface="Consolas" charset="0"/>
                    <a:cs typeface="Consolas" charset="0"/>
                  </a:endParaRPr>
                </a:p>
              </p:txBody>
            </p:sp>
            <p:cxnSp>
              <p:nvCxnSpPr>
                <p:cNvPr id="49" name="Shape 591"/>
                <p:cNvCxnSpPr/>
                <p:nvPr/>
              </p:nvCxnSpPr>
              <p:spPr>
                <a:xfrm flipH="1" flipV="1">
                  <a:off x="6586151" y="4185851"/>
                  <a:ext cx="47159" cy="329011"/>
                </a:xfrm>
                <a:prstGeom prst="straightConnector1">
                  <a:avLst/>
                </a:prstGeom>
                <a:noFill/>
                <a:ln w="19050" cap="flat" cmpd="sng">
                  <a:solidFill>
                    <a:srgbClr val="FF0000"/>
                  </a:solidFill>
                  <a:prstDash val="solid"/>
                  <a:round/>
                  <a:headEnd type="none" w="med" len="med"/>
                  <a:tailEnd type="triangle" w="lg" len="lg"/>
                </a:ln>
              </p:spPr>
            </p:cxnSp>
            <p:cxnSp>
              <p:nvCxnSpPr>
                <p:cNvPr id="50" name="Shape 591"/>
                <p:cNvCxnSpPr/>
                <p:nvPr/>
              </p:nvCxnSpPr>
              <p:spPr>
                <a:xfrm flipV="1">
                  <a:off x="7108479" y="4185851"/>
                  <a:ext cx="20346" cy="329012"/>
                </a:xfrm>
                <a:prstGeom prst="straightConnector1">
                  <a:avLst/>
                </a:prstGeom>
                <a:noFill/>
                <a:ln w="19050" cap="flat" cmpd="sng">
                  <a:solidFill>
                    <a:srgbClr val="FF0000"/>
                  </a:solidFill>
                  <a:prstDash val="solid"/>
                  <a:round/>
                  <a:headEnd type="none" w="med" len="med"/>
                  <a:tailEnd type="triangle" w="lg" len="lg"/>
                </a:ln>
              </p:spPr>
            </p:cxnSp>
          </p:grpSp>
          <p:sp>
            <p:nvSpPr>
              <p:cNvPr id="39" name="Shape 588"/>
              <p:cNvSpPr txBox="1"/>
              <p:nvPr/>
            </p:nvSpPr>
            <p:spPr>
              <a:xfrm>
                <a:off x="7346693" y="3596268"/>
                <a:ext cx="1333819" cy="245158"/>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600" dirty="0">
                    <a:solidFill>
                      <a:srgbClr val="FF0000"/>
                    </a:solidFill>
                    <a:latin typeface="Consolas" charset="0"/>
                    <a:ea typeface="Consolas" charset="0"/>
                    <a:cs typeface="Consolas" charset="0"/>
                  </a:rPr>
                  <a:t>Pane</a:t>
                </a:r>
                <a:endParaRPr lang="en" sz="1600" dirty="0">
                  <a:solidFill>
                    <a:srgbClr val="FF0000"/>
                  </a:solidFill>
                  <a:latin typeface="Consolas" charset="0"/>
                  <a:ea typeface="Consolas" charset="0"/>
                  <a:cs typeface="Consolas" charset="0"/>
                </a:endParaRPr>
              </a:p>
            </p:txBody>
          </p:sp>
        </p:grpSp>
      </p:grpSp>
    </p:spTree>
    <p:extLst>
      <p:ext uri="{BB962C8B-B14F-4D97-AF65-F5344CB8AC3E}">
        <p14:creationId xmlns:p14="http://schemas.microsoft.com/office/powerpoint/2010/main" val="1677957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t>Class</a:t>
            </a:r>
          </a:p>
        </p:txBody>
      </p:sp>
      <p:sp>
        <p:nvSpPr>
          <p:cNvPr id="3" name="Content Placeholder 2"/>
          <p:cNvSpPr>
            <a:spLocks noGrp="1"/>
          </p:cNvSpPr>
          <p:nvPr>
            <p:ph idx="1"/>
          </p:nvPr>
        </p:nvSpPr>
        <p:spPr>
          <a:xfrm>
            <a:off x="325582" y="1589826"/>
            <a:ext cx="5524500" cy="5031316"/>
          </a:xfrm>
        </p:spPr>
        <p:txBody>
          <a:bodyPr>
            <a:normAutofit fontScale="70000" lnSpcReduction="20000"/>
          </a:bodyPr>
          <a:lstStyle/>
          <a:p>
            <a:pPr>
              <a:lnSpc>
                <a:spcPct val="120000"/>
              </a:lnSpc>
            </a:pPr>
            <a:r>
              <a:rPr lang="en-US" dirty="0"/>
              <a:t>The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class is our composite shape</a:t>
            </a:r>
          </a:p>
          <a:p>
            <a:pPr>
              <a:lnSpc>
                <a:spcPct val="120000"/>
              </a:lnSpc>
            </a:pPr>
            <a:r>
              <a:rPr lang="en-US" dirty="0"/>
              <a:t>It contains three </a:t>
            </a:r>
            <a:r>
              <a:rPr lang="en-US" dirty="0">
                <a:solidFill>
                  <a:srgbClr val="0000FF"/>
                </a:solidFill>
                <a:latin typeface="Consolas" charset="0"/>
                <a:ea typeface="Consolas" charset="0"/>
                <a:cs typeface="Consolas" charset="0"/>
              </a:rPr>
              <a:t>Ellipse</a:t>
            </a:r>
            <a:r>
              <a:rPr lang="en-US" dirty="0"/>
              <a:t>s—one for the face and one for each eye</a:t>
            </a:r>
          </a:p>
          <a:p>
            <a:pPr>
              <a:lnSpc>
                <a:spcPct val="120000"/>
              </a:lnSpc>
            </a:pPr>
            <a:r>
              <a:rPr lang="en-US" dirty="0"/>
              <a:t>Constructor instantiates these </a:t>
            </a:r>
            <a:r>
              <a:rPr lang="en-US" dirty="0">
                <a:solidFill>
                  <a:srgbClr val="0000FF"/>
                </a:solidFill>
                <a:latin typeface="Consolas" charset="0"/>
                <a:ea typeface="Consolas" charset="0"/>
                <a:cs typeface="Consolas" charset="0"/>
              </a:rPr>
              <a:t>Ellipse</a:t>
            </a:r>
            <a:r>
              <a:rPr lang="en-US" dirty="0"/>
              <a:t>s, sets their initial sizes/colors, and adds them as children of the </a:t>
            </a:r>
            <a:r>
              <a:rPr lang="en-US" dirty="0" err="1">
                <a:solidFill>
                  <a:srgbClr val="0000FF"/>
                </a:solidFill>
                <a:latin typeface="Consolas" charset="0"/>
                <a:ea typeface="Consolas" charset="0"/>
                <a:cs typeface="Consolas" charset="0"/>
              </a:rPr>
              <a:t>alienPane</a:t>
            </a:r>
            <a:r>
              <a:rPr lang="en-US" dirty="0"/>
              <a:t>—which was passed in as a parameter</a:t>
            </a:r>
          </a:p>
          <a:p>
            <a:pPr>
              <a:lnSpc>
                <a:spcPct val="120000"/>
              </a:lnSpc>
            </a:pPr>
            <a:r>
              <a:rPr lang="en-US" dirty="0"/>
              <a:t>Although </a:t>
            </a:r>
            <a:r>
              <a:rPr lang="en-US" dirty="0">
                <a:solidFill>
                  <a:srgbClr val="0000FF"/>
                </a:solidFill>
                <a:latin typeface="Consolas" charset="0"/>
                <a:ea typeface="Consolas" charset="0"/>
                <a:cs typeface="Consolas" charset="0"/>
              </a:rPr>
              <a:t>Alien</a:t>
            </a:r>
            <a:r>
              <a:rPr lang="en-US" dirty="0">
                <a:solidFill>
                  <a:srgbClr val="0000FF"/>
                </a:solidFill>
                <a:ea typeface="Arial" charset="0"/>
                <a:cs typeface="Arial" charset="0"/>
              </a:rPr>
              <a:t> </a:t>
            </a:r>
            <a:r>
              <a:rPr lang="en-US" dirty="0"/>
              <a:t>class deals with each component of the composite shape individually, every component should reside on the same pane as all other components</a:t>
            </a:r>
          </a:p>
          <a:p>
            <a:pPr lvl="1">
              <a:lnSpc>
                <a:spcPct val="120000"/>
              </a:lnSpc>
              <a:buFont typeface="Courier New" charset="0"/>
              <a:buChar char="o"/>
            </a:pPr>
            <a:r>
              <a:rPr lang="en-US" dirty="0"/>
              <a:t>thus, must pass pane as a parameter to allow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class to define methods for manipulating composite shape in pane</a:t>
            </a:r>
          </a:p>
          <a:p>
            <a:pPr marL="0" indent="0">
              <a:lnSpc>
                <a:spcPct val="120000"/>
              </a:lnSpc>
              <a:buNone/>
            </a:pPr>
            <a:endParaRPr lang="en-US" dirty="0"/>
          </a:p>
        </p:txBody>
      </p:sp>
      <p:sp>
        <p:nvSpPr>
          <p:cNvPr id="4" name="TextBox 3"/>
          <p:cNvSpPr txBox="1"/>
          <p:nvPr/>
        </p:nvSpPr>
        <p:spPr>
          <a:xfrm>
            <a:off x="6121400" y="1257300"/>
            <a:ext cx="6074456" cy="5262979"/>
          </a:xfrm>
          <a:prstGeom prst="rect">
            <a:avLst/>
          </a:prstGeom>
          <a:noFill/>
        </p:spPr>
        <p:txBody>
          <a:bodyPr wrap="square" rtlCol="0" anchor="t">
            <a:spAutoFit/>
          </a:bodyPr>
          <a:lstStyle/>
          <a:p>
            <a:r>
              <a:rPr lang="en-US" sz="1200" dirty="0">
                <a:latin typeface="Consolas" charset="0"/>
                <a:ea typeface="Consolas" charset="0"/>
                <a:cs typeface="Consolas" charset="0"/>
              </a:rPr>
              <a:t>public class Alien {</a:t>
            </a:r>
          </a:p>
          <a:p>
            <a:r>
              <a:rPr lang="en-US" sz="1200" b="1" dirty="0">
                <a:solidFill>
                  <a:srgbClr val="FF0000"/>
                </a:solidFill>
                <a:latin typeface="Consolas" charset="0"/>
                <a:ea typeface="Consolas" charset="0"/>
                <a:cs typeface="Consolas" charset="0"/>
              </a:rPr>
              <a:t>    private Ellipse _face;</a:t>
            </a:r>
            <a:endParaRPr lang="en-US" sz="1200" b="1"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private Ellipse _leftEye;</a:t>
            </a:r>
            <a:endParaRPr lang="en-US" sz="1200" b="1"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private Ellipse _</a:t>
            </a:r>
            <a:r>
              <a:rPr lang="en-US" sz="1200" b="1" dirty="0" err="1">
                <a:solidFill>
                  <a:srgbClr val="FF0000"/>
                </a:solidFill>
                <a:latin typeface="Consolas" charset="0"/>
                <a:ea typeface="Consolas" charset="0"/>
                <a:cs typeface="Consolas" charset="0"/>
              </a:rPr>
              <a:t>rightEye</a:t>
            </a:r>
            <a:r>
              <a:rPr lang="en-US" sz="1200" b="1" dirty="0">
                <a:solidFill>
                  <a:srgbClr val="FF0000"/>
                </a:solidFill>
                <a:latin typeface="Consolas" charset="0"/>
                <a:ea typeface="Consolas" charset="0"/>
                <a:cs typeface="Consolas" charset="0"/>
              </a:rPr>
              <a:t>;</a:t>
            </a:r>
            <a:endParaRPr lang="en-US" sz="1200" b="1" dirty="0">
              <a:latin typeface="Consolas" charset="0"/>
              <a:ea typeface="Consolas" charset="0"/>
              <a:cs typeface="Consolas" charset="0"/>
            </a:endParaRP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    public Alien(               ) {//Alien lives in passed Pane</a:t>
            </a:r>
          </a:p>
          <a:p>
            <a:r>
              <a:rPr lang="en-US" sz="1200" b="1" dirty="0">
                <a:solidFill>
                  <a:srgbClr val="FF0000"/>
                </a:solidFill>
                <a:latin typeface="Consolas" charset="0"/>
                <a:ea typeface="Consolas" charset="0"/>
                <a:cs typeface="Consolas" charset="0"/>
              </a:rPr>
              <a:t>        _face = new Ellipse(Constants.X_RAD, Constants.Y_RAD);</a:t>
            </a:r>
            <a:endParaRPr lang="en-US" sz="1200" b="1"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_</a:t>
            </a:r>
            <a:r>
              <a:rPr lang="en-US" sz="1200" b="1" dirty="0" err="1">
                <a:solidFill>
                  <a:srgbClr val="FF0000"/>
                </a:solidFill>
                <a:latin typeface="Consolas" charset="0"/>
                <a:ea typeface="Consolas" charset="0"/>
                <a:cs typeface="Consolas" charset="0"/>
              </a:rPr>
              <a:t>face.setFill</a:t>
            </a:r>
            <a:r>
              <a:rPr lang="en-US" sz="1200" b="1" dirty="0">
                <a:solidFill>
                  <a:srgbClr val="FF0000"/>
                </a:solidFill>
                <a:latin typeface="Consolas" charset="0"/>
                <a:ea typeface="Consolas" charset="0"/>
                <a:cs typeface="Consolas" charset="0"/>
              </a:rPr>
              <a:t>(</a:t>
            </a:r>
            <a:r>
              <a:rPr lang="en-US" sz="1200" b="1" dirty="0" err="1">
                <a:solidFill>
                  <a:srgbClr val="FF0000"/>
                </a:solidFill>
                <a:latin typeface="Consolas" charset="0"/>
                <a:ea typeface="Consolas" charset="0"/>
                <a:cs typeface="Consolas" charset="0"/>
              </a:rPr>
              <a:t>Color.CHARTREUSE</a:t>
            </a:r>
            <a:r>
              <a:rPr lang="en-US" sz="1200" b="1" dirty="0">
                <a:solidFill>
                  <a:srgbClr val="FF0000"/>
                </a:solidFill>
                <a:latin typeface="Consolas" charset="0"/>
                <a:ea typeface="Consolas" charset="0"/>
                <a:cs typeface="Consolas" charset="0"/>
              </a:rPr>
              <a:t>);</a:t>
            </a:r>
          </a:p>
          <a:p>
            <a:endParaRPr lang="en-US" sz="1200" b="1" dirty="0">
              <a:latin typeface="Consolas" charset="0"/>
              <a:ea typeface="Consolas" charset="0"/>
              <a:cs typeface="Consolas" charset="0"/>
            </a:endParaRPr>
          </a:p>
          <a:p>
            <a:r>
              <a:rPr lang="en-US" sz="1200" b="1" dirty="0">
                <a:latin typeface="Consolas" charset="0"/>
                <a:ea typeface="Consolas" charset="0"/>
                <a:cs typeface="Consolas" charset="0"/>
              </a:rPr>
              <a:t>       </a:t>
            </a:r>
            <a:r>
              <a:rPr lang="en-US" sz="1200" b="1" dirty="0">
                <a:solidFill>
                  <a:schemeClr val="bg1">
                    <a:lumMod val="50000"/>
                  </a:schemeClr>
                </a:solidFill>
                <a:latin typeface="Consolas" charset="0"/>
                <a:ea typeface="Consolas" charset="0"/>
                <a:cs typeface="Consolas" charset="0"/>
              </a:rPr>
              <a:t>/*EYE_X and EYE_Y are constants referring to the width and                 </a:t>
            </a:r>
          </a:p>
          <a:p>
            <a:r>
              <a:rPr lang="en-US" sz="1200" b="1" dirty="0">
                <a:solidFill>
                  <a:schemeClr val="bg1">
                    <a:lumMod val="50000"/>
                  </a:schemeClr>
                </a:solidFill>
                <a:latin typeface="Consolas" charset="0"/>
                <a:ea typeface="Consolas" charset="0"/>
                <a:cs typeface="Consolas" charset="0"/>
              </a:rPr>
              <a:t>        height of the eyes, the eyes' location/center is changed later        </a:t>
            </a:r>
          </a:p>
          <a:p>
            <a:r>
              <a:rPr lang="en-US" sz="1200" b="1" dirty="0">
                <a:solidFill>
                  <a:schemeClr val="bg1">
                    <a:lumMod val="50000"/>
                  </a:schemeClr>
                </a:solidFill>
                <a:latin typeface="Consolas" charset="0"/>
                <a:ea typeface="Consolas" charset="0"/>
                <a:cs typeface="Consolas" charset="0"/>
              </a:rPr>
              <a:t>        in the program.*/ </a:t>
            </a:r>
          </a:p>
          <a:p>
            <a:endParaRPr lang="en-US" sz="1200" b="1"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_</a:t>
            </a:r>
            <a:r>
              <a:rPr lang="en-US" sz="1200" b="1" dirty="0" err="1">
                <a:solidFill>
                  <a:srgbClr val="FF0000"/>
                </a:solidFill>
                <a:latin typeface="Consolas" charset="0"/>
                <a:ea typeface="Consolas" charset="0"/>
                <a:cs typeface="Consolas" charset="0"/>
              </a:rPr>
              <a:t>leftEye</a:t>
            </a:r>
            <a:r>
              <a:rPr lang="en-US" sz="1200" b="1" dirty="0">
                <a:solidFill>
                  <a:srgbClr val="FF0000"/>
                </a:solidFill>
                <a:latin typeface="Consolas" charset="0"/>
                <a:ea typeface="Consolas" charset="0"/>
                <a:cs typeface="Consolas" charset="0"/>
              </a:rPr>
              <a:t> = new Ellipse(Constants.EYE_X, Constants.EYE_Y);</a:t>
            </a:r>
            <a:endParaRPr lang="en-US" sz="1200" b="1"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_leftEye.setFill(Color.BLACK);</a:t>
            </a:r>
            <a:endParaRPr lang="en-US" sz="1200" b="1"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_rightEye = new Ellipse(Constants.EYE_X, Constants.EYE_Y);</a:t>
            </a:r>
            <a:endParaRPr lang="en-US" sz="1200" b="1"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_rightEye.setFill(Color.BLACK);</a:t>
            </a:r>
            <a:endParaRPr lang="en-US" sz="1200" b="1"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a:t>
            </a:r>
            <a:endParaRPr lang="en-US" sz="1200" b="1"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alienPane.getChildren().addAll(_face, _</a:t>
            </a:r>
            <a:r>
              <a:rPr lang="en-US" sz="1200" b="1" dirty="0" err="1">
                <a:solidFill>
                  <a:srgbClr val="FF0000"/>
                </a:solidFill>
                <a:latin typeface="Consolas" charset="0"/>
                <a:ea typeface="Consolas" charset="0"/>
                <a:cs typeface="Consolas" charset="0"/>
              </a:rPr>
              <a:t>leftEye</a:t>
            </a:r>
            <a:r>
              <a:rPr lang="en-US" sz="1200" b="1" dirty="0">
                <a:solidFill>
                  <a:srgbClr val="FF0000"/>
                </a:solidFill>
                <a:latin typeface="Consolas" charset="0"/>
                <a:ea typeface="Consolas" charset="0"/>
                <a:cs typeface="Consolas" charset="0"/>
              </a:rPr>
              <a:t>, _</a:t>
            </a:r>
            <a:r>
              <a:rPr lang="en-US" sz="1200" b="1" dirty="0" err="1">
                <a:solidFill>
                  <a:srgbClr val="FF0000"/>
                </a:solidFill>
                <a:latin typeface="Consolas" charset="0"/>
                <a:ea typeface="Consolas" charset="0"/>
                <a:cs typeface="Consolas" charset="0"/>
              </a:rPr>
              <a:t>rightEye</a:t>
            </a:r>
            <a:r>
              <a:rPr lang="en-US" sz="1200" b="1" dirty="0">
                <a:solidFill>
                  <a:srgbClr val="FF0000"/>
                </a:solidFill>
                <a:latin typeface="Consolas" charset="0"/>
                <a:ea typeface="Consolas" charset="0"/>
                <a:cs typeface="Consolas" charset="0"/>
              </a:rPr>
              <a:t>);</a:t>
            </a:r>
            <a:endParaRPr lang="en-US" sz="1200" b="1" dirty="0">
              <a:latin typeface="Consolas" charset="0"/>
              <a:ea typeface="Consolas" charset="0"/>
              <a:cs typeface="Consolas" charset="0"/>
            </a:endParaRPr>
          </a:p>
          <a:p>
            <a:r>
              <a:rPr lang="en-US" sz="1200" dirty="0">
                <a:latin typeface="Consolas" charset="0"/>
                <a:ea typeface="Consolas" charset="0"/>
                <a:cs typeface="Consolas" charset="0"/>
              </a:rPr>
              <a:t>      </a:t>
            </a:r>
            <a:r>
              <a:rPr lang="en-US" sz="1200" dirty="0">
                <a:solidFill>
                  <a:schemeClr val="bg1"/>
                </a:solidFill>
                <a:latin typeface="Consolas" charset="0"/>
                <a:ea typeface="Consolas" charset="0"/>
                <a:cs typeface="Consolas" charset="0"/>
              </a:rPr>
              <a:t>  this.setXLoc(Constants.START_X_OFFSET);</a:t>
            </a:r>
            <a:endParaRPr lang="en-US" sz="1200" dirty="0">
              <a:latin typeface="Consolas" charset="0"/>
              <a:ea typeface="Consolas" charset="0"/>
              <a:cs typeface="Consolas" charset="0"/>
            </a:endParaRPr>
          </a:p>
          <a:p>
            <a:r>
              <a:rPr lang="en-US"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en-US" sz="1200" dirty="0">
                <a:solidFill>
                  <a:schemeClr val="bg1"/>
                </a:solidFill>
                <a:latin typeface="Consolas" charset="0"/>
                <a:ea typeface="Consolas" charset="0"/>
                <a:cs typeface="Consolas" charset="0"/>
              </a:rPr>
              <a:t>  public void </a:t>
            </a:r>
            <a:r>
              <a:rPr lang="en-US" sz="1200" dirty="0" err="1">
                <a:solidFill>
                  <a:schemeClr val="bg1"/>
                </a:solidFill>
                <a:latin typeface="Consolas" charset="0"/>
                <a:ea typeface="Consolas" charset="0"/>
                <a:cs typeface="Consolas" charset="0"/>
              </a:rPr>
              <a:t>setXLoc</a:t>
            </a:r>
            <a:r>
              <a:rPr lang="en-US" sz="1200" dirty="0">
                <a:solidFill>
                  <a:schemeClr val="bg1"/>
                </a:solidFill>
                <a:latin typeface="Consolas" charset="0"/>
                <a:ea typeface="Consolas" charset="0"/>
                <a:cs typeface="Consolas" charset="0"/>
              </a:rPr>
              <a:t>(double x) {</a:t>
            </a:r>
            <a:endParaRPr lang="en-US" sz="1200" dirty="0">
              <a:latin typeface="Consolas" charset="0"/>
              <a:ea typeface="Consolas" charset="0"/>
              <a:cs typeface="Consolas" charset="0"/>
            </a:endParaRPr>
          </a:p>
          <a:p>
            <a:r>
              <a:rPr lang="en-US" sz="1200" dirty="0">
                <a:solidFill>
                  <a:schemeClr val="bg1"/>
                </a:solidFill>
                <a:latin typeface="Consolas" charset="0"/>
                <a:ea typeface="Consolas" charset="0"/>
                <a:cs typeface="Consolas" charset="0"/>
              </a:rPr>
              <a:t>    _</a:t>
            </a:r>
            <a:r>
              <a:rPr lang="en-US" sz="1200" dirty="0" err="1">
                <a:solidFill>
                  <a:schemeClr val="bg1"/>
                </a:solidFill>
                <a:latin typeface="Consolas" charset="0"/>
                <a:ea typeface="Consolas" charset="0"/>
                <a:cs typeface="Consolas" charset="0"/>
              </a:rPr>
              <a:t>face.setCenterX</a:t>
            </a:r>
            <a:r>
              <a:rPr lang="en-US" sz="1200" dirty="0">
                <a:solidFill>
                  <a:schemeClr val="bg1"/>
                </a:solidFill>
                <a:latin typeface="Consolas" charset="0"/>
                <a:ea typeface="Consolas" charset="0"/>
                <a:cs typeface="Consolas" charset="0"/>
              </a:rPr>
              <a:t>(x- </a:t>
            </a:r>
            <a:r>
              <a:rPr lang="en-US" sz="1200" dirty="0" err="1">
                <a:solidFill>
                  <a:schemeClr val="bg1"/>
                </a:solidFill>
                <a:latin typeface="Consolas" charset="0"/>
                <a:ea typeface="Consolas" charset="0"/>
                <a:cs typeface="Consolas" charset="0"/>
              </a:rPr>
              <a:t>Constants.EY</a:t>
            </a:r>
            <a:r>
              <a:rPr lang="en-US" sz="1200" dirty="0">
                <a:solidFill>
                  <a:schemeClr val="bg1"/>
                </a:solidFill>
                <a:latin typeface="Consolas" charset="0"/>
                <a:ea typeface="Consolas" charset="0"/>
                <a:cs typeface="Consolas" charset="0"/>
              </a:rPr>
              <a:t>  public double getXLoc() {</a:t>
            </a:r>
            <a:endParaRPr lang="en-US" sz="1200" dirty="0">
              <a:latin typeface="Consolas" charset="0"/>
              <a:ea typeface="Consolas" charset="0"/>
              <a:cs typeface="Consolas" charset="0"/>
            </a:endParaRPr>
          </a:p>
          <a:p>
            <a:r>
              <a:rPr lang="en-US" sz="1200" dirty="0">
                <a:solidFill>
                  <a:schemeClr val="bg1"/>
                </a:solidFill>
                <a:latin typeface="Consolas" charset="0"/>
                <a:ea typeface="Consolas" charset="0"/>
                <a:cs typeface="Consolas" charset="0"/>
              </a:rPr>
              <a:t>    return _face.getCenterX();</a:t>
            </a:r>
            <a:endParaRPr lang="en-US" sz="1200" dirty="0">
              <a:latin typeface="Consolas" charset="0"/>
              <a:ea typeface="Consolas" charset="0"/>
              <a:cs typeface="Consolas" charset="0"/>
            </a:endParaRPr>
          </a:p>
          <a:p>
            <a:r>
              <a:rPr lang="en-US" sz="1200" dirty="0">
                <a:solidFill>
                  <a:schemeClr val="bg1"/>
                </a:solidFill>
                <a:latin typeface="Consolas" charset="0"/>
                <a:ea typeface="Consolas" charset="0"/>
                <a:cs typeface="Consolas" charset="0"/>
              </a:rPr>
              <a:t>  }</a:t>
            </a:r>
            <a:endParaRPr lang="en-US" sz="1200" dirty="0">
              <a:latin typeface="Consolas" charset="0"/>
              <a:ea typeface="Consolas" charset="0"/>
              <a:cs typeface="Consolas" charset="0"/>
            </a:endParaRPr>
          </a:p>
          <a:p>
            <a:r>
              <a:rPr lang="en-US" sz="1200" dirty="0">
                <a:latin typeface="Consolas" charset="0"/>
                <a:ea typeface="Consolas" charset="0"/>
                <a:cs typeface="Consolas" charset="0"/>
              </a:rPr>
              <a:t>}</a:t>
            </a:r>
          </a:p>
        </p:txBody>
      </p:sp>
      <p:sp>
        <p:nvSpPr>
          <p:cNvPr id="5" name="TextBox 4"/>
          <p:cNvSpPr txBox="1"/>
          <p:nvPr/>
        </p:nvSpPr>
        <p:spPr>
          <a:xfrm>
            <a:off x="7586132" y="2111933"/>
            <a:ext cx="1981200" cy="369332"/>
          </a:xfrm>
          <a:prstGeom prst="rect">
            <a:avLst/>
          </a:prstGeom>
          <a:noFill/>
        </p:spPr>
        <p:txBody>
          <a:bodyPr wrap="square" rtlCol="0">
            <a:spAutoFit/>
          </a:bodyPr>
          <a:lstStyle/>
          <a:p>
            <a:r>
              <a:rPr lang="en-US" sz="1200" dirty="0">
                <a:latin typeface="Consolas" charset="0"/>
                <a:ea typeface="Consolas" charset="0"/>
                <a:cs typeface="Consolas" charset="0"/>
              </a:rPr>
              <a:t>Pane</a:t>
            </a:r>
            <a:r>
              <a:rPr lang="en-US" dirty="0">
                <a:latin typeface="Consolas" charset="0"/>
                <a:ea typeface="Consolas" charset="0"/>
                <a:cs typeface="Consolas" charset="0"/>
              </a:rPr>
              <a:t> </a:t>
            </a:r>
            <a:r>
              <a:rPr lang="en-US" sz="1200" dirty="0" err="1">
                <a:latin typeface="Consolas" charset="0"/>
                <a:ea typeface="Consolas" charset="0"/>
                <a:cs typeface="Consolas" charset="0"/>
              </a:rPr>
              <a:t>alienPane</a:t>
            </a:r>
            <a:endParaRPr lang="en-US" sz="1200" dirty="0">
              <a:latin typeface="Consolas" charset="0"/>
              <a:ea typeface="Consolas" charset="0"/>
              <a:cs typeface="Consolas" charset="0"/>
            </a:endParaRPr>
          </a:p>
        </p:txBody>
      </p:sp>
      <p:sp>
        <p:nvSpPr>
          <p:cNvPr id="6" name="TextBox 5"/>
          <p:cNvSpPr txBox="1"/>
          <p:nvPr/>
        </p:nvSpPr>
        <p:spPr>
          <a:xfrm>
            <a:off x="7583835" y="2110915"/>
            <a:ext cx="1981200" cy="369332"/>
          </a:xfrm>
          <a:prstGeom prst="rect">
            <a:avLst/>
          </a:prstGeom>
          <a:noFill/>
        </p:spPr>
        <p:txBody>
          <a:bodyPr wrap="square" rtlCol="0">
            <a:spAutoFit/>
          </a:bodyPr>
          <a:lstStyle/>
          <a:p>
            <a:r>
              <a:rPr lang="en-US" sz="1200" b="1" dirty="0">
                <a:solidFill>
                  <a:srgbClr val="FF0000"/>
                </a:solidFill>
                <a:latin typeface="Consolas" charset="0"/>
                <a:ea typeface="Consolas" charset="0"/>
                <a:cs typeface="Consolas" charset="0"/>
              </a:rPr>
              <a:t>Pane</a:t>
            </a:r>
            <a:r>
              <a:rPr lang="en-US" b="1" dirty="0">
                <a:solidFill>
                  <a:srgbClr val="FF0000"/>
                </a:solidFill>
                <a:latin typeface="Consolas" charset="0"/>
                <a:ea typeface="Consolas" charset="0"/>
                <a:cs typeface="Consolas" charset="0"/>
              </a:rPr>
              <a:t> </a:t>
            </a:r>
            <a:r>
              <a:rPr lang="en-US" sz="1200" b="1" dirty="0" err="1">
                <a:solidFill>
                  <a:srgbClr val="FF0000"/>
                </a:solidFill>
                <a:latin typeface="Consolas" charset="0"/>
                <a:ea typeface="Consolas" charset="0"/>
                <a:cs typeface="Consolas" charset="0"/>
              </a:rPr>
              <a:t>alienPane</a:t>
            </a:r>
            <a:endParaRPr lang="en-US" sz="1200" b="1" dirty="0">
              <a:solidFill>
                <a:srgbClr val="FF0000"/>
              </a:solidFill>
              <a:latin typeface="Consolas" charset="0"/>
              <a:ea typeface="Consolas" charset="0"/>
              <a:cs typeface="Consolas" charset="0"/>
            </a:endParaRPr>
          </a:p>
        </p:txBody>
      </p:sp>
      <p:sp>
        <p:nvSpPr>
          <p:cNvPr id="7" name="TextBox 6"/>
          <p:cNvSpPr txBox="1"/>
          <p:nvPr/>
        </p:nvSpPr>
        <p:spPr>
          <a:xfrm>
            <a:off x="6321286" y="5169214"/>
            <a:ext cx="4931919" cy="1477328"/>
          </a:xfrm>
          <a:prstGeom prst="rect">
            <a:avLst/>
          </a:prstGeom>
          <a:noFill/>
          <a:ln w="9525">
            <a:solidFill>
              <a:schemeClr val="tx1"/>
            </a:solidFill>
          </a:ln>
        </p:spPr>
        <p:txBody>
          <a:bodyPr wrap="square" rtlCol="0">
            <a:spAutoFit/>
          </a:bodyPr>
          <a:lstStyle/>
          <a:p>
            <a:r>
              <a:rPr lang="en-US" sz="1500" dirty="0">
                <a:latin typeface="Arial" charset="0"/>
                <a:ea typeface="Arial" charset="0"/>
                <a:cs typeface="Arial" charset="0"/>
              </a:rPr>
              <a:t>Note: Order matters when you add children to a </a:t>
            </a:r>
            <a:r>
              <a:rPr lang="en-US" sz="1500" dirty="0">
                <a:solidFill>
                  <a:srgbClr val="0000FF"/>
                </a:solidFill>
                <a:latin typeface="Consolas" charset="0"/>
                <a:ea typeface="Consolas" charset="0"/>
                <a:cs typeface="Consolas" charset="0"/>
              </a:rPr>
              <a:t>Pane</a:t>
            </a:r>
            <a:r>
              <a:rPr lang="en-US" sz="1500" dirty="0">
                <a:latin typeface="Arial" charset="0"/>
                <a:ea typeface="Arial" charset="0"/>
                <a:cs typeface="Arial" charset="0"/>
              </a:rPr>
              <a:t>! The arguments are added in that order graphically and if there is overlap, the shape later in the parameter list will lie wholly or partially on top of the earlier one. For this example, </a:t>
            </a:r>
            <a:r>
              <a:rPr lang="en-US" sz="1500" dirty="0">
                <a:solidFill>
                  <a:srgbClr val="0000FF"/>
                </a:solidFill>
                <a:latin typeface="Consolas" charset="0"/>
                <a:ea typeface="Consolas" charset="0"/>
                <a:cs typeface="Consolas" charset="0"/>
              </a:rPr>
              <a:t>_face</a:t>
            </a:r>
            <a:r>
              <a:rPr lang="en-US" sz="1500" dirty="0">
                <a:latin typeface="Arial" charset="0"/>
                <a:ea typeface="Arial" charset="0"/>
                <a:cs typeface="Arial" charset="0"/>
              </a:rPr>
              <a:t> is added first, then </a:t>
            </a:r>
            <a:r>
              <a:rPr lang="en-US" sz="1500" dirty="0">
                <a:solidFill>
                  <a:srgbClr val="0000FF"/>
                </a:solidFill>
                <a:latin typeface="Consolas" charset="0"/>
                <a:ea typeface="Consolas" charset="0"/>
                <a:cs typeface="Consolas" charset="0"/>
              </a:rPr>
              <a:t>_</a:t>
            </a:r>
            <a:r>
              <a:rPr lang="en-US" sz="1500" dirty="0" err="1">
                <a:solidFill>
                  <a:srgbClr val="0000FF"/>
                </a:solidFill>
                <a:latin typeface="Consolas" charset="0"/>
                <a:ea typeface="Consolas" charset="0"/>
                <a:cs typeface="Consolas" charset="0"/>
              </a:rPr>
              <a:t>leftEye</a:t>
            </a:r>
            <a:r>
              <a:rPr lang="en-US" sz="1500" dirty="0">
                <a:latin typeface="Arial" charset="0"/>
                <a:ea typeface="Arial" charset="0"/>
                <a:cs typeface="Arial" charset="0"/>
              </a:rPr>
              <a:t> and </a:t>
            </a:r>
            <a:r>
              <a:rPr lang="en-US" sz="1500" dirty="0">
                <a:solidFill>
                  <a:srgbClr val="0000FF"/>
                </a:solidFill>
                <a:latin typeface="Consolas" charset="0"/>
                <a:ea typeface="Consolas" charset="0"/>
                <a:cs typeface="Consolas" charset="0"/>
              </a:rPr>
              <a:t>_</a:t>
            </a:r>
            <a:r>
              <a:rPr lang="en-US" sz="1500" dirty="0" err="1">
                <a:solidFill>
                  <a:srgbClr val="0000FF"/>
                </a:solidFill>
                <a:latin typeface="Consolas" charset="0"/>
                <a:ea typeface="Consolas" charset="0"/>
                <a:cs typeface="Consolas" charset="0"/>
              </a:rPr>
              <a:t>rightEye</a:t>
            </a:r>
            <a:r>
              <a:rPr lang="en-US" sz="1500" dirty="0">
                <a:solidFill>
                  <a:srgbClr val="0000FF"/>
                </a:solidFill>
                <a:latin typeface="Consolas" charset="0"/>
                <a:ea typeface="Consolas" charset="0"/>
                <a:cs typeface="Consolas" charset="0"/>
              </a:rPr>
              <a:t> </a:t>
            </a:r>
            <a:r>
              <a:rPr lang="en-US" sz="1500" dirty="0">
                <a:latin typeface="Arial" charset="0"/>
                <a:ea typeface="Arial" charset="0"/>
                <a:cs typeface="Arial" charset="0"/>
              </a:rPr>
              <a:t>on top.  The inverse order would be  wrong!</a:t>
            </a:r>
          </a:p>
        </p:txBody>
      </p:sp>
      <p:cxnSp>
        <p:nvCxnSpPr>
          <p:cNvPr id="9" name="Straight Arrow Connector 8"/>
          <p:cNvCxnSpPr>
            <a:cxnSpLocks/>
            <a:stCxn id="7" idx="0"/>
          </p:cNvCxnSpPr>
          <p:nvPr/>
        </p:nvCxnSpPr>
        <p:spPr>
          <a:xfrm flipV="1">
            <a:off x="8787246" y="4800600"/>
            <a:ext cx="969666" cy="36861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81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3" end="13"/>
                                            </p:txEl>
                                          </p:spTgt>
                                        </p:tgtEl>
                                        <p:attrNameLst>
                                          <p:attrName>style.visibility</p:attrName>
                                        </p:attrNameLst>
                                      </p:cBhvr>
                                      <p:to>
                                        <p:strVal val="visible"/>
                                      </p:to>
                                    </p:set>
                                    <p:animEffect transition="in" filter="fade">
                                      <p:cBhvr>
                                        <p:cTn id="44" dur="500"/>
                                        <p:tgtEl>
                                          <p:spTgt spid="4">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animEffect transition="in" filter="fade">
                                      <p:cBhvr>
                                        <p:cTn id="47" dur="500"/>
                                        <p:tgtEl>
                                          <p:spTgt spid="4">
                                            <p:txEl>
                                              <p:pRg st="14" end="1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5" end="15"/>
                                            </p:txEl>
                                          </p:spTgt>
                                        </p:tgtEl>
                                        <p:attrNameLst>
                                          <p:attrName>style.visibility</p:attrName>
                                        </p:attrNameLst>
                                      </p:cBhvr>
                                      <p:to>
                                        <p:strVal val="visible"/>
                                      </p:to>
                                    </p:set>
                                    <p:animEffect transition="in" filter="fade">
                                      <p:cBhvr>
                                        <p:cTn id="50" dur="500"/>
                                        <p:tgtEl>
                                          <p:spTgt spid="4">
                                            <p:txEl>
                                              <p:pRg st="15" end="15"/>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16" end="16"/>
                                            </p:txEl>
                                          </p:spTgt>
                                        </p:tgtEl>
                                        <p:attrNameLst>
                                          <p:attrName>style.visibility</p:attrName>
                                        </p:attrNameLst>
                                      </p:cBhvr>
                                      <p:to>
                                        <p:strVal val="visible"/>
                                      </p:to>
                                    </p:set>
                                    <p:animEffect transition="in" filter="fade">
                                      <p:cBhvr>
                                        <p:cTn id="53" dur="500"/>
                                        <p:tgtEl>
                                          <p:spTgt spid="4">
                                            <p:txEl>
                                              <p:pRg st="16" end="16"/>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17" end="17"/>
                                            </p:txEl>
                                          </p:spTgt>
                                        </p:tgtEl>
                                        <p:attrNameLst>
                                          <p:attrName>style.visibility</p:attrName>
                                        </p:attrNameLst>
                                      </p:cBhvr>
                                      <p:to>
                                        <p:strVal val="visible"/>
                                      </p:to>
                                    </p:set>
                                    <p:animEffect transition="in" filter="fade">
                                      <p:cBhvr>
                                        <p:cTn id="56" dur="500"/>
                                        <p:tgtEl>
                                          <p:spTgt spid="4">
                                            <p:txEl>
                                              <p:pRg st="17" end="17"/>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4">
                                            <p:txEl>
                                              <p:pRg st="18" end="18"/>
                                            </p:txEl>
                                          </p:spTgt>
                                        </p:tgtEl>
                                        <p:attrNameLst>
                                          <p:attrName>style.visibility</p:attrName>
                                        </p:attrNameLst>
                                      </p:cBhvr>
                                      <p:to>
                                        <p:strVal val="visible"/>
                                      </p:to>
                                    </p:set>
                                    <p:animEffect transition="in" filter="fade">
                                      <p:cBhvr>
                                        <p:cTn id="59" dur="500"/>
                                        <p:tgtEl>
                                          <p:spTgt spid="4">
                                            <p:txEl>
                                              <p:pRg st="18" end="18"/>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xit" presetSubtype="0" fill="hold" grpId="0" nodeType="withEffect">
                                  <p:stCondLst>
                                    <p:cond delay="0"/>
                                  </p:stCondLst>
                                  <p:childTnLst>
                                    <p:animEffect transition="out" filter="fade">
                                      <p:cBhvr>
                                        <p:cTn id="67" dur="500"/>
                                        <p:tgtEl>
                                          <p:spTgt spid="5"/>
                                        </p:tgtEl>
                                      </p:cBhvr>
                                    </p:animEffect>
                                    <p:set>
                                      <p:cBhvr>
                                        <p:cTn id="68" dur="1" fill="hold">
                                          <p:stCondLst>
                                            <p:cond delay="499"/>
                                          </p:stCondLst>
                                        </p:cTn>
                                        <p:tgtEl>
                                          <p:spTgt spid="5"/>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animEffect transition="in" filter="fade">
                                      <p:cBhvr>
                                        <p:cTn id="76" dur="500"/>
                                        <p:tgtEl>
                                          <p:spTgt spid="3">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Turning </a:t>
            </a:r>
            <a:r>
              <a:rPr lang="en-US" b="1" dirty="0" err="1">
                <a:solidFill>
                  <a:srgbClr val="0000FF"/>
                </a:solidFill>
                <a:latin typeface="Consolas" charset="0"/>
                <a:ea typeface="Consolas" charset="0"/>
                <a:cs typeface="Consolas" charset="0"/>
              </a:rPr>
              <a:t>MovingShape</a:t>
            </a:r>
            <a:r>
              <a:rPr lang="en-US" b="1" dirty="0">
                <a:solidFill>
                  <a:srgbClr val="0000FF"/>
                </a:solidFill>
              </a:rPr>
              <a:t> </a:t>
            </a:r>
            <a:r>
              <a:rPr lang="en-US" b="1" dirty="0"/>
              <a:t>into </a:t>
            </a:r>
            <a:r>
              <a:rPr lang="en-US" b="1" dirty="0" err="1">
                <a:solidFill>
                  <a:srgbClr val="0000FF"/>
                </a:solidFill>
                <a:latin typeface="Consolas" charset="0"/>
                <a:ea typeface="Consolas" charset="0"/>
                <a:cs typeface="Consolas" charset="0"/>
              </a:rPr>
              <a:t>MovingAlien</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838199" y="1826684"/>
            <a:ext cx="7179127" cy="4349749"/>
          </a:xfrm>
        </p:spPr>
        <p:txBody>
          <a:bodyPr>
            <a:normAutofit/>
          </a:bodyPr>
          <a:lstStyle/>
          <a:p>
            <a:pPr marL="514350" indent="-514350">
              <a:buFont typeface="+mj-lt"/>
              <a:buAutoNum type="arabicPeriod"/>
            </a:pPr>
            <a:r>
              <a:rPr lang="en-US" dirty="0"/>
              <a:t>Create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class to model composite shape, and add each component of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to </a:t>
            </a:r>
            <a:r>
              <a:rPr lang="en-US" dirty="0" err="1">
                <a:solidFill>
                  <a:srgbClr val="0000FF"/>
                </a:solidFill>
                <a:latin typeface="Consolas" charset="0"/>
                <a:ea typeface="Consolas" charset="0"/>
                <a:cs typeface="Consolas" charset="0"/>
              </a:rPr>
              <a:t>alienPane</a:t>
            </a:r>
            <a:r>
              <a:rPr lang="en-US" dirty="0" err="1"/>
              <a:t>’s</a:t>
            </a:r>
            <a:r>
              <a:rPr lang="en-US" dirty="0"/>
              <a:t> list of children</a:t>
            </a:r>
          </a:p>
          <a:p>
            <a:pPr marL="514350" indent="-514350">
              <a:buFont typeface="+mj-lt"/>
              <a:buAutoNum type="arabicPeriod"/>
            </a:pPr>
            <a:r>
              <a:rPr lang="en-US" b="1" dirty="0">
                <a:solidFill>
                  <a:srgbClr val="FF0000"/>
                </a:solidFill>
              </a:rPr>
              <a:t>Be sure to explicitly define any methods that we need to call on </a:t>
            </a:r>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solidFill>
                  <a:srgbClr val="FF0000"/>
                </a:solidFill>
              </a:rPr>
              <a:t>from within </a:t>
            </a:r>
            <a:r>
              <a:rPr lang="en-US" b="1" dirty="0" err="1">
                <a:solidFill>
                  <a:srgbClr val="0000FF"/>
                </a:solidFill>
                <a:latin typeface="Consolas" charset="0"/>
                <a:ea typeface="Consolas" charset="0"/>
                <a:cs typeface="Consolas" charset="0"/>
              </a:rPr>
              <a:t>PaneOrganizer</a:t>
            </a:r>
            <a:r>
              <a:rPr lang="en-US" b="1" dirty="0">
                <a:solidFill>
                  <a:srgbClr val="FF0000"/>
                </a:solidFill>
              </a:rPr>
              <a:t>, such as </a:t>
            </a:r>
            <a:r>
              <a:rPr lang="en-US" b="1" i="1" dirty="0">
                <a:solidFill>
                  <a:srgbClr val="FF0000"/>
                </a:solidFill>
              </a:rPr>
              <a:t>location setter/getter methods</a:t>
            </a:r>
            <a:r>
              <a:rPr lang="en-US" b="1" dirty="0">
                <a:solidFill>
                  <a:srgbClr val="FF0000"/>
                </a:solidFill>
              </a:rPr>
              <a:t>!</a:t>
            </a:r>
          </a:p>
          <a:p>
            <a:pPr marL="514350" indent="-514350">
              <a:buFont typeface="+mj-lt"/>
              <a:buAutoNum type="arabicPeriod"/>
            </a:pPr>
            <a:r>
              <a:rPr lang="en-US" dirty="0"/>
              <a:t>Modify </a:t>
            </a:r>
            <a:r>
              <a:rPr lang="en-US" dirty="0" err="1">
                <a:solidFill>
                  <a:srgbClr val="0000FF"/>
                </a:solidFill>
                <a:latin typeface="Consolas" charset="0"/>
                <a:ea typeface="Consolas" charset="0"/>
                <a:cs typeface="Consolas" charset="0"/>
              </a:rPr>
              <a:t>PaneOrganizer</a:t>
            </a:r>
            <a:r>
              <a:rPr lang="en-US" dirty="0">
                <a:solidFill>
                  <a:srgbClr val="0000FF"/>
                </a:solidFill>
              </a:rPr>
              <a:t> </a:t>
            </a:r>
            <a:r>
              <a:rPr lang="en-US" dirty="0"/>
              <a:t>to contain an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instead of an </a:t>
            </a:r>
            <a:r>
              <a:rPr lang="en-US" dirty="0">
                <a:solidFill>
                  <a:srgbClr val="0000FF"/>
                </a:solidFill>
                <a:latin typeface="Consolas" charset="0"/>
                <a:ea typeface="Consolas" charset="0"/>
                <a:cs typeface="Consolas" charset="0"/>
              </a:rPr>
              <a:t>Ellipse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327" y="2039374"/>
            <a:ext cx="3739243" cy="3388212"/>
          </a:xfrm>
          <a:prstGeom prst="rect">
            <a:avLst/>
          </a:prstGeom>
        </p:spPr>
      </p:pic>
    </p:spTree>
    <p:extLst>
      <p:ext uri="{BB962C8B-B14F-4D97-AF65-F5344CB8AC3E}">
        <p14:creationId xmlns:p14="http://schemas.microsoft.com/office/powerpoint/2010/main" val="313712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t>Class</a:t>
            </a:r>
          </a:p>
        </p:txBody>
      </p:sp>
      <p:sp>
        <p:nvSpPr>
          <p:cNvPr id="3" name="Content Placeholder 2"/>
          <p:cNvSpPr>
            <a:spLocks noGrp="1"/>
          </p:cNvSpPr>
          <p:nvPr>
            <p:ph idx="1"/>
          </p:nvPr>
        </p:nvSpPr>
        <p:spPr>
          <a:xfrm>
            <a:off x="372979" y="1690688"/>
            <a:ext cx="11658600" cy="4739216"/>
          </a:xfrm>
        </p:spPr>
        <p:txBody>
          <a:bodyPr>
            <a:normAutofit fontScale="77500" lnSpcReduction="20000"/>
          </a:bodyPr>
          <a:lstStyle/>
          <a:p>
            <a:pPr>
              <a:lnSpc>
                <a:spcPct val="120000"/>
              </a:lnSpc>
            </a:pPr>
            <a:r>
              <a:rPr lang="en-US" dirty="0"/>
              <a:t>In </a:t>
            </a:r>
            <a:r>
              <a:rPr lang="en-US" dirty="0" err="1">
                <a:solidFill>
                  <a:srgbClr val="0000FF"/>
                </a:solidFill>
                <a:latin typeface="Consolas" charset="0"/>
                <a:ea typeface="Consolas" charset="0"/>
                <a:cs typeface="Consolas" charset="0"/>
              </a:rPr>
              <a:t>MovingShapeApp</a:t>
            </a:r>
            <a:r>
              <a:rPr lang="en-US" dirty="0"/>
              <a:t>, the following call is made from within our </a:t>
            </a:r>
            <a:r>
              <a:rPr lang="en-US" dirty="0" err="1">
                <a:solidFill>
                  <a:srgbClr val="0000FF"/>
                </a:solidFill>
                <a:latin typeface="Consolas" charset="0"/>
                <a:ea typeface="Consolas" charset="0"/>
                <a:cs typeface="Consolas" charset="0"/>
              </a:rPr>
              <a:t>MoveHandler</a:t>
            </a:r>
            <a:r>
              <a:rPr lang="en-US" dirty="0" err="1"/>
              <a:t>’s</a:t>
            </a:r>
            <a:r>
              <a:rPr lang="en-US" dirty="0"/>
              <a:t> </a:t>
            </a:r>
            <a:r>
              <a:rPr lang="en-US" dirty="0">
                <a:solidFill>
                  <a:srgbClr val="0000FF"/>
                </a:solidFill>
                <a:latin typeface="Consolas" charset="0"/>
                <a:ea typeface="Consolas" charset="0"/>
                <a:cs typeface="Consolas" charset="0"/>
              </a:rPr>
              <a:t>handle</a:t>
            </a:r>
            <a:r>
              <a:rPr lang="en-US" dirty="0">
                <a:solidFill>
                  <a:srgbClr val="0000FF"/>
                </a:solidFill>
              </a:rPr>
              <a:t> </a:t>
            </a:r>
            <a:r>
              <a:rPr lang="en-US" dirty="0"/>
              <a:t>method in order to move the </a:t>
            </a:r>
            <a:r>
              <a:rPr lang="en-US" dirty="0">
                <a:solidFill>
                  <a:srgbClr val="0000FF"/>
                </a:solidFill>
                <a:latin typeface="Consolas" charset="0"/>
                <a:ea typeface="Consolas" charset="0"/>
                <a:cs typeface="Consolas" charset="0"/>
              </a:rPr>
              <a:t>Ellipse</a:t>
            </a:r>
            <a:r>
              <a:rPr lang="en-US" dirty="0"/>
              <a:t>:</a:t>
            </a:r>
          </a:p>
          <a:p>
            <a:pPr marL="0" indent="0" algn="ctr">
              <a:lnSpc>
                <a:spcPct val="120000"/>
              </a:lnSpc>
              <a:spcBef>
                <a:spcPts val="1200"/>
              </a:spcBef>
              <a:buNone/>
            </a:pPr>
            <a:r>
              <a:rPr lang="en-US" sz="2400" b="1" dirty="0">
                <a:solidFill>
                  <a:srgbClr val="FF0000"/>
                </a:solidFill>
                <a:latin typeface="Consolas" charset="0"/>
                <a:ea typeface="Consolas" charset="0"/>
                <a:cs typeface="Consolas" charset="0"/>
              </a:rPr>
              <a:t>_</a:t>
            </a:r>
            <a:r>
              <a:rPr lang="en-US" sz="2400" b="1" dirty="0" err="1">
                <a:solidFill>
                  <a:srgbClr val="FF0000"/>
                </a:solidFill>
                <a:latin typeface="Consolas" charset="0"/>
                <a:ea typeface="Consolas" charset="0"/>
                <a:cs typeface="Consolas" charset="0"/>
              </a:rPr>
              <a:t>ellipse.setCenterX</a:t>
            </a:r>
            <a:r>
              <a:rPr lang="en-US" sz="2400" b="1" dirty="0">
                <a:solidFill>
                  <a:srgbClr val="FF0000"/>
                </a:solidFill>
                <a:latin typeface="Consolas" charset="0"/>
                <a:ea typeface="Consolas" charset="0"/>
                <a:cs typeface="Consolas" charset="0"/>
              </a:rPr>
              <a:t>(_</a:t>
            </a:r>
            <a:r>
              <a:rPr lang="en-US" sz="2400" b="1" dirty="0" err="1">
                <a:solidFill>
                  <a:srgbClr val="FF0000"/>
                </a:solidFill>
                <a:latin typeface="Consolas" charset="0"/>
                <a:ea typeface="Consolas" charset="0"/>
                <a:cs typeface="Consolas" charset="0"/>
              </a:rPr>
              <a:t>ellipse.getCenterX</a:t>
            </a:r>
            <a:r>
              <a:rPr lang="en-US" sz="2400" b="1" dirty="0">
                <a:solidFill>
                  <a:srgbClr val="FF0000"/>
                </a:solidFill>
                <a:latin typeface="Consolas" charset="0"/>
                <a:ea typeface="Consolas" charset="0"/>
                <a:cs typeface="Consolas" charset="0"/>
              </a:rPr>
              <a:t>() + _distance);</a:t>
            </a:r>
          </a:p>
          <a:p>
            <a:pPr>
              <a:lnSpc>
                <a:spcPct val="120000"/>
              </a:lnSpc>
              <a:spcBef>
                <a:spcPts val="2533"/>
              </a:spcBef>
            </a:pPr>
            <a:r>
              <a:rPr lang="en-US" dirty="0"/>
              <a:t>Because we called JavaFX’s </a:t>
            </a:r>
            <a:r>
              <a:rPr lang="en-US" dirty="0" err="1">
                <a:solidFill>
                  <a:srgbClr val="0000FF"/>
                </a:solidFill>
                <a:latin typeface="Consolas" charset="0"/>
                <a:ea typeface="Consolas" charset="0"/>
                <a:cs typeface="Consolas" charset="0"/>
              </a:rPr>
              <a:t>getCenterX</a:t>
            </a:r>
            <a:r>
              <a:rPr lang="en-US" dirty="0">
                <a:solidFill>
                  <a:srgbClr val="0000FF"/>
                </a:solidFill>
                <a:latin typeface="Consolas" charset="0"/>
                <a:ea typeface="Consolas" charset="0"/>
                <a:cs typeface="Consolas" charset="0"/>
              </a:rPr>
              <a:t>()</a:t>
            </a:r>
            <a:r>
              <a:rPr lang="en-US" dirty="0">
                <a:solidFill>
                  <a:srgbClr val="0000FF"/>
                </a:solidFill>
              </a:rPr>
              <a:t> </a:t>
            </a:r>
            <a:r>
              <a:rPr lang="en-US" dirty="0"/>
              <a:t>and </a:t>
            </a:r>
            <a:r>
              <a:rPr lang="en-US" dirty="0" err="1">
                <a:solidFill>
                  <a:srgbClr val="0000FF"/>
                </a:solidFill>
                <a:latin typeface="Consolas" charset="0"/>
                <a:ea typeface="Consolas" charset="0"/>
                <a:cs typeface="Consolas" charset="0"/>
              </a:rPr>
              <a:t>setCenterX</a:t>
            </a:r>
            <a:r>
              <a:rPr lang="en-US" dirty="0">
                <a:solidFill>
                  <a:srgbClr val="0000FF"/>
                </a:solidFill>
                <a:latin typeface="Consolas" charset="0"/>
                <a:ea typeface="Consolas" charset="0"/>
                <a:cs typeface="Consolas" charset="0"/>
              </a:rPr>
              <a:t>(…)</a:t>
            </a:r>
            <a:r>
              <a:rPr lang="en-US" dirty="0"/>
              <a:t> on our shape from within the </a:t>
            </a:r>
            <a:r>
              <a:rPr lang="en-US" dirty="0" err="1">
                <a:solidFill>
                  <a:srgbClr val="0000FF"/>
                </a:solidFill>
                <a:latin typeface="Consolas" charset="0"/>
                <a:ea typeface="Consolas" charset="0"/>
                <a:cs typeface="Consolas" charset="0"/>
              </a:rPr>
              <a:t>PaneOrganizer</a:t>
            </a:r>
            <a:r>
              <a:rPr lang="en-US" dirty="0">
                <a:solidFill>
                  <a:srgbClr val="0000FF"/>
                </a:solidFill>
              </a:rPr>
              <a:t> </a:t>
            </a:r>
            <a:r>
              <a:rPr lang="en-US" dirty="0"/>
              <a:t>class, we must now define our own equivalent methods such as </a:t>
            </a:r>
            <a:r>
              <a:rPr lang="en-US" dirty="0" err="1">
                <a:solidFill>
                  <a:srgbClr val="0000FF"/>
                </a:solidFill>
                <a:latin typeface="Consolas" charset="0"/>
                <a:ea typeface="Consolas" charset="0"/>
                <a:cs typeface="Consolas" charset="0"/>
              </a:rPr>
              <a:t>setLocX</a:t>
            </a:r>
            <a:r>
              <a:rPr lang="en-US" dirty="0">
                <a:solidFill>
                  <a:srgbClr val="0000FF"/>
                </a:solidFill>
                <a:latin typeface="Consolas" charset="0"/>
                <a:ea typeface="Consolas" charset="0"/>
                <a:cs typeface="Consolas" charset="0"/>
              </a:rPr>
              <a:t>(…)</a:t>
            </a:r>
            <a:r>
              <a:rPr lang="en-US" dirty="0">
                <a:solidFill>
                  <a:srgbClr val="0000FF"/>
                </a:solidFill>
              </a:rPr>
              <a:t> </a:t>
            </a:r>
            <a:r>
              <a:rPr lang="en-US" dirty="0"/>
              <a:t>and </a:t>
            </a:r>
            <a:r>
              <a:rPr lang="en-US" dirty="0" err="1">
                <a:solidFill>
                  <a:srgbClr val="0000FF"/>
                </a:solidFill>
                <a:latin typeface="Consolas" charset="0"/>
                <a:ea typeface="Consolas" charset="0"/>
                <a:cs typeface="Consolas" charset="0"/>
              </a:rPr>
              <a:t>getLocX</a:t>
            </a:r>
            <a:r>
              <a:rPr lang="en-US" dirty="0">
                <a:solidFill>
                  <a:srgbClr val="0000FF"/>
                </a:solidFill>
                <a:latin typeface="Consolas" charset="0"/>
                <a:ea typeface="Consolas" charset="0"/>
                <a:cs typeface="Consolas" charset="0"/>
              </a:rPr>
              <a:t>()</a:t>
            </a:r>
            <a:r>
              <a:rPr lang="en-US" dirty="0">
                <a:solidFill>
                  <a:srgbClr val="0000FF"/>
                </a:solidFill>
              </a:rPr>
              <a:t> </a:t>
            </a:r>
            <a:r>
              <a:rPr lang="en-US" dirty="0"/>
              <a:t>to set the </a:t>
            </a:r>
            <a:r>
              <a:rPr lang="en-US" dirty="0">
                <a:solidFill>
                  <a:srgbClr val="0000FF"/>
                </a:solidFill>
                <a:latin typeface="Consolas" charset="0"/>
                <a:ea typeface="Consolas" charset="0"/>
                <a:cs typeface="Consolas" charset="0"/>
              </a:rPr>
              <a:t>Alien</a:t>
            </a:r>
            <a:r>
              <a:rPr lang="en-US" dirty="0"/>
              <a:t>’s location in the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class!</a:t>
            </a:r>
          </a:p>
          <a:p>
            <a:pPr>
              <a:lnSpc>
                <a:spcPct val="120000"/>
              </a:lnSpc>
              <a:spcBef>
                <a:spcPts val="2533"/>
              </a:spcBef>
            </a:pPr>
            <a:r>
              <a:rPr lang="en-US" dirty="0"/>
              <a:t>This allows our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class to function like an </a:t>
            </a:r>
            <a:r>
              <a:rPr lang="en-US" dirty="0">
                <a:solidFill>
                  <a:srgbClr val="0000FF"/>
                </a:solidFill>
                <a:latin typeface="Consolas" charset="0"/>
                <a:ea typeface="Consolas" charset="0"/>
                <a:cs typeface="Consolas" charset="0"/>
              </a:rPr>
              <a:t>Ellipse</a:t>
            </a:r>
            <a:r>
              <a:rPr lang="en-US" dirty="0">
                <a:solidFill>
                  <a:srgbClr val="0000FF"/>
                </a:solidFill>
              </a:rPr>
              <a:t> </a:t>
            </a:r>
            <a:r>
              <a:rPr lang="en-US" dirty="0"/>
              <a:t>in our program!</a:t>
            </a:r>
          </a:p>
          <a:p>
            <a:pPr>
              <a:lnSpc>
                <a:spcPct val="120000"/>
              </a:lnSpc>
              <a:spcBef>
                <a:spcPts val="2533"/>
              </a:spcBef>
            </a:pPr>
            <a:r>
              <a:rPr lang="en-US" dirty="0"/>
              <a:t>Note: most of the time when you are creating complex shapes, you will want to define a more extensive </a:t>
            </a:r>
            <a:r>
              <a:rPr lang="en-US" dirty="0" err="1">
                <a:solidFill>
                  <a:srgbClr val="0000FF"/>
                </a:solidFill>
                <a:latin typeface="Consolas" charset="0"/>
                <a:ea typeface="Consolas" charset="0"/>
                <a:cs typeface="Consolas" charset="0"/>
              </a:rPr>
              <a:t>setLocation</a:t>
            </a:r>
            <a:r>
              <a:rPr lang="en-US" dirty="0">
                <a:solidFill>
                  <a:srgbClr val="0000FF"/>
                </a:solidFill>
                <a:latin typeface="Consolas" charset="0"/>
                <a:ea typeface="Consolas" charset="0"/>
                <a:cs typeface="Consolas" charset="0"/>
              </a:rPr>
              <a:t>(double x, double y)</a:t>
            </a:r>
            <a:r>
              <a:rPr lang="en-US" dirty="0">
                <a:solidFill>
                  <a:srgbClr val="0000FF"/>
                </a:solidFill>
              </a:rPr>
              <a:t> </a:t>
            </a:r>
            <a:r>
              <a:rPr lang="en-US" dirty="0"/>
              <a:t>method rather than having a separate method for the </a:t>
            </a:r>
            <a:r>
              <a:rPr lang="en-US" dirty="0">
                <a:solidFill>
                  <a:srgbClr val="0000FF"/>
                </a:solidFill>
                <a:latin typeface="Consolas" charset="0"/>
                <a:ea typeface="Consolas" charset="0"/>
                <a:cs typeface="Consolas" charset="0"/>
              </a:rPr>
              <a:t>X</a:t>
            </a:r>
            <a:r>
              <a:rPr lang="en-US" dirty="0"/>
              <a:t> or</a:t>
            </a:r>
            <a:r>
              <a:rPr lang="en-US" dirty="0">
                <a:solidFill>
                  <a:srgbClr val="0000FF"/>
                </a:solidFill>
              </a:rPr>
              <a:t> </a:t>
            </a:r>
            <a:r>
              <a:rPr lang="en-US" dirty="0">
                <a:solidFill>
                  <a:srgbClr val="0000FF"/>
                </a:solidFill>
                <a:latin typeface="Consolas" charset="0"/>
                <a:ea typeface="Consolas" charset="0"/>
                <a:cs typeface="Consolas" charset="0"/>
              </a:rPr>
              <a:t>Y</a:t>
            </a:r>
            <a:r>
              <a:rPr lang="en-US" dirty="0">
                <a:solidFill>
                  <a:srgbClr val="0000FF"/>
                </a:solidFill>
              </a:rPr>
              <a:t> </a:t>
            </a:r>
            <a:r>
              <a:rPr lang="en-US" dirty="0"/>
              <a:t>location</a:t>
            </a:r>
          </a:p>
        </p:txBody>
      </p:sp>
    </p:spTree>
    <p:extLst>
      <p:ext uri="{BB962C8B-B14F-4D97-AF65-F5344CB8AC3E}">
        <p14:creationId xmlns:p14="http://schemas.microsoft.com/office/powerpoint/2010/main" val="25940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MovingAlien</a:t>
            </a:r>
            <a:r>
              <a:rPr lang="en-US" b="1" dirty="0">
                <a:solidFill>
                  <a:srgbClr val="0000FF"/>
                </a:solidFill>
                <a:latin typeface="Consolas" charset="0"/>
                <a:ea typeface="Consolas" charset="0"/>
                <a:cs typeface="Consolas" charset="0"/>
              </a:rPr>
              <a:t>:</a:t>
            </a:r>
            <a:r>
              <a:rPr lang="en-US" b="1" dirty="0">
                <a:solidFill>
                  <a:srgbClr val="0000FF"/>
                </a:solidFill>
                <a:ea typeface="Arial" charset="0"/>
                <a:cs typeface="Arial" charset="0"/>
              </a:rPr>
              <a:t> </a:t>
            </a:r>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t>Class (1/3)</a:t>
            </a:r>
          </a:p>
        </p:txBody>
      </p:sp>
      <p:sp>
        <p:nvSpPr>
          <p:cNvPr id="3" name="Content Placeholder 2"/>
          <p:cNvSpPr>
            <a:spLocks noGrp="1"/>
          </p:cNvSpPr>
          <p:nvPr>
            <p:ph idx="1"/>
          </p:nvPr>
        </p:nvSpPr>
        <p:spPr>
          <a:xfrm>
            <a:off x="622300" y="1826684"/>
            <a:ext cx="5651500" cy="4349749"/>
          </a:xfrm>
        </p:spPr>
        <p:txBody>
          <a:bodyPr vert="horz" lIns="91440" tIns="45720" rIns="91440" bIns="45720" rtlCol="0" anchor="t">
            <a:normAutofit/>
          </a:bodyPr>
          <a:lstStyle/>
          <a:p>
            <a:pPr marL="0" lvl="1" indent="0">
              <a:spcBef>
                <a:spcPts val="1333"/>
              </a:spcBef>
              <a:buNone/>
            </a:pPr>
            <a:r>
              <a:rPr lang="en-US" sz="2600" b="1" dirty="0">
                <a:solidFill>
                  <a:srgbClr val="FF0000"/>
                </a:solidFill>
              </a:rPr>
              <a:t>2a. Define </a:t>
            </a:r>
            <a:r>
              <a:rPr lang="en-US" sz="2600" b="1" dirty="0">
                <a:solidFill>
                  <a:srgbClr val="0000FF"/>
                </a:solidFill>
                <a:latin typeface="Consolas" charset="0"/>
                <a:ea typeface="Consolas" charset="0"/>
                <a:cs typeface="Consolas" charset="0"/>
              </a:rPr>
              <a:t>Alien</a:t>
            </a:r>
            <a:r>
              <a:rPr lang="en-US" sz="2600" b="1" dirty="0">
                <a:solidFill>
                  <a:srgbClr val="FF0000"/>
                </a:solidFill>
              </a:rPr>
              <a:t>’s </a:t>
            </a:r>
            <a:r>
              <a:rPr lang="en-US" sz="2600" b="1" dirty="0" err="1">
                <a:solidFill>
                  <a:srgbClr val="0000FF"/>
                </a:solidFill>
                <a:latin typeface="Consolas" charset="0"/>
                <a:ea typeface="Consolas" charset="0"/>
                <a:cs typeface="Consolas" charset="0"/>
              </a:rPr>
              <a:t>setXLoc</a:t>
            </a:r>
            <a:r>
              <a:rPr lang="en-US" sz="2600" b="1" dirty="0">
                <a:solidFill>
                  <a:srgbClr val="0000FF"/>
                </a:solidFill>
                <a:latin typeface="Consolas" charset="0"/>
                <a:ea typeface="Consolas" charset="0"/>
                <a:cs typeface="Consolas" charset="0"/>
              </a:rPr>
              <a:t>(…)</a:t>
            </a:r>
            <a:r>
              <a:rPr lang="en-US" sz="2600" b="1" dirty="0">
                <a:solidFill>
                  <a:srgbClr val="0000FF"/>
                </a:solidFill>
                <a:ea typeface="Arial" charset="0"/>
                <a:cs typeface="Arial" charset="0"/>
              </a:rPr>
              <a:t> </a:t>
            </a:r>
            <a:r>
              <a:rPr lang="en-US" sz="2600" b="1" dirty="0">
                <a:solidFill>
                  <a:srgbClr val="FF0000"/>
                </a:solidFill>
                <a:ea typeface="Consolas" charset="0"/>
              </a:rPr>
              <a:t>by </a:t>
            </a:r>
            <a:r>
              <a:rPr lang="en-US" sz="2600" b="1" dirty="0">
                <a:solidFill>
                  <a:srgbClr val="FF0000"/>
                </a:solidFill>
              </a:rPr>
              <a:t>setting center X of face, left and right eyes (same for </a:t>
            </a:r>
            <a:r>
              <a:rPr lang="en-US" sz="2600" b="1" dirty="0" err="1">
                <a:solidFill>
                  <a:srgbClr val="0000FF"/>
                </a:solidFill>
                <a:latin typeface="Consolas" charset="0"/>
                <a:ea typeface="Consolas" charset="0"/>
                <a:cs typeface="Consolas" charset="0"/>
              </a:rPr>
              <a:t>setYLoc</a:t>
            </a:r>
            <a:r>
              <a:rPr lang="en-US" sz="2600" b="1" dirty="0">
                <a:solidFill>
                  <a:srgbClr val="FF0000"/>
                </a:solidFill>
                <a:latin typeface="Consolas" charset="0"/>
                <a:ea typeface="Consolas" charset="0"/>
                <a:cs typeface="Consolas" charset="0"/>
              </a:rPr>
              <a:t>)</a:t>
            </a:r>
            <a:r>
              <a:rPr lang="en-US" sz="2600" b="1" dirty="0">
                <a:solidFill>
                  <a:srgbClr val="FF0000"/>
                </a:solidFill>
              </a:rPr>
              <a:t>; note use of additional constants</a:t>
            </a:r>
          </a:p>
          <a:p>
            <a:pPr lvl="1">
              <a:buClr>
                <a:schemeClr val="tx1"/>
              </a:buClr>
              <a:buFont typeface="Courier New"/>
              <a:buChar char="o"/>
            </a:pPr>
            <a:r>
              <a:rPr lang="en-US" sz="2200" b="1" dirty="0">
                <a:solidFill>
                  <a:srgbClr val="FF0000"/>
                </a:solidFill>
              </a:rPr>
              <a:t>note: relative positions between the </a:t>
            </a:r>
            <a:r>
              <a:rPr lang="en-US" sz="2200" b="1" dirty="0">
                <a:solidFill>
                  <a:srgbClr val="0000FF"/>
                </a:solidFill>
                <a:latin typeface="Consolas" charset="0"/>
                <a:ea typeface="Consolas" charset="0"/>
                <a:cs typeface="Consolas" charset="0"/>
              </a:rPr>
              <a:t>Ellipse</a:t>
            </a:r>
            <a:r>
              <a:rPr lang="en-US" sz="2200" b="1" dirty="0">
                <a:solidFill>
                  <a:srgbClr val="FF0000"/>
                </a:solidFill>
              </a:rPr>
              <a:t>s remains the same </a:t>
            </a:r>
          </a:p>
        </p:txBody>
      </p:sp>
      <p:sp>
        <p:nvSpPr>
          <p:cNvPr id="4" name="TextBox 3"/>
          <p:cNvSpPr txBox="1"/>
          <p:nvPr/>
        </p:nvSpPr>
        <p:spPr>
          <a:xfrm>
            <a:off x="6121400" y="1257300"/>
            <a:ext cx="6972300" cy="5078313"/>
          </a:xfrm>
          <a:prstGeom prst="rect">
            <a:avLst/>
          </a:prstGeom>
          <a:noFill/>
        </p:spPr>
        <p:txBody>
          <a:bodyPr wrap="square" rtlCol="0">
            <a:spAutoFit/>
          </a:bodyPr>
          <a:lstStyle/>
          <a:p>
            <a:r>
              <a:rPr lang="en-US" sz="1200" dirty="0">
                <a:latin typeface="Consolas" charset="0"/>
                <a:ea typeface="Consolas" charset="0"/>
                <a:cs typeface="Consolas" charset="0"/>
              </a:rPr>
              <a:t>public class Alien {</a:t>
            </a:r>
          </a:p>
          <a:p>
            <a:r>
              <a:rPr lang="en-US" sz="1200" dirty="0">
                <a:latin typeface="Consolas" charset="0"/>
                <a:ea typeface="Consolas" charset="0"/>
                <a:cs typeface="Consolas" charset="0"/>
              </a:rPr>
              <a:t>    private Ellipse _face;</a:t>
            </a:r>
          </a:p>
          <a:p>
            <a:r>
              <a:rPr lang="en-US" sz="1200" dirty="0">
                <a:latin typeface="Consolas" charset="0"/>
                <a:ea typeface="Consolas" charset="0"/>
                <a:cs typeface="Consolas" charset="0"/>
              </a:rPr>
              <a:t>    private Ellipse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private Ellipse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    public Alien(Pane </a:t>
            </a:r>
            <a:r>
              <a:rPr lang="en-US" sz="1200" dirty="0" err="1">
                <a:latin typeface="Consolas" charset="0"/>
                <a:ea typeface="Consolas" charset="0"/>
                <a:cs typeface="Consolas" charset="0"/>
              </a:rPr>
              <a:t>alienPane</a:t>
            </a:r>
            <a:r>
              <a:rPr lang="en-US" sz="1200" dirty="0">
                <a:latin typeface="Consolas" charset="0"/>
                <a:ea typeface="Consolas" charset="0"/>
                <a:cs typeface="Consolas" charset="0"/>
              </a:rPr>
              <a:t>) {</a:t>
            </a:r>
          </a:p>
          <a:p>
            <a:r>
              <a:rPr lang="en-US" sz="1200" dirty="0">
                <a:latin typeface="Consolas" charset="0"/>
                <a:ea typeface="Consolas" charset="0"/>
                <a:cs typeface="Consolas" charset="0"/>
              </a:rPr>
              <a:t>        _face = new Ellipse(</a:t>
            </a:r>
            <a:r>
              <a:rPr lang="en-US" sz="1200" dirty="0" err="1">
                <a:latin typeface="Consolas" charset="0"/>
                <a:ea typeface="Consolas" charset="0"/>
                <a:cs typeface="Consolas" charset="0"/>
              </a:rPr>
              <a:t>Constants.X_RAD</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Constants.Y_RAD</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face.setFill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Color.CHARTREUSE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 = new Ellipse(</a:t>
            </a:r>
            <a:r>
              <a:rPr lang="en-US" sz="1200" dirty="0" err="1">
                <a:latin typeface="Consolas" charset="0"/>
                <a:ea typeface="Consolas" charset="0"/>
                <a:cs typeface="Consolas" charset="0"/>
              </a:rPr>
              <a:t>Constants.EYE_X</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Constants.EYE_Y</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Color.BLACK</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 = new Ellipse(</a:t>
            </a:r>
            <a:r>
              <a:rPr lang="en-US" sz="1200" dirty="0" err="1">
                <a:latin typeface="Consolas" charset="0"/>
                <a:ea typeface="Consolas" charset="0"/>
                <a:cs typeface="Consolas" charset="0"/>
              </a:rPr>
              <a:t>Constants.EYE_X</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Constants.EYE_Y</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Color.BLACK</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alienPane.getChildren</a:t>
            </a:r>
            <a:r>
              <a:rPr lang="en-US" sz="1200" dirty="0">
                <a:latin typeface="Consolas" charset="0"/>
                <a:ea typeface="Consolas" charset="0"/>
                <a:cs typeface="Consolas" charset="0"/>
              </a:rPr>
              <a:t>().</a:t>
            </a:r>
            <a:r>
              <a:rPr lang="en-US" sz="1200" dirty="0" err="1">
                <a:latin typeface="Consolas" charset="0"/>
                <a:ea typeface="Consolas" charset="0"/>
                <a:cs typeface="Consolas" charset="0"/>
              </a:rPr>
              <a:t>addAll</a:t>
            </a:r>
            <a:r>
              <a:rPr lang="en-US" sz="1200" dirty="0">
                <a:latin typeface="Consolas" charset="0"/>
                <a:ea typeface="Consolas" charset="0"/>
                <a:cs typeface="Consolas" charset="0"/>
              </a:rPr>
              <a:t>(_face,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public void </a:t>
            </a:r>
            <a:r>
              <a:rPr lang="en-US" sz="1200" b="1" dirty="0" err="1">
                <a:solidFill>
                  <a:srgbClr val="FF0000"/>
                </a:solidFill>
                <a:latin typeface="Consolas" charset="0"/>
                <a:ea typeface="Consolas" charset="0"/>
                <a:cs typeface="Consolas" charset="0"/>
              </a:rPr>
              <a:t>setXLoc</a:t>
            </a:r>
            <a:r>
              <a:rPr lang="en-US" sz="1200" b="1" dirty="0">
                <a:solidFill>
                  <a:srgbClr val="FF0000"/>
                </a:solidFill>
                <a:latin typeface="Consolas" charset="0"/>
                <a:ea typeface="Consolas" charset="0"/>
                <a:cs typeface="Consolas" charset="0"/>
              </a:rPr>
              <a:t>(double x) {</a:t>
            </a:r>
          </a:p>
          <a:p>
            <a:r>
              <a:rPr lang="en-US" sz="1200" b="1" dirty="0">
                <a:solidFill>
                  <a:srgbClr val="FF0000"/>
                </a:solidFill>
                <a:latin typeface="Consolas" charset="0"/>
                <a:ea typeface="Consolas" charset="0"/>
                <a:cs typeface="Consolas" charset="0"/>
              </a:rPr>
              <a:t>        _</a:t>
            </a:r>
            <a:r>
              <a:rPr lang="en-US" sz="1200" b="1" dirty="0" err="1">
                <a:solidFill>
                  <a:srgbClr val="FF0000"/>
                </a:solidFill>
                <a:latin typeface="Consolas" charset="0"/>
                <a:ea typeface="Consolas" charset="0"/>
                <a:cs typeface="Consolas" charset="0"/>
              </a:rPr>
              <a:t>face.setCenterX</a:t>
            </a:r>
            <a:r>
              <a:rPr lang="en-US" sz="1200" b="1" dirty="0">
                <a:solidFill>
                  <a:srgbClr val="FF0000"/>
                </a:solidFill>
                <a:latin typeface="Consolas" charset="0"/>
                <a:ea typeface="Consolas" charset="0"/>
                <a:cs typeface="Consolas" charset="0"/>
              </a:rPr>
              <a:t>(x);</a:t>
            </a:r>
          </a:p>
          <a:p>
            <a:r>
              <a:rPr lang="en-US" sz="1200" b="1" dirty="0">
                <a:solidFill>
                  <a:srgbClr val="FF0000"/>
                </a:solidFill>
                <a:latin typeface="Consolas" charset="0"/>
                <a:ea typeface="Consolas" charset="0"/>
                <a:cs typeface="Consolas" charset="0"/>
              </a:rPr>
              <a:t>        _</a:t>
            </a:r>
            <a:r>
              <a:rPr lang="en-US" sz="1200" b="1" dirty="0" err="1">
                <a:solidFill>
                  <a:srgbClr val="FF0000"/>
                </a:solidFill>
                <a:latin typeface="Consolas" charset="0"/>
                <a:ea typeface="Consolas" charset="0"/>
                <a:cs typeface="Consolas" charset="0"/>
              </a:rPr>
              <a:t>leftEye.setCenterX</a:t>
            </a:r>
            <a:r>
              <a:rPr lang="en-US" sz="1200" b="1" dirty="0">
                <a:solidFill>
                  <a:srgbClr val="FF0000"/>
                </a:solidFill>
                <a:latin typeface="Consolas" charset="0"/>
                <a:ea typeface="Consolas" charset="0"/>
                <a:cs typeface="Consolas" charset="0"/>
              </a:rPr>
              <a:t>(x - </a:t>
            </a:r>
            <a:r>
              <a:rPr lang="en-US" sz="1200" b="1" dirty="0" err="1">
                <a:solidFill>
                  <a:srgbClr val="FF0000"/>
                </a:solidFill>
                <a:latin typeface="Consolas" charset="0"/>
                <a:ea typeface="Consolas" charset="0"/>
                <a:cs typeface="Consolas" charset="0"/>
              </a:rPr>
              <a:t>Constants.EYE_OFFSET</a:t>
            </a:r>
            <a:r>
              <a:rPr lang="en-US" sz="1200" b="1" dirty="0">
                <a:solidFill>
                  <a:srgbClr val="FF0000"/>
                </a:solidFill>
                <a:latin typeface="Consolas" charset="0"/>
                <a:ea typeface="Consolas" charset="0"/>
                <a:cs typeface="Consolas" charset="0"/>
              </a:rPr>
              <a:t>);</a:t>
            </a:r>
          </a:p>
          <a:p>
            <a:r>
              <a:rPr lang="en-US" sz="1200" b="1" dirty="0">
                <a:solidFill>
                  <a:srgbClr val="FF0000"/>
                </a:solidFill>
                <a:latin typeface="Consolas" charset="0"/>
                <a:ea typeface="Consolas" charset="0"/>
                <a:cs typeface="Consolas" charset="0"/>
              </a:rPr>
              <a:t>        _</a:t>
            </a:r>
            <a:r>
              <a:rPr lang="en-US" sz="1200" b="1" dirty="0" err="1">
                <a:solidFill>
                  <a:srgbClr val="FF0000"/>
                </a:solidFill>
                <a:latin typeface="Consolas" charset="0"/>
                <a:ea typeface="Consolas" charset="0"/>
                <a:cs typeface="Consolas" charset="0"/>
              </a:rPr>
              <a:t>rightEye.setCenterX</a:t>
            </a:r>
            <a:r>
              <a:rPr lang="en-US" sz="1200" b="1" dirty="0">
                <a:solidFill>
                  <a:srgbClr val="FF0000"/>
                </a:solidFill>
                <a:latin typeface="Consolas" charset="0"/>
                <a:ea typeface="Consolas" charset="0"/>
                <a:cs typeface="Consolas" charset="0"/>
              </a:rPr>
              <a:t>(x + </a:t>
            </a:r>
            <a:r>
              <a:rPr lang="en-US" sz="1200" b="1" dirty="0" err="1">
                <a:solidFill>
                  <a:srgbClr val="FF0000"/>
                </a:solidFill>
                <a:latin typeface="Consolas" charset="0"/>
                <a:ea typeface="Consolas" charset="0"/>
                <a:cs typeface="Consolas" charset="0"/>
              </a:rPr>
              <a:t>Constants.EYE_OFFSET</a:t>
            </a:r>
            <a:r>
              <a:rPr lang="en-US" sz="1200" b="1" dirty="0">
                <a:solidFill>
                  <a:srgbClr val="FF0000"/>
                </a:solidFill>
                <a:latin typeface="Consolas" charset="0"/>
                <a:ea typeface="Consolas" charset="0"/>
                <a:cs typeface="Consolas" charset="0"/>
              </a:rPr>
              <a:t>);</a:t>
            </a:r>
          </a:p>
          <a:p>
            <a:r>
              <a:rPr lang="en-US" sz="1200" b="1" dirty="0">
                <a:solidFill>
                  <a:srgbClr val="FF0000"/>
                </a:solidFill>
                <a:latin typeface="Consolas" charset="0"/>
                <a:ea typeface="Consolas" charset="0"/>
                <a:cs typeface="Consolas" charset="0"/>
              </a:rPr>
              <a:t>    }</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a:t>
            </a:r>
          </a:p>
        </p:txBody>
      </p:sp>
    </p:spTree>
    <p:extLst>
      <p:ext uri="{BB962C8B-B14F-4D97-AF65-F5344CB8AC3E}">
        <p14:creationId xmlns:p14="http://schemas.microsoft.com/office/powerpoint/2010/main" val="2229549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7" end="17"/>
                                            </p:txEl>
                                          </p:spTgt>
                                        </p:tgtEl>
                                        <p:attrNameLst>
                                          <p:attrName>style.visibility</p:attrName>
                                        </p:attrNameLst>
                                      </p:cBhvr>
                                      <p:to>
                                        <p:strVal val="visible"/>
                                      </p:to>
                                    </p:set>
                                    <p:animEffect transition="in" filter="fade">
                                      <p:cBhvr>
                                        <p:cTn id="7" dur="500"/>
                                        <p:tgtEl>
                                          <p:spTgt spid="4">
                                            <p:txEl>
                                              <p:pRg st="17" end="1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8" end="18"/>
                                            </p:txEl>
                                          </p:spTgt>
                                        </p:tgtEl>
                                        <p:attrNameLst>
                                          <p:attrName>style.visibility</p:attrName>
                                        </p:attrNameLst>
                                      </p:cBhvr>
                                      <p:to>
                                        <p:strVal val="visible"/>
                                      </p:to>
                                    </p:set>
                                    <p:animEffect transition="in" filter="fade">
                                      <p:cBhvr>
                                        <p:cTn id="10" dur="500"/>
                                        <p:tgtEl>
                                          <p:spTgt spid="4">
                                            <p:txEl>
                                              <p:pRg st="18" end="1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9" end="19"/>
                                            </p:txEl>
                                          </p:spTgt>
                                        </p:tgtEl>
                                        <p:attrNameLst>
                                          <p:attrName>style.visibility</p:attrName>
                                        </p:attrNameLst>
                                      </p:cBhvr>
                                      <p:to>
                                        <p:strVal val="visible"/>
                                      </p:to>
                                    </p:set>
                                    <p:animEffect transition="in" filter="fade">
                                      <p:cBhvr>
                                        <p:cTn id="13" dur="500"/>
                                        <p:tgtEl>
                                          <p:spTgt spid="4">
                                            <p:txEl>
                                              <p:pRg st="19" end="1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0" end="20"/>
                                            </p:txEl>
                                          </p:spTgt>
                                        </p:tgtEl>
                                        <p:attrNameLst>
                                          <p:attrName>style.visibility</p:attrName>
                                        </p:attrNameLst>
                                      </p:cBhvr>
                                      <p:to>
                                        <p:strVal val="visible"/>
                                      </p:to>
                                    </p:set>
                                    <p:animEffect transition="in" filter="fade">
                                      <p:cBhvr>
                                        <p:cTn id="16" dur="500"/>
                                        <p:tgtEl>
                                          <p:spTgt spid="4">
                                            <p:txEl>
                                              <p:pRg st="20" end="2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21" end="21"/>
                                            </p:txEl>
                                          </p:spTgt>
                                        </p:tgtEl>
                                        <p:attrNameLst>
                                          <p:attrName>style.visibility</p:attrName>
                                        </p:attrNameLst>
                                      </p:cBhvr>
                                      <p:to>
                                        <p:strVal val="visible"/>
                                      </p:to>
                                    </p:set>
                                    <p:animEffect transition="in" filter="fade">
                                      <p:cBhvr>
                                        <p:cTn id="19" dur="500"/>
                                        <p:tgtEl>
                                          <p:spTgt spid="4">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MovingAlien</a:t>
            </a:r>
            <a:r>
              <a:rPr lang="en-US" b="1" dirty="0">
                <a:solidFill>
                  <a:srgbClr val="224AFC"/>
                </a:solidFill>
                <a:latin typeface="Consolas" charset="0"/>
                <a:ea typeface="Consolas" charset="0"/>
                <a:cs typeface="Consolas" charset="0"/>
              </a:rPr>
              <a:t>:</a:t>
            </a:r>
            <a:r>
              <a:rPr lang="en-US" b="1" dirty="0">
                <a:solidFill>
                  <a:srgbClr val="224AFC"/>
                </a:solidFill>
                <a:ea typeface="Arial" charset="0"/>
                <a:cs typeface="Arial" charset="0"/>
              </a:rPr>
              <a:t> </a:t>
            </a:r>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t>Class (2/3)</a:t>
            </a:r>
          </a:p>
        </p:txBody>
      </p:sp>
      <p:sp>
        <p:nvSpPr>
          <p:cNvPr id="3" name="Content Placeholder 2"/>
          <p:cNvSpPr>
            <a:spLocks noGrp="1"/>
          </p:cNvSpPr>
          <p:nvPr>
            <p:ph idx="1"/>
          </p:nvPr>
        </p:nvSpPr>
        <p:spPr>
          <a:xfrm>
            <a:off x="622300" y="1826684"/>
            <a:ext cx="5651500" cy="4349749"/>
          </a:xfrm>
        </p:spPr>
        <p:txBody>
          <a:bodyPr vert="horz" lIns="91440" tIns="45720" rIns="91440" bIns="45720" rtlCol="0" anchor="t">
            <a:normAutofit lnSpcReduction="10000"/>
          </a:bodyPr>
          <a:lstStyle/>
          <a:p>
            <a:pPr marL="0" indent="0">
              <a:buNone/>
            </a:pPr>
            <a:r>
              <a:rPr lang="en-US" dirty="0"/>
              <a:t>2a. Define </a:t>
            </a:r>
            <a:r>
              <a:rPr lang="en-US" dirty="0">
                <a:solidFill>
                  <a:srgbClr val="0000FF"/>
                </a:solidFill>
                <a:latin typeface="Consolas" charset="0"/>
                <a:ea typeface="Consolas" charset="0"/>
                <a:cs typeface="Consolas" charset="0"/>
              </a:rPr>
              <a:t>Alien</a:t>
            </a:r>
            <a:r>
              <a:rPr lang="en-US" dirty="0"/>
              <a:t>’s </a:t>
            </a:r>
            <a:r>
              <a:rPr lang="en-US" dirty="0" err="1">
                <a:solidFill>
                  <a:srgbClr val="0000FF"/>
                </a:solidFill>
                <a:latin typeface="Consolas" charset="0"/>
                <a:ea typeface="Consolas" charset="0"/>
                <a:cs typeface="Consolas" charset="0"/>
              </a:rPr>
              <a:t>setXLoc</a:t>
            </a:r>
            <a:r>
              <a:rPr lang="en-US" dirty="0">
                <a:solidFill>
                  <a:srgbClr val="0000FF"/>
                </a:solidFill>
                <a:latin typeface="Consolas" charset="0"/>
                <a:ea typeface="Consolas" charset="0"/>
                <a:cs typeface="Consolas" charset="0"/>
              </a:rPr>
              <a:t>(…)</a:t>
            </a:r>
            <a:r>
              <a:rPr lang="en-US" dirty="0">
                <a:ea typeface="Consolas" charset="0"/>
              </a:rPr>
              <a:t>by </a:t>
            </a:r>
            <a:r>
              <a:rPr lang="en-US" dirty="0"/>
              <a:t>setting center X of face, left and right eyes (same for </a:t>
            </a:r>
            <a:r>
              <a:rPr lang="en-US" dirty="0" err="1">
                <a:solidFill>
                  <a:srgbClr val="0000FF"/>
                </a:solidFill>
                <a:latin typeface="Consolas" charset="0"/>
                <a:ea typeface="Consolas" charset="0"/>
                <a:cs typeface="Consolas" charset="0"/>
              </a:rPr>
              <a:t>setYLoc</a:t>
            </a:r>
            <a:r>
              <a:rPr lang="en-US" dirty="0"/>
              <a:t>);</a:t>
            </a:r>
          </a:p>
          <a:p>
            <a:pPr lvl="1">
              <a:buFont typeface="Courier New"/>
              <a:buChar char="o"/>
            </a:pPr>
            <a:r>
              <a:rPr lang="en-US" dirty="0"/>
              <a:t>note: relative positions between the </a:t>
            </a:r>
            <a:r>
              <a:rPr lang="en-US" dirty="0">
                <a:solidFill>
                  <a:srgbClr val="0000FF"/>
                </a:solidFill>
                <a:latin typeface="Consolas" charset="0"/>
                <a:ea typeface="Consolas" charset="0"/>
                <a:cs typeface="Consolas" charset="0"/>
              </a:rPr>
              <a:t>Ellipse</a:t>
            </a:r>
            <a:r>
              <a:rPr lang="en-US" dirty="0"/>
              <a:t>s remains the same</a:t>
            </a:r>
          </a:p>
          <a:p>
            <a:pPr marL="0" indent="0">
              <a:buNone/>
            </a:pPr>
            <a:r>
              <a:rPr lang="en-US" b="1" dirty="0">
                <a:solidFill>
                  <a:srgbClr val="FF0000"/>
                </a:solidFill>
              </a:rPr>
              <a:t>2b. Define </a:t>
            </a:r>
            <a:r>
              <a:rPr lang="en-US" b="1" dirty="0" err="1">
                <a:solidFill>
                  <a:srgbClr val="0000FF"/>
                </a:solidFill>
                <a:latin typeface="Consolas" charset="0"/>
                <a:ea typeface="Consolas" charset="0"/>
                <a:cs typeface="Consolas" charset="0"/>
              </a:rPr>
              <a:t>getXLoc</a:t>
            </a:r>
            <a:r>
              <a:rPr lang="en-US" b="1" dirty="0">
                <a:solidFill>
                  <a:srgbClr val="0000FF"/>
                </a:solidFill>
                <a:latin typeface="Consolas" charset="0"/>
                <a:ea typeface="Consolas" charset="0"/>
                <a:cs typeface="Consolas" charset="0"/>
              </a:rPr>
              <a:t>()</a:t>
            </a:r>
            <a:r>
              <a:rPr lang="en-US" b="1" dirty="0">
                <a:solidFill>
                  <a:srgbClr val="0000FF"/>
                </a:solidFill>
              </a:rPr>
              <a:t> </a:t>
            </a:r>
            <a:r>
              <a:rPr lang="en-US" b="1" dirty="0">
                <a:solidFill>
                  <a:srgbClr val="FF0000"/>
                </a:solidFill>
              </a:rPr>
              <a:t>method: the horizontal center of the </a:t>
            </a:r>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solidFill>
                  <a:srgbClr val="FF0000"/>
                </a:solidFill>
              </a:rPr>
              <a:t>will always be center of </a:t>
            </a:r>
            <a:r>
              <a:rPr lang="en-US" b="1" dirty="0">
                <a:solidFill>
                  <a:srgbClr val="0000FF"/>
                </a:solidFill>
                <a:latin typeface="Consolas" charset="0"/>
                <a:ea typeface="Consolas" charset="0"/>
                <a:cs typeface="Consolas" charset="0"/>
              </a:rPr>
              <a:t>_face Ellipse</a:t>
            </a:r>
          </a:p>
          <a:p>
            <a:pPr marL="514350" indent="-514350">
              <a:buFont typeface="+mj-lt"/>
              <a:buAutoNum type="alphaUcPeriod"/>
            </a:pPr>
            <a:r>
              <a:rPr lang="en-US" dirty="0">
                <a:solidFill>
                  <a:schemeClr val="bg1"/>
                </a:solidFill>
              </a:rPr>
              <a:t>Set the starting x location of the </a:t>
            </a:r>
            <a:r>
              <a:rPr lang="en-US" dirty="0">
                <a:solidFill>
                  <a:schemeClr val="bg1"/>
                </a:solidFill>
                <a:latin typeface="Consolas" charset="0"/>
                <a:ea typeface="Consolas" charset="0"/>
                <a:cs typeface="Consolas" charset="0"/>
              </a:rPr>
              <a:t>Alien</a:t>
            </a:r>
            <a:r>
              <a:rPr lang="en-US" dirty="0">
                <a:solidFill>
                  <a:schemeClr val="bg1"/>
                </a:solidFill>
              </a:rPr>
              <a:t> in the constructor!</a:t>
            </a:r>
          </a:p>
          <a:p>
            <a:pPr marL="0" indent="0">
              <a:buNone/>
            </a:pPr>
            <a:endParaRPr lang="en-US" dirty="0"/>
          </a:p>
        </p:txBody>
      </p:sp>
      <p:sp>
        <p:nvSpPr>
          <p:cNvPr id="4" name="TextBox 3"/>
          <p:cNvSpPr txBox="1"/>
          <p:nvPr/>
        </p:nvSpPr>
        <p:spPr>
          <a:xfrm>
            <a:off x="6121400" y="1257300"/>
            <a:ext cx="6972300" cy="5078313"/>
          </a:xfrm>
          <a:prstGeom prst="rect">
            <a:avLst/>
          </a:prstGeom>
          <a:noFill/>
        </p:spPr>
        <p:txBody>
          <a:bodyPr wrap="square" rtlCol="0">
            <a:spAutoFit/>
          </a:bodyPr>
          <a:lstStyle/>
          <a:p>
            <a:r>
              <a:rPr lang="en-US" sz="1200" dirty="0">
                <a:latin typeface="Consolas" charset="0"/>
                <a:ea typeface="Consolas" charset="0"/>
                <a:cs typeface="Consolas" charset="0"/>
              </a:rPr>
              <a:t>public class Alien {</a:t>
            </a:r>
          </a:p>
          <a:p>
            <a:r>
              <a:rPr lang="en-US" sz="1200" dirty="0">
                <a:latin typeface="Consolas" charset="0"/>
                <a:ea typeface="Consolas" charset="0"/>
                <a:cs typeface="Consolas" charset="0"/>
              </a:rPr>
              <a:t>    private Ellipse _face;</a:t>
            </a:r>
          </a:p>
          <a:p>
            <a:r>
              <a:rPr lang="en-US" sz="1200" dirty="0">
                <a:latin typeface="Consolas" charset="0"/>
                <a:ea typeface="Consolas" charset="0"/>
                <a:cs typeface="Consolas" charset="0"/>
              </a:rPr>
              <a:t>    private Ellipse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private Ellipse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    public Alien(Pane </a:t>
            </a:r>
            <a:r>
              <a:rPr lang="en-US" sz="1200" dirty="0" err="1">
                <a:latin typeface="Consolas" charset="0"/>
                <a:ea typeface="Consolas" charset="0"/>
                <a:cs typeface="Consolas" charset="0"/>
              </a:rPr>
              <a:t>alienPane</a:t>
            </a:r>
            <a:r>
              <a:rPr lang="en-US" sz="1200" dirty="0">
                <a:latin typeface="Consolas" charset="0"/>
                <a:ea typeface="Consolas" charset="0"/>
                <a:cs typeface="Consolas" charset="0"/>
              </a:rPr>
              <a:t>) {</a:t>
            </a:r>
          </a:p>
          <a:p>
            <a:r>
              <a:rPr lang="en-US" sz="1200" dirty="0">
                <a:latin typeface="Consolas" charset="0"/>
                <a:ea typeface="Consolas" charset="0"/>
                <a:cs typeface="Consolas" charset="0"/>
              </a:rPr>
              <a:t>        _face = new Ellipse(</a:t>
            </a:r>
            <a:r>
              <a:rPr lang="en-US" sz="1200" dirty="0" err="1">
                <a:latin typeface="Consolas" charset="0"/>
                <a:ea typeface="Consolas" charset="0"/>
                <a:cs typeface="Consolas" charset="0"/>
              </a:rPr>
              <a:t>Constants.X_RAD</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Constants.Y_RAD</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face.setFill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Color.CHARTREUSE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 = new Ellipse(</a:t>
            </a:r>
            <a:r>
              <a:rPr lang="en-US" sz="1200" dirty="0" err="1">
                <a:latin typeface="Consolas" charset="0"/>
                <a:ea typeface="Consolas" charset="0"/>
                <a:cs typeface="Consolas" charset="0"/>
              </a:rPr>
              <a:t>Constants.EYE_X</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Constants.EYE_Y</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Color.BLACK</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 = new Ellipse(</a:t>
            </a:r>
            <a:r>
              <a:rPr lang="en-US" sz="1200" dirty="0" err="1">
                <a:latin typeface="Consolas" charset="0"/>
                <a:ea typeface="Consolas" charset="0"/>
                <a:cs typeface="Consolas" charset="0"/>
              </a:rPr>
              <a:t>Constants.EYE_X</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Constants.EYE_Y</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Color.BLACK</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alienPane.getChildren</a:t>
            </a:r>
            <a:r>
              <a:rPr lang="en-US" sz="1200" dirty="0">
                <a:latin typeface="Consolas" charset="0"/>
                <a:ea typeface="Consolas" charset="0"/>
                <a:cs typeface="Consolas" charset="0"/>
              </a:rPr>
              <a:t>().</a:t>
            </a:r>
            <a:r>
              <a:rPr lang="en-US" sz="1200" dirty="0" err="1">
                <a:latin typeface="Consolas" charset="0"/>
                <a:ea typeface="Consolas" charset="0"/>
                <a:cs typeface="Consolas" charset="0"/>
              </a:rPr>
              <a:t>addAll</a:t>
            </a:r>
            <a:r>
              <a:rPr lang="en-US" sz="1200" dirty="0">
                <a:latin typeface="Consolas" charset="0"/>
                <a:ea typeface="Consolas" charset="0"/>
                <a:cs typeface="Consolas" charset="0"/>
              </a:rPr>
              <a:t>(_face,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    public void </a:t>
            </a:r>
            <a:r>
              <a:rPr lang="en-US" sz="1200" dirty="0" err="1">
                <a:latin typeface="Consolas" charset="0"/>
                <a:ea typeface="Consolas" charset="0"/>
                <a:cs typeface="Consolas" charset="0"/>
              </a:rPr>
              <a:t>setXLoc</a:t>
            </a:r>
            <a:r>
              <a:rPr lang="en-US" sz="1200" dirty="0">
                <a:latin typeface="Consolas" charset="0"/>
                <a:ea typeface="Consolas" charset="0"/>
                <a:cs typeface="Consolas" charset="0"/>
              </a:rPr>
              <a:t>(double x) {</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face.setCenterX</a:t>
            </a:r>
            <a:r>
              <a:rPr lang="en-US" sz="1200" dirty="0">
                <a:latin typeface="Consolas" charset="0"/>
                <a:ea typeface="Consolas" charset="0"/>
                <a:cs typeface="Consolas" charset="0"/>
              </a:rPr>
              <a:t>(x);</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leftEye.setCenterX</a:t>
            </a:r>
            <a:r>
              <a:rPr lang="en-US" sz="1200" dirty="0">
                <a:latin typeface="Consolas" charset="0"/>
                <a:ea typeface="Consolas" charset="0"/>
                <a:cs typeface="Consolas" charset="0"/>
              </a:rPr>
              <a:t>(x - </a:t>
            </a:r>
            <a:r>
              <a:rPr lang="en-US" sz="1200" dirty="0" err="1">
                <a:latin typeface="Consolas" charset="0"/>
                <a:ea typeface="Consolas" charset="0"/>
                <a:cs typeface="Consolas" charset="0"/>
              </a:rPr>
              <a:t>Constants.EYE_OFFSET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rightEye.setCenterX</a:t>
            </a:r>
            <a:r>
              <a:rPr lang="en-US" sz="1200" dirty="0">
                <a:latin typeface="Consolas" charset="0"/>
                <a:ea typeface="Consolas" charset="0"/>
                <a:cs typeface="Consolas" charset="0"/>
              </a:rPr>
              <a:t>(x + </a:t>
            </a:r>
            <a:r>
              <a:rPr lang="en-US" sz="1200" dirty="0" err="1">
                <a:latin typeface="Consolas" charset="0"/>
                <a:ea typeface="Consolas" charset="0"/>
                <a:cs typeface="Consolas" charset="0"/>
              </a:rPr>
              <a:t>Constants.EYE_OFFSET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en-US" sz="1200" b="1" dirty="0">
                <a:solidFill>
                  <a:srgbClr val="FF0000"/>
                </a:solidFill>
                <a:latin typeface="Consolas" charset="0"/>
                <a:ea typeface="Consolas" charset="0"/>
                <a:cs typeface="Consolas" charset="0"/>
              </a:rPr>
              <a:t>    public double </a:t>
            </a:r>
            <a:r>
              <a:rPr lang="en-US" sz="1200" b="1" dirty="0" err="1">
                <a:solidFill>
                  <a:srgbClr val="FF0000"/>
                </a:solidFill>
                <a:latin typeface="Consolas" charset="0"/>
                <a:ea typeface="Consolas" charset="0"/>
                <a:cs typeface="Consolas" charset="0"/>
              </a:rPr>
              <a:t>getXLoc</a:t>
            </a:r>
            <a:r>
              <a:rPr lang="en-US" sz="1200" b="1" dirty="0">
                <a:solidFill>
                  <a:srgbClr val="FF0000"/>
                </a:solidFill>
                <a:latin typeface="Consolas" charset="0"/>
                <a:ea typeface="Consolas" charset="0"/>
                <a:cs typeface="Consolas" charset="0"/>
              </a:rPr>
              <a:t>() {</a:t>
            </a:r>
          </a:p>
          <a:p>
            <a:r>
              <a:rPr lang="en-US" sz="1200" b="1" dirty="0">
                <a:solidFill>
                  <a:srgbClr val="FF0000"/>
                </a:solidFill>
                <a:latin typeface="Consolas" charset="0"/>
                <a:ea typeface="Consolas" charset="0"/>
                <a:cs typeface="Consolas" charset="0"/>
              </a:rPr>
              <a:t>        return _</a:t>
            </a:r>
            <a:r>
              <a:rPr lang="en-US" sz="1200" b="1" dirty="0" err="1">
                <a:solidFill>
                  <a:srgbClr val="FF0000"/>
                </a:solidFill>
                <a:latin typeface="Consolas" charset="0"/>
                <a:ea typeface="Consolas" charset="0"/>
                <a:cs typeface="Consolas" charset="0"/>
              </a:rPr>
              <a:t>face.getCenterX</a:t>
            </a:r>
            <a:r>
              <a:rPr lang="en-US" sz="1200" b="1" dirty="0">
                <a:solidFill>
                  <a:srgbClr val="FF0000"/>
                </a:solidFill>
                <a:latin typeface="Consolas" charset="0"/>
                <a:ea typeface="Consolas" charset="0"/>
                <a:cs typeface="Consolas" charset="0"/>
              </a:rPr>
              <a:t>();</a:t>
            </a:r>
          </a:p>
          <a:p>
            <a:r>
              <a:rPr lang="en-US" sz="1200" b="1" dirty="0">
                <a:solidFill>
                  <a:srgbClr val="FF0000"/>
                </a:solidFill>
                <a:latin typeface="Consolas" charset="0"/>
                <a:ea typeface="Consolas" charset="0"/>
                <a:cs typeface="Consolas" charset="0"/>
              </a:rPr>
              <a:t>    }</a:t>
            </a:r>
          </a:p>
          <a:p>
            <a:r>
              <a:rPr lang="en-US" sz="1200" dirty="0">
                <a:latin typeface="Consolas" charset="0"/>
                <a:ea typeface="Consolas" charset="0"/>
                <a:cs typeface="Consolas" charset="0"/>
              </a:rPr>
              <a:t>}</a:t>
            </a:r>
          </a:p>
        </p:txBody>
      </p:sp>
    </p:spTree>
    <p:extLst>
      <p:ext uri="{BB962C8B-B14F-4D97-AF65-F5344CB8AC3E}">
        <p14:creationId xmlns:p14="http://schemas.microsoft.com/office/powerpoint/2010/main" val="850135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23" end="23"/>
                                            </p:txEl>
                                          </p:spTgt>
                                        </p:tgtEl>
                                        <p:attrNameLst>
                                          <p:attrName>style.visibility</p:attrName>
                                        </p:attrNameLst>
                                      </p:cBhvr>
                                      <p:to>
                                        <p:strVal val="visible"/>
                                      </p:to>
                                    </p:set>
                                    <p:animEffect transition="in" filter="fade">
                                      <p:cBhvr>
                                        <p:cTn id="7" dur="500"/>
                                        <p:tgtEl>
                                          <p:spTgt spid="4">
                                            <p:txEl>
                                              <p:pRg st="23" end="2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4" end="24"/>
                                            </p:txEl>
                                          </p:spTgt>
                                        </p:tgtEl>
                                        <p:attrNameLst>
                                          <p:attrName>style.visibility</p:attrName>
                                        </p:attrNameLst>
                                      </p:cBhvr>
                                      <p:to>
                                        <p:strVal val="visible"/>
                                      </p:to>
                                    </p:set>
                                    <p:animEffect transition="in" filter="fade">
                                      <p:cBhvr>
                                        <p:cTn id="10" dur="500"/>
                                        <p:tgtEl>
                                          <p:spTgt spid="4">
                                            <p:txEl>
                                              <p:pRg st="24" end="2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5" end="25"/>
                                            </p:txEl>
                                          </p:spTgt>
                                        </p:tgtEl>
                                        <p:attrNameLst>
                                          <p:attrName>style.visibility</p:attrName>
                                        </p:attrNameLst>
                                      </p:cBhvr>
                                      <p:to>
                                        <p:strVal val="visible"/>
                                      </p:to>
                                    </p:set>
                                    <p:animEffect transition="in" filter="fade">
                                      <p:cBhvr>
                                        <p:cTn id="13" dur="500"/>
                                        <p:tgtEl>
                                          <p:spTgt spid="4">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MovingAlien</a:t>
            </a:r>
            <a:r>
              <a:rPr lang="en-US" b="1" dirty="0">
                <a:solidFill>
                  <a:srgbClr val="0000FF"/>
                </a:solidFill>
                <a:latin typeface="Consolas" charset="0"/>
                <a:ea typeface="Consolas" charset="0"/>
                <a:cs typeface="Consolas" charset="0"/>
              </a:rPr>
              <a:t>:</a:t>
            </a:r>
            <a:r>
              <a:rPr lang="en-US" b="1" dirty="0">
                <a:solidFill>
                  <a:srgbClr val="224AFC"/>
                </a:solidFill>
                <a:ea typeface="Arial" charset="0"/>
                <a:cs typeface="Arial" charset="0"/>
              </a:rPr>
              <a:t> </a:t>
            </a:r>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t>Class (3/3)</a:t>
            </a:r>
          </a:p>
        </p:txBody>
      </p:sp>
      <p:sp>
        <p:nvSpPr>
          <p:cNvPr id="3" name="Content Placeholder 2"/>
          <p:cNvSpPr>
            <a:spLocks noGrp="1"/>
          </p:cNvSpPr>
          <p:nvPr>
            <p:ph idx="1"/>
          </p:nvPr>
        </p:nvSpPr>
        <p:spPr>
          <a:xfrm>
            <a:off x="622300" y="1826684"/>
            <a:ext cx="5651500" cy="4349749"/>
          </a:xfrm>
        </p:spPr>
        <p:txBody>
          <a:bodyPr>
            <a:normAutofit lnSpcReduction="10000"/>
          </a:bodyPr>
          <a:lstStyle/>
          <a:p>
            <a:pPr marL="0" indent="0">
              <a:buNone/>
            </a:pPr>
            <a:r>
              <a:rPr lang="en-US" dirty="0"/>
              <a:t>2a. Define </a:t>
            </a:r>
            <a:r>
              <a:rPr lang="en-US" dirty="0">
                <a:solidFill>
                  <a:srgbClr val="0000FF"/>
                </a:solidFill>
                <a:latin typeface="Consolas" charset="0"/>
                <a:ea typeface="Consolas" charset="0"/>
                <a:cs typeface="Consolas" charset="0"/>
              </a:rPr>
              <a:t>Alien</a:t>
            </a:r>
            <a:r>
              <a:rPr lang="en-US" dirty="0"/>
              <a:t>’s </a:t>
            </a:r>
            <a:r>
              <a:rPr lang="en-US" dirty="0" err="1">
                <a:solidFill>
                  <a:srgbClr val="0000FF"/>
                </a:solidFill>
                <a:latin typeface="Consolas" charset="0"/>
                <a:ea typeface="Consolas" charset="0"/>
                <a:cs typeface="Consolas" charset="0"/>
              </a:rPr>
              <a:t>setXLoc</a:t>
            </a:r>
            <a:r>
              <a:rPr lang="en-US" dirty="0">
                <a:solidFill>
                  <a:srgbClr val="0000FF"/>
                </a:solidFill>
                <a:latin typeface="Consolas" charset="0"/>
                <a:ea typeface="Consolas" charset="0"/>
                <a:cs typeface="Consolas" charset="0"/>
              </a:rPr>
              <a:t>(…)</a:t>
            </a:r>
            <a:r>
              <a:rPr lang="en-US" dirty="0">
                <a:ea typeface="Consolas" charset="0"/>
              </a:rPr>
              <a:t>by </a:t>
            </a:r>
            <a:r>
              <a:rPr lang="en-US" dirty="0"/>
              <a:t>setting center X of face, left and right eyes (same for </a:t>
            </a:r>
            <a:r>
              <a:rPr lang="en-US" dirty="0" err="1">
                <a:solidFill>
                  <a:srgbClr val="0000FF"/>
                </a:solidFill>
                <a:latin typeface="Consolas" charset="0"/>
                <a:ea typeface="Consolas" charset="0"/>
                <a:cs typeface="Consolas" charset="0"/>
              </a:rPr>
              <a:t>setYLoc</a:t>
            </a:r>
            <a:r>
              <a:rPr lang="en-US" dirty="0"/>
              <a:t>);</a:t>
            </a:r>
          </a:p>
          <a:p>
            <a:pPr lvl="1">
              <a:buFont typeface="Courier New"/>
              <a:buChar char="o"/>
            </a:pPr>
            <a:r>
              <a:rPr lang="en-US" dirty="0"/>
              <a:t>note: relative positions between the </a:t>
            </a:r>
            <a:r>
              <a:rPr lang="en-US" dirty="0">
                <a:solidFill>
                  <a:srgbClr val="0000FF"/>
                </a:solidFill>
                <a:latin typeface="Consolas" charset="0"/>
                <a:ea typeface="Consolas" charset="0"/>
                <a:cs typeface="Consolas" charset="0"/>
              </a:rPr>
              <a:t>Ellipse</a:t>
            </a:r>
            <a:r>
              <a:rPr lang="en-US" dirty="0"/>
              <a:t>s remains the same</a:t>
            </a:r>
          </a:p>
          <a:p>
            <a:pPr marL="0" indent="0">
              <a:buNone/>
            </a:pPr>
            <a:r>
              <a:rPr lang="en-US" dirty="0"/>
              <a:t>2b. Define </a:t>
            </a:r>
            <a:r>
              <a:rPr lang="en-US" dirty="0" err="1">
                <a:solidFill>
                  <a:srgbClr val="0000FF"/>
                </a:solidFill>
                <a:latin typeface="Consolas" charset="0"/>
                <a:ea typeface="Consolas" charset="0"/>
                <a:cs typeface="Consolas" charset="0"/>
              </a:rPr>
              <a:t>getXLoc</a:t>
            </a:r>
            <a:r>
              <a:rPr lang="en-US" dirty="0">
                <a:solidFill>
                  <a:srgbClr val="0000FF"/>
                </a:solidFill>
                <a:latin typeface="Consolas" charset="0"/>
                <a:ea typeface="Consolas" charset="0"/>
                <a:cs typeface="Consolas" charset="0"/>
              </a:rPr>
              <a:t>() </a:t>
            </a:r>
            <a:r>
              <a:rPr lang="en-US" dirty="0"/>
              <a:t>method: the horizontal center of the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will always be center of </a:t>
            </a:r>
            <a:r>
              <a:rPr lang="en-US" dirty="0">
                <a:solidFill>
                  <a:srgbClr val="0000FF"/>
                </a:solidFill>
                <a:latin typeface="Consolas" charset="0"/>
                <a:ea typeface="Consolas" charset="0"/>
                <a:cs typeface="Consolas" charset="0"/>
              </a:rPr>
              <a:t>_face Ellipse</a:t>
            </a:r>
          </a:p>
          <a:p>
            <a:pPr marL="0" indent="0">
              <a:buNone/>
            </a:pPr>
            <a:r>
              <a:rPr lang="en-US" b="1" dirty="0">
                <a:solidFill>
                  <a:srgbClr val="FF0000"/>
                </a:solidFill>
              </a:rPr>
              <a:t>2c. Set starting X location of </a:t>
            </a:r>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solidFill>
                  <a:srgbClr val="FF0000"/>
                </a:solidFill>
              </a:rPr>
              <a:t>in constructor!</a:t>
            </a:r>
          </a:p>
          <a:p>
            <a:pPr marL="0" indent="0">
              <a:buNone/>
            </a:pPr>
            <a:endParaRPr lang="en-US" dirty="0"/>
          </a:p>
        </p:txBody>
      </p:sp>
      <p:sp>
        <p:nvSpPr>
          <p:cNvPr id="4" name="TextBox 3"/>
          <p:cNvSpPr txBox="1"/>
          <p:nvPr/>
        </p:nvSpPr>
        <p:spPr>
          <a:xfrm>
            <a:off x="6121400" y="1257300"/>
            <a:ext cx="6972300" cy="5078313"/>
          </a:xfrm>
          <a:prstGeom prst="rect">
            <a:avLst/>
          </a:prstGeom>
          <a:noFill/>
        </p:spPr>
        <p:txBody>
          <a:bodyPr wrap="square" rtlCol="0">
            <a:spAutoFit/>
          </a:bodyPr>
          <a:lstStyle/>
          <a:p>
            <a:r>
              <a:rPr lang="en-US" sz="1200" dirty="0">
                <a:latin typeface="Consolas" charset="0"/>
                <a:ea typeface="Consolas" charset="0"/>
                <a:cs typeface="Consolas" charset="0"/>
              </a:rPr>
              <a:t>public class Alien {</a:t>
            </a:r>
          </a:p>
          <a:p>
            <a:r>
              <a:rPr lang="en-US" sz="1200" dirty="0">
                <a:latin typeface="Consolas" charset="0"/>
                <a:ea typeface="Consolas" charset="0"/>
                <a:cs typeface="Consolas" charset="0"/>
              </a:rPr>
              <a:t>    private Ellipse _face;</a:t>
            </a:r>
          </a:p>
          <a:p>
            <a:r>
              <a:rPr lang="en-US" sz="1200" dirty="0">
                <a:latin typeface="Consolas" charset="0"/>
                <a:ea typeface="Consolas" charset="0"/>
                <a:cs typeface="Consolas" charset="0"/>
              </a:rPr>
              <a:t>    private Ellipse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private Ellipse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    public Alien(Pane </a:t>
            </a:r>
            <a:r>
              <a:rPr lang="en-US" sz="1200" dirty="0" err="1">
                <a:latin typeface="Consolas" charset="0"/>
                <a:ea typeface="Consolas" charset="0"/>
                <a:cs typeface="Consolas" charset="0"/>
              </a:rPr>
              <a:t>alienPane</a:t>
            </a:r>
            <a:r>
              <a:rPr lang="en-US" sz="1200" dirty="0">
                <a:latin typeface="Consolas" charset="0"/>
                <a:ea typeface="Consolas" charset="0"/>
                <a:cs typeface="Consolas" charset="0"/>
              </a:rPr>
              <a:t>) {</a:t>
            </a:r>
          </a:p>
          <a:p>
            <a:r>
              <a:rPr lang="en-US" sz="1200" dirty="0">
                <a:latin typeface="Consolas" charset="0"/>
                <a:ea typeface="Consolas" charset="0"/>
                <a:cs typeface="Consolas" charset="0"/>
              </a:rPr>
              <a:t>        _face = new Ellipse(</a:t>
            </a:r>
            <a:r>
              <a:rPr lang="en-US" sz="1200" dirty="0" err="1">
                <a:latin typeface="Consolas" charset="0"/>
                <a:ea typeface="Consolas" charset="0"/>
                <a:cs typeface="Consolas" charset="0"/>
              </a:rPr>
              <a:t>Constants.X_RAD</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Constants.Y_RAD</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face.setFill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Color.CHARTREUSE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 = new Ellipse(</a:t>
            </a:r>
            <a:r>
              <a:rPr lang="en-US" sz="1200" dirty="0" err="1">
                <a:latin typeface="Consolas" charset="0"/>
                <a:ea typeface="Consolas" charset="0"/>
                <a:cs typeface="Consolas" charset="0"/>
              </a:rPr>
              <a:t>Constants.EYE_X</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Constants.EYE_Y</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Color.BLACK</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 = new Ellipse(</a:t>
            </a:r>
            <a:r>
              <a:rPr lang="en-US" sz="1200" dirty="0" err="1">
                <a:latin typeface="Consolas" charset="0"/>
                <a:ea typeface="Consolas" charset="0"/>
                <a:cs typeface="Consolas" charset="0"/>
              </a:rPr>
              <a:t>Constants.EYE_X</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Constants.EYE_Y</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Color.BLACK</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alienPane.getChildren</a:t>
            </a:r>
            <a:r>
              <a:rPr lang="en-US" sz="1200" dirty="0">
                <a:latin typeface="Consolas" charset="0"/>
                <a:ea typeface="Consolas" charset="0"/>
                <a:cs typeface="Consolas" charset="0"/>
              </a:rPr>
              <a:t>().</a:t>
            </a:r>
            <a:r>
              <a:rPr lang="en-US" sz="1200" dirty="0" err="1">
                <a:latin typeface="Consolas" charset="0"/>
                <a:ea typeface="Consolas" charset="0"/>
                <a:cs typeface="Consolas" charset="0"/>
              </a:rPr>
              <a:t>addAll</a:t>
            </a:r>
            <a:r>
              <a:rPr lang="en-US" sz="1200" dirty="0">
                <a:latin typeface="Consolas" charset="0"/>
                <a:ea typeface="Consolas" charset="0"/>
                <a:cs typeface="Consolas" charset="0"/>
              </a:rPr>
              <a:t>(_face,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r>
              <a:rPr lang="en-US" sz="1200" b="1" dirty="0" err="1">
                <a:solidFill>
                  <a:srgbClr val="FF0000"/>
                </a:solidFill>
                <a:latin typeface="Consolas" charset="0"/>
                <a:ea typeface="Consolas" charset="0"/>
                <a:cs typeface="Consolas" charset="0"/>
              </a:rPr>
              <a:t>this.setXLoc</a:t>
            </a:r>
            <a:r>
              <a:rPr lang="en-US" sz="1200" b="1" dirty="0">
                <a:solidFill>
                  <a:srgbClr val="FF0000"/>
                </a:solidFill>
                <a:latin typeface="Consolas" charset="0"/>
                <a:ea typeface="Consolas" charset="0"/>
                <a:cs typeface="Consolas" charset="0"/>
              </a:rPr>
              <a:t>(</a:t>
            </a:r>
            <a:r>
              <a:rPr lang="en-US" sz="1200" b="1" dirty="0" err="1">
                <a:solidFill>
                  <a:srgbClr val="FF0000"/>
                </a:solidFill>
                <a:latin typeface="Consolas" charset="0"/>
                <a:ea typeface="Consolas" charset="0"/>
                <a:cs typeface="Consolas" charset="0"/>
              </a:rPr>
              <a:t>Constants.START_X_OFFSET</a:t>
            </a:r>
            <a:r>
              <a:rPr lang="en-US" sz="1200" b="1" dirty="0">
                <a:solidFill>
                  <a:srgbClr val="FF0000"/>
                </a:solidFill>
                <a:latin typeface="Consolas" charset="0"/>
                <a:ea typeface="Consolas" charset="0"/>
                <a:cs typeface="Consolas" charset="0"/>
              </a:rPr>
              <a:t>);</a:t>
            </a:r>
          </a:p>
          <a:p>
            <a:r>
              <a:rPr lang="en-US"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    public void </a:t>
            </a:r>
            <a:r>
              <a:rPr lang="en-US" sz="1200" dirty="0" err="1">
                <a:latin typeface="Consolas" charset="0"/>
                <a:ea typeface="Consolas" charset="0"/>
                <a:cs typeface="Consolas" charset="0"/>
              </a:rPr>
              <a:t>setXLoc</a:t>
            </a:r>
            <a:r>
              <a:rPr lang="en-US" sz="1200" dirty="0">
                <a:latin typeface="Consolas" charset="0"/>
                <a:ea typeface="Consolas" charset="0"/>
                <a:cs typeface="Consolas" charset="0"/>
              </a:rPr>
              <a:t>(double x) {</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face.setCenterX</a:t>
            </a:r>
            <a:r>
              <a:rPr lang="en-US" sz="1200" dirty="0">
                <a:latin typeface="Consolas" charset="0"/>
                <a:ea typeface="Consolas" charset="0"/>
                <a:cs typeface="Consolas" charset="0"/>
              </a:rPr>
              <a:t>(x);</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leftEye.setCenterX</a:t>
            </a:r>
            <a:r>
              <a:rPr lang="en-US" sz="1200" dirty="0">
                <a:latin typeface="Consolas" charset="0"/>
                <a:ea typeface="Consolas" charset="0"/>
                <a:cs typeface="Consolas" charset="0"/>
              </a:rPr>
              <a:t>(x - </a:t>
            </a:r>
            <a:r>
              <a:rPr lang="en-US" sz="1200" dirty="0" err="1">
                <a:latin typeface="Consolas" charset="0"/>
                <a:ea typeface="Consolas" charset="0"/>
                <a:cs typeface="Consolas" charset="0"/>
              </a:rPr>
              <a:t>Constants.EYE_OFFSET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rightEye.setCenterX</a:t>
            </a:r>
            <a:r>
              <a:rPr lang="en-US" sz="1200" dirty="0">
                <a:latin typeface="Consolas" charset="0"/>
                <a:ea typeface="Consolas" charset="0"/>
                <a:cs typeface="Consolas" charset="0"/>
              </a:rPr>
              <a:t>(x + </a:t>
            </a:r>
            <a:r>
              <a:rPr lang="en-US" sz="1200" dirty="0" err="1">
                <a:latin typeface="Consolas" charset="0"/>
                <a:ea typeface="Consolas" charset="0"/>
                <a:cs typeface="Consolas" charset="0"/>
              </a:rPr>
              <a:t>Constants.EYE_OFFSET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    public double </a:t>
            </a:r>
            <a:r>
              <a:rPr lang="en-US" sz="1200" dirty="0" err="1">
                <a:latin typeface="Consolas" charset="0"/>
                <a:ea typeface="Consolas" charset="0"/>
                <a:cs typeface="Consolas" charset="0"/>
              </a:rPr>
              <a:t>getXLoc</a:t>
            </a:r>
            <a:r>
              <a:rPr lang="en-US" sz="1200" dirty="0">
                <a:latin typeface="Consolas" charset="0"/>
                <a:ea typeface="Consolas" charset="0"/>
                <a:cs typeface="Consolas" charset="0"/>
              </a:rPr>
              <a:t>() {</a:t>
            </a:r>
          </a:p>
          <a:p>
            <a:r>
              <a:rPr lang="en-US" sz="1200" dirty="0">
                <a:latin typeface="Consolas" charset="0"/>
                <a:ea typeface="Consolas" charset="0"/>
                <a:cs typeface="Consolas" charset="0"/>
              </a:rPr>
              <a:t>        return _</a:t>
            </a:r>
            <a:r>
              <a:rPr lang="en-US" sz="1200" dirty="0" err="1">
                <a:latin typeface="Consolas" charset="0"/>
                <a:ea typeface="Consolas" charset="0"/>
                <a:cs typeface="Consolas" charset="0"/>
              </a:rPr>
              <a:t>face.getCenterX</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a:t>
            </a:r>
          </a:p>
        </p:txBody>
      </p:sp>
    </p:spTree>
    <p:extLst>
      <p:ext uri="{BB962C8B-B14F-4D97-AF65-F5344CB8AC3E}">
        <p14:creationId xmlns:p14="http://schemas.microsoft.com/office/powerpoint/2010/main" val="3414890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animEffect transition="in" filter="fade">
                                      <p:cBhvr>
                                        <p:cTn id="7"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3D78B2-BFE4-4B5A-9666-50C885D04BC6}"/>
              </a:ext>
            </a:extLst>
          </p:cNvPr>
          <p:cNvSpPr/>
          <p:nvPr/>
        </p:nvSpPr>
        <p:spPr>
          <a:xfrm>
            <a:off x="6326728" y="2285633"/>
            <a:ext cx="5733280" cy="1569660"/>
          </a:xfrm>
          <a:prstGeom prst="rect">
            <a:avLst/>
          </a:prstGeom>
          <a:ln>
            <a:solidFill>
              <a:schemeClr val="accent1"/>
            </a:solidFill>
          </a:ln>
        </p:spPr>
        <p:txBody>
          <a:bodyPr wrap="square">
            <a:spAutoFit/>
          </a:bodyPr>
          <a:lstStyle/>
          <a:p>
            <a:r>
              <a:rPr lang="en-US" sz="1200" dirty="0">
                <a:latin typeface="Consolas" panose="020B0609020204030204" pitchFamily="49" charset="0"/>
              </a:rPr>
              <a:t>public House () {</a:t>
            </a:r>
          </a:p>
          <a:p>
            <a:r>
              <a:rPr lang="en-US" sz="1200" dirty="0">
                <a:latin typeface="Consolas" panose="020B0609020204030204" pitchFamily="49" charset="0"/>
              </a:rPr>
              <a:t>    _foundation = new Rectangle(</a:t>
            </a:r>
            <a:r>
              <a:rPr lang="en-US" sz="1200" dirty="0" err="1">
                <a:latin typeface="Consolas" panose="020B0609020204030204" pitchFamily="49" charset="0"/>
              </a:rPr>
              <a:t>Constants.X</a:t>
            </a:r>
            <a:r>
              <a:rPr lang="en-US" sz="1200" dirty="0">
                <a:latin typeface="Consolas" panose="020B0609020204030204" pitchFamily="49" charset="0"/>
              </a:rPr>
              <a:t>, </a:t>
            </a:r>
            <a:r>
              <a:rPr lang="en-US" sz="1200" dirty="0" err="1">
                <a:latin typeface="Consolas" panose="020B0609020204030204" pitchFamily="49" charset="0"/>
              </a:rPr>
              <a:t>Constants.Y</a:t>
            </a:r>
            <a:r>
              <a:rPr lang="en-US" sz="1200" dirty="0">
                <a:latin typeface="Consolas" panose="020B0609020204030204" pitchFamily="49" charset="0"/>
              </a:rPr>
              <a:t>);</a:t>
            </a:r>
          </a:p>
          <a:p>
            <a:r>
              <a:rPr lang="en-US" sz="1200" dirty="0">
                <a:latin typeface="Consolas" panose="020B0609020204030204" pitchFamily="49" charset="0"/>
              </a:rPr>
              <a:t>    _window = new Rectangle(</a:t>
            </a:r>
            <a:r>
              <a:rPr lang="en-US" sz="1200" dirty="0" err="1">
                <a:latin typeface="Consolas" panose="020B0609020204030204" pitchFamily="49" charset="0"/>
              </a:rPr>
              <a:t>Constants.WIND_X</a:t>
            </a:r>
            <a:r>
              <a:rPr lang="en-US" sz="1200" dirty="0">
                <a:latin typeface="Consolas" panose="020B0609020204030204" pitchFamily="49" charset="0"/>
              </a:rPr>
              <a:t>, </a:t>
            </a:r>
            <a:r>
              <a:rPr lang="en-US" sz="1200" dirty="0" err="1">
                <a:latin typeface="Consolas" panose="020B0609020204030204" pitchFamily="49" charset="0"/>
              </a:rPr>
              <a:t>Constants.WIND_Y</a:t>
            </a:r>
            <a:r>
              <a:rPr lang="en-US" sz="1200" dirty="0">
                <a:latin typeface="Consolas" panose="020B0609020204030204" pitchFamily="49" charset="0"/>
              </a:rPr>
              <a:t>);</a:t>
            </a:r>
          </a:p>
          <a:p>
            <a:r>
              <a:rPr lang="en-US" sz="1200" dirty="0">
                <a:latin typeface="Consolas" panose="020B0609020204030204" pitchFamily="49" charset="0"/>
              </a:rPr>
              <a:t>    _door = new Rectangle(</a:t>
            </a:r>
            <a:r>
              <a:rPr lang="en-US" sz="1200" dirty="0" err="1">
                <a:latin typeface="Consolas" panose="020B0609020204030204" pitchFamily="49" charset="0"/>
              </a:rPr>
              <a:t>Constants.DOOR_X</a:t>
            </a:r>
            <a:r>
              <a:rPr lang="en-US" sz="1200" dirty="0">
                <a:latin typeface="Consolas" panose="020B0609020204030204" pitchFamily="49" charset="0"/>
              </a:rPr>
              <a:t>, </a:t>
            </a:r>
            <a:r>
              <a:rPr lang="en-US" sz="1200" dirty="0" err="1">
                <a:latin typeface="Consolas" panose="020B0609020204030204" pitchFamily="49" charset="0"/>
              </a:rPr>
              <a:t>Constants.DOOR_Y</a:t>
            </a:r>
            <a:r>
              <a:rPr lang="en-US" sz="1200" dirty="0">
                <a:latin typeface="Consolas" panose="020B0609020204030204" pitchFamily="49" charset="0"/>
              </a:rPr>
              <a:t>);</a:t>
            </a:r>
          </a:p>
          <a:p>
            <a:r>
              <a:rPr lang="en-US" sz="1200" dirty="0">
                <a:latin typeface="Consolas" panose="020B0609020204030204" pitchFamily="49" charset="0"/>
              </a:rPr>
              <a:t>    //code to fill _foundation, _window, _door elided</a:t>
            </a:r>
          </a:p>
          <a:p>
            <a:r>
              <a:rPr lang="en-US" sz="1200" dirty="0">
                <a:latin typeface="Consolas" panose="020B0609020204030204" pitchFamily="49" charset="0"/>
              </a:rPr>
              <a:t>    new Pane().</a:t>
            </a:r>
            <a:r>
              <a:rPr lang="en-US" sz="1200" dirty="0" err="1">
                <a:latin typeface="Consolas" panose="020B0609020204030204" pitchFamily="49" charset="0"/>
              </a:rPr>
              <a:t>getChildren</a:t>
            </a:r>
            <a:r>
              <a:rPr lang="en-US" sz="1200" dirty="0">
                <a:latin typeface="Consolas" panose="020B0609020204030204" pitchFamily="49" charset="0"/>
              </a:rPr>
              <a:t>().</a:t>
            </a:r>
            <a:r>
              <a:rPr lang="en-US" sz="1200" dirty="0" err="1">
                <a:latin typeface="Consolas" panose="020B0609020204030204" pitchFamily="49" charset="0"/>
              </a:rPr>
              <a:t>addAll</a:t>
            </a:r>
            <a:r>
              <a:rPr lang="en-US" sz="1200" dirty="0">
                <a:latin typeface="Consolas" panose="020B0609020204030204" pitchFamily="49" charset="0"/>
              </a:rPr>
              <a:t>(_foundation, _window, _door);</a:t>
            </a:r>
          </a:p>
          <a:p>
            <a:r>
              <a:rPr lang="en-US" sz="1200" dirty="0">
                <a:latin typeface="Consolas" panose="020B0609020204030204" pitchFamily="49" charset="0"/>
              </a:rPr>
              <a:t>    new Pane().</a:t>
            </a:r>
            <a:r>
              <a:rPr lang="en-US" sz="1200" dirty="0" err="1">
                <a:latin typeface="Consolas" panose="020B0609020204030204" pitchFamily="49" charset="0"/>
              </a:rPr>
              <a:t>setX</a:t>
            </a:r>
            <a:r>
              <a:rPr lang="en-US" sz="1200" dirty="0">
                <a:latin typeface="Consolas" panose="020B0609020204030204" pitchFamily="49" charset="0"/>
              </a:rPr>
              <a:t>(</a:t>
            </a:r>
            <a:r>
              <a:rPr lang="en-US" sz="1200" dirty="0" err="1">
                <a:latin typeface="Consolas" panose="020B0609020204030204" pitchFamily="49" charset="0"/>
              </a:rPr>
              <a:t>Constants.INITIAL_X_OFFSET</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2" name="Title 1"/>
          <p:cNvSpPr>
            <a:spLocks noGrp="1"/>
          </p:cNvSpPr>
          <p:nvPr>
            <p:ph type="title"/>
          </p:nvPr>
        </p:nvSpPr>
        <p:spPr>
          <a:xfrm>
            <a:off x="609600" y="-60589"/>
            <a:ext cx="10972800" cy="1143000"/>
          </a:xfrm>
        </p:spPr>
        <p:txBody>
          <a:bodyPr/>
          <a:lstStyle/>
          <a:p>
            <a:r>
              <a:rPr lang="en-US" dirty="0"/>
              <a:t>Clicker Question</a:t>
            </a:r>
          </a:p>
        </p:txBody>
      </p:sp>
      <p:sp>
        <p:nvSpPr>
          <p:cNvPr id="3" name="Text Placeholder 2"/>
          <p:cNvSpPr>
            <a:spLocks noGrp="1"/>
          </p:cNvSpPr>
          <p:nvPr>
            <p:ph type="body" sz="quarter" idx="10"/>
          </p:nvPr>
        </p:nvSpPr>
        <p:spPr>
          <a:xfrm>
            <a:off x="609600" y="973183"/>
            <a:ext cx="10972800" cy="745448"/>
          </a:xfrm>
        </p:spPr>
        <p:txBody>
          <a:bodyPr>
            <a:noAutofit/>
          </a:bodyPr>
          <a:lstStyle/>
          <a:p>
            <a:pPr marL="0" indent="0">
              <a:spcBef>
                <a:spcPts val="0"/>
              </a:spcBef>
              <a:buNone/>
            </a:pPr>
            <a:r>
              <a:rPr lang="en-US" dirty="0"/>
              <a:t>Which </a:t>
            </a:r>
            <a:r>
              <a:rPr lang="en-US" dirty="0">
                <a:solidFill>
                  <a:srgbClr val="0000FF"/>
                </a:solidFill>
                <a:latin typeface="Consolas" panose="020B0609020204030204" pitchFamily="49" charset="0"/>
              </a:rPr>
              <a:t>House</a:t>
            </a:r>
            <a:r>
              <a:rPr lang="en-US" dirty="0"/>
              <a:t> constructor makes the correct composite shape, given the rest of the program is set up correctly?</a:t>
            </a:r>
          </a:p>
        </p:txBody>
      </p:sp>
      <p:sp>
        <p:nvSpPr>
          <p:cNvPr id="4" name="Rectangle 3"/>
          <p:cNvSpPr/>
          <p:nvPr/>
        </p:nvSpPr>
        <p:spPr>
          <a:xfrm>
            <a:off x="376853" y="2285633"/>
            <a:ext cx="5733280" cy="1569660"/>
          </a:xfrm>
          <a:prstGeom prst="rect">
            <a:avLst/>
          </a:prstGeom>
          <a:ln>
            <a:solidFill>
              <a:schemeClr val="accent1"/>
            </a:solidFill>
          </a:ln>
        </p:spPr>
        <p:txBody>
          <a:bodyPr wrap="square">
            <a:spAutoFit/>
          </a:bodyPr>
          <a:lstStyle/>
          <a:p>
            <a:r>
              <a:rPr lang="en-US" sz="1200" dirty="0">
                <a:latin typeface="Consolas" panose="020B0609020204030204" pitchFamily="49" charset="0"/>
              </a:rPr>
              <a:t>public House (Pane </a:t>
            </a:r>
            <a:r>
              <a:rPr lang="en-US" sz="1200" dirty="0" err="1">
                <a:latin typeface="Consolas" panose="020B0609020204030204" pitchFamily="49" charset="0"/>
              </a:rPr>
              <a:t>housePane</a:t>
            </a:r>
            <a:r>
              <a:rPr lang="en-US" sz="1200" dirty="0">
                <a:latin typeface="Consolas" panose="020B0609020204030204" pitchFamily="49" charset="0"/>
              </a:rPr>
              <a:t>) {</a:t>
            </a:r>
          </a:p>
          <a:p>
            <a:r>
              <a:rPr lang="en-US" sz="1200" dirty="0">
                <a:latin typeface="Consolas" panose="020B0609020204030204" pitchFamily="49" charset="0"/>
              </a:rPr>
              <a:t>    _foundation = new Rectangle(</a:t>
            </a:r>
            <a:r>
              <a:rPr lang="en-US" sz="1200" dirty="0" err="1">
                <a:latin typeface="Consolas" panose="020B0609020204030204" pitchFamily="49" charset="0"/>
              </a:rPr>
              <a:t>Constants.X</a:t>
            </a:r>
            <a:r>
              <a:rPr lang="en-US" sz="1200" dirty="0">
                <a:latin typeface="Consolas" panose="020B0609020204030204" pitchFamily="49" charset="0"/>
              </a:rPr>
              <a:t>, </a:t>
            </a:r>
            <a:r>
              <a:rPr lang="en-US" sz="1200" dirty="0" err="1">
                <a:latin typeface="Consolas" panose="020B0609020204030204" pitchFamily="49" charset="0"/>
              </a:rPr>
              <a:t>Constants.Y</a:t>
            </a:r>
            <a:r>
              <a:rPr lang="en-US" sz="1200" dirty="0">
                <a:latin typeface="Consolas" panose="020B0609020204030204" pitchFamily="49" charset="0"/>
              </a:rPr>
              <a:t>);</a:t>
            </a:r>
          </a:p>
          <a:p>
            <a:r>
              <a:rPr lang="en-US" sz="1200" dirty="0">
                <a:latin typeface="Consolas" panose="020B0609020204030204" pitchFamily="49" charset="0"/>
              </a:rPr>
              <a:t>    _window = new Rectangle(</a:t>
            </a:r>
            <a:r>
              <a:rPr lang="en-US" sz="1200" dirty="0" err="1">
                <a:latin typeface="Consolas" panose="020B0609020204030204" pitchFamily="49" charset="0"/>
              </a:rPr>
              <a:t>Constants.WIND_X</a:t>
            </a:r>
            <a:r>
              <a:rPr lang="en-US" sz="1200" dirty="0">
                <a:latin typeface="Consolas" panose="020B0609020204030204" pitchFamily="49" charset="0"/>
              </a:rPr>
              <a:t>, </a:t>
            </a:r>
            <a:r>
              <a:rPr lang="en-US" sz="1200" dirty="0" err="1">
                <a:latin typeface="Consolas" panose="020B0609020204030204" pitchFamily="49" charset="0"/>
              </a:rPr>
              <a:t>Constants.WIND_Y</a:t>
            </a:r>
            <a:r>
              <a:rPr lang="en-US" sz="1200" dirty="0">
                <a:latin typeface="Consolas" panose="020B0609020204030204" pitchFamily="49" charset="0"/>
              </a:rPr>
              <a:t>);</a:t>
            </a:r>
          </a:p>
          <a:p>
            <a:r>
              <a:rPr lang="en-US" sz="1200" dirty="0">
                <a:latin typeface="Consolas" panose="020B0609020204030204" pitchFamily="49" charset="0"/>
              </a:rPr>
              <a:t>    _door = new Rectangle(</a:t>
            </a:r>
            <a:r>
              <a:rPr lang="en-US" sz="1200" dirty="0" err="1">
                <a:latin typeface="Consolas" panose="020B0609020204030204" pitchFamily="49" charset="0"/>
              </a:rPr>
              <a:t>Constants.DOOR_X</a:t>
            </a:r>
            <a:r>
              <a:rPr lang="en-US" sz="1200" dirty="0">
                <a:latin typeface="Consolas" panose="020B0609020204030204" pitchFamily="49" charset="0"/>
              </a:rPr>
              <a:t>, </a:t>
            </a:r>
            <a:r>
              <a:rPr lang="en-US" sz="1200" dirty="0" err="1">
                <a:latin typeface="Consolas" panose="020B0609020204030204" pitchFamily="49" charset="0"/>
              </a:rPr>
              <a:t>Constants.DOOR_Y</a:t>
            </a:r>
            <a:r>
              <a:rPr lang="en-US" sz="1200" dirty="0">
                <a:latin typeface="Consolas" panose="020B0609020204030204" pitchFamily="49" charset="0"/>
              </a:rPr>
              <a:t>);</a:t>
            </a:r>
          </a:p>
          <a:p>
            <a:r>
              <a:rPr lang="en-US" sz="1200" dirty="0">
                <a:latin typeface="Consolas" panose="020B0609020204030204" pitchFamily="49" charset="0"/>
              </a:rPr>
              <a:t>    //code to fill _foundation, _window, _door elided</a:t>
            </a:r>
          </a:p>
          <a:p>
            <a:r>
              <a:rPr lang="en-US" sz="1200" dirty="0">
                <a:latin typeface="Consolas" panose="020B0609020204030204" pitchFamily="49" charset="0"/>
              </a:rPr>
              <a:t>    </a:t>
            </a:r>
            <a:r>
              <a:rPr lang="en-US" sz="1200" dirty="0" err="1">
                <a:latin typeface="Consolas" panose="020B0609020204030204" pitchFamily="49" charset="0"/>
              </a:rPr>
              <a:t>housePane.getChildren</a:t>
            </a:r>
            <a:r>
              <a:rPr lang="en-US" sz="1200" dirty="0">
                <a:latin typeface="Consolas" panose="020B0609020204030204" pitchFamily="49" charset="0"/>
              </a:rPr>
              <a:t>().</a:t>
            </a:r>
            <a:r>
              <a:rPr lang="en-US" sz="1200" dirty="0" err="1">
                <a:latin typeface="Consolas" panose="020B0609020204030204" pitchFamily="49" charset="0"/>
              </a:rPr>
              <a:t>addAll</a:t>
            </a:r>
            <a:r>
              <a:rPr lang="en-US" sz="1200" dirty="0">
                <a:latin typeface="Consolas" panose="020B0609020204030204" pitchFamily="49" charset="0"/>
              </a:rPr>
              <a:t>(_foundation, _window, _door);</a:t>
            </a:r>
          </a:p>
          <a:p>
            <a:r>
              <a:rPr lang="en-US" sz="1200" dirty="0">
                <a:latin typeface="Consolas" panose="020B0609020204030204" pitchFamily="49" charset="0"/>
              </a:rPr>
              <a:t>    </a:t>
            </a:r>
            <a:r>
              <a:rPr lang="en-US" sz="1200" dirty="0" err="1">
                <a:latin typeface="Consolas" panose="020B0609020204030204" pitchFamily="49" charset="0"/>
              </a:rPr>
              <a:t>this.setXLoc</a:t>
            </a:r>
            <a:r>
              <a:rPr lang="en-US" sz="1200" dirty="0">
                <a:latin typeface="Consolas" panose="020B0609020204030204" pitchFamily="49" charset="0"/>
              </a:rPr>
              <a:t>(</a:t>
            </a:r>
            <a:r>
              <a:rPr lang="en-US" sz="1200" dirty="0" err="1">
                <a:latin typeface="Consolas" panose="020B0609020204030204" pitchFamily="49" charset="0"/>
              </a:rPr>
              <a:t>Constants.INITIAL_X_OFFSET</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12" name="TextBox 11"/>
          <p:cNvSpPr txBox="1"/>
          <p:nvPr/>
        </p:nvSpPr>
        <p:spPr>
          <a:xfrm>
            <a:off x="341524" y="1788736"/>
            <a:ext cx="697043" cy="584775"/>
          </a:xfrm>
          <a:prstGeom prst="rect">
            <a:avLst/>
          </a:prstGeom>
          <a:noFill/>
        </p:spPr>
        <p:txBody>
          <a:bodyPr wrap="square" rtlCol="0">
            <a:spAutoFit/>
          </a:bodyPr>
          <a:lstStyle/>
          <a:p>
            <a:r>
              <a:rPr lang="en-US" sz="3200" b="1" dirty="0">
                <a:solidFill>
                  <a:srgbClr val="FF0000"/>
                </a:solidFill>
              </a:rPr>
              <a:t>A.</a:t>
            </a:r>
          </a:p>
        </p:txBody>
      </p:sp>
      <p:sp>
        <p:nvSpPr>
          <p:cNvPr id="13" name="TextBox 12"/>
          <p:cNvSpPr txBox="1"/>
          <p:nvPr/>
        </p:nvSpPr>
        <p:spPr>
          <a:xfrm>
            <a:off x="6285957" y="1788736"/>
            <a:ext cx="782419" cy="584775"/>
          </a:xfrm>
          <a:prstGeom prst="rect">
            <a:avLst/>
          </a:prstGeom>
          <a:noFill/>
        </p:spPr>
        <p:txBody>
          <a:bodyPr wrap="square" rtlCol="0">
            <a:spAutoFit/>
          </a:bodyPr>
          <a:lstStyle/>
          <a:p>
            <a:r>
              <a:rPr lang="en-US" sz="3200" b="1" dirty="0">
                <a:solidFill>
                  <a:srgbClr val="FF0000"/>
                </a:solidFill>
              </a:rPr>
              <a:t>B.</a:t>
            </a:r>
          </a:p>
        </p:txBody>
      </p:sp>
      <p:sp>
        <p:nvSpPr>
          <p:cNvPr id="18" name="Rectangle 17">
            <a:extLst>
              <a:ext uri="{FF2B5EF4-FFF2-40B4-BE49-F238E27FC236}">
                <a16:creationId xmlns:a16="http://schemas.microsoft.com/office/drawing/2014/main" id="{0268E35E-59FC-497D-97DC-C5BEB65320F7}"/>
              </a:ext>
            </a:extLst>
          </p:cNvPr>
          <p:cNvSpPr/>
          <p:nvPr/>
        </p:nvSpPr>
        <p:spPr>
          <a:xfrm>
            <a:off x="376853" y="4640054"/>
            <a:ext cx="5733280" cy="1569660"/>
          </a:xfrm>
          <a:prstGeom prst="rect">
            <a:avLst/>
          </a:prstGeom>
          <a:ln>
            <a:solidFill>
              <a:schemeClr val="accent1"/>
            </a:solidFill>
          </a:ln>
        </p:spPr>
        <p:txBody>
          <a:bodyPr wrap="square">
            <a:spAutoFit/>
          </a:bodyPr>
          <a:lstStyle/>
          <a:p>
            <a:r>
              <a:rPr lang="en-US" sz="1200" dirty="0">
                <a:latin typeface="Consolas" panose="020B0609020204030204" pitchFamily="49" charset="0"/>
              </a:rPr>
              <a:t>public House (Pane </a:t>
            </a:r>
            <a:r>
              <a:rPr lang="en-US" sz="1200" dirty="0" err="1">
                <a:latin typeface="Consolas" panose="020B0609020204030204" pitchFamily="49" charset="0"/>
              </a:rPr>
              <a:t>housePane</a:t>
            </a:r>
            <a:r>
              <a:rPr lang="en-US" sz="1200" dirty="0">
                <a:latin typeface="Consolas" panose="020B0609020204030204" pitchFamily="49" charset="0"/>
              </a:rPr>
              <a:t>) {</a:t>
            </a:r>
          </a:p>
          <a:p>
            <a:r>
              <a:rPr lang="en-US" sz="1200" dirty="0">
                <a:latin typeface="Consolas" panose="020B0609020204030204" pitchFamily="49" charset="0"/>
              </a:rPr>
              <a:t>    _foundation = new Rectangle();</a:t>
            </a:r>
          </a:p>
          <a:p>
            <a:r>
              <a:rPr lang="en-US" sz="1200" dirty="0">
                <a:latin typeface="Consolas" panose="020B0609020204030204" pitchFamily="49" charset="0"/>
              </a:rPr>
              <a:t>    _window = new Rectangle();</a:t>
            </a:r>
          </a:p>
          <a:p>
            <a:r>
              <a:rPr lang="en-US" sz="1200" dirty="0">
                <a:latin typeface="Consolas" panose="020B0609020204030204" pitchFamily="49" charset="0"/>
              </a:rPr>
              <a:t>    _door = new Rectangle();</a:t>
            </a:r>
          </a:p>
          <a:p>
            <a:r>
              <a:rPr lang="en-US" sz="1200" dirty="0">
                <a:latin typeface="Consolas" panose="020B0609020204030204" pitchFamily="49" charset="0"/>
              </a:rPr>
              <a:t>    //code to fill _foundation, _window, _door elided</a:t>
            </a:r>
          </a:p>
          <a:p>
            <a:r>
              <a:rPr lang="en-US" sz="1200" dirty="0">
                <a:latin typeface="Consolas" panose="020B0609020204030204" pitchFamily="49" charset="0"/>
              </a:rPr>
              <a:t>    </a:t>
            </a:r>
            <a:r>
              <a:rPr lang="en-US" sz="1200" dirty="0" err="1">
                <a:latin typeface="Consolas" panose="020B0609020204030204" pitchFamily="49" charset="0"/>
              </a:rPr>
              <a:t>housePane.getChildren</a:t>
            </a:r>
            <a:r>
              <a:rPr lang="en-US" sz="1200" dirty="0">
                <a:latin typeface="Consolas" panose="020B0609020204030204" pitchFamily="49" charset="0"/>
              </a:rPr>
              <a:t>().</a:t>
            </a:r>
            <a:r>
              <a:rPr lang="en-US" sz="1200" dirty="0" err="1">
                <a:latin typeface="Consolas" panose="020B0609020204030204" pitchFamily="49" charset="0"/>
              </a:rPr>
              <a:t>addAll</a:t>
            </a:r>
            <a:r>
              <a:rPr lang="en-US" sz="1200" dirty="0">
                <a:latin typeface="Consolas" panose="020B0609020204030204" pitchFamily="49" charset="0"/>
              </a:rPr>
              <a:t>(_foundation, _window, _door);</a:t>
            </a:r>
          </a:p>
          <a:p>
            <a:r>
              <a:rPr lang="en-US" sz="1200" dirty="0">
                <a:latin typeface="Consolas" panose="020B0609020204030204" pitchFamily="49" charset="0"/>
              </a:rPr>
              <a:t>    </a:t>
            </a:r>
            <a:r>
              <a:rPr lang="en-US" sz="1200" dirty="0" err="1">
                <a:latin typeface="Consolas" panose="020B0609020204030204" pitchFamily="49" charset="0"/>
              </a:rPr>
              <a:t>this.setXLoc</a:t>
            </a:r>
            <a:r>
              <a:rPr lang="en-US" sz="1200" dirty="0">
                <a:latin typeface="Consolas" panose="020B0609020204030204" pitchFamily="49" charset="0"/>
              </a:rPr>
              <a:t>(</a:t>
            </a:r>
            <a:r>
              <a:rPr lang="en-US" sz="1200" dirty="0" err="1">
                <a:latin typeface="Consolas" panose="020B0609020204030204" pitchFamily="49" charset="0"/>
              </a:rPr>
              <a:t>Constants.INITIAL_X_OFFSET</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19" name="TextBox 18">
            <a:extLst>
              <a:ext uri="{FF2B5EF4-FFF2-40B4-BE49-F238E27FC236}">
                <a16:creationId xmlns:a16="http://schemas.microsoft.com/office/drawing/2014/main" id="{788FCD1F-2981-45A0-8880-FF35A7ACF972}"/>
              </a:ext>
            </a:extLst>
          </p:cNvPr>
          <p:cNvSpPr txBox="1"/>
          <p:nvPr/>
        </p:nvSpPr>
        <p:spPr>
          <a:xfrm>
            <a:off x="339686" y="4156911"/>
            <a:ext cx="697043" cy="584775"/>
          </a:xfrm>
          <a:prstGeom prst="rect">
            <a:avLst/>
          </a:prstGeom>
          <a:noFill/>
        </p:spPr>
        <p:txBody>
          <a:bodyPr wrap="square" rtlCol="0">
            <a:spAutoFit/>
          </a:bodyPr>
          <a:lstStyle/>
          <a:p>
            <a:r>
              <a:rPr lang="en-US" sz="3200" b="1" dirty="0">
                <a:solidFill>
                  <a:srgbClr val="FF0000"/>
                </a:solidFill>
              </a:rPr>
              <a:t>C.</a:t>
            </a:r>
          </a:p>
        </p:txBody>
      </p:sp>
      <p:sp>
        <p:nvSpPr>
          <p:cNvPr id="20" name="Rectangle 19">
            <a:extLst>
              <a:ext uri="{FF2B5EF4-FFF2-40B4-BE49-F238E27FC236}">
                <a16:creationId xmlns:a16="http://schemas.microsoft.com/office/drawing/2014/main" id="{93396ACB-3AAC-4EA8-AA82-178A6879A209}"/>
              </a:ext>
            </a:extLst>
          </p:cNvPr>
          <p:cNvSpPr/>
          <p:nvPr/>
        </p:nvSpPr>
        <p:spPr>
          <a:xfrm>
            <a:off x="6326728" y="4640054"/>
            <a:ext cx="5733280" cy="1384995"/>
          </a:xfrm>
          <a:prstGeom prst="rect">
            <a:avLst/>
          </a:prstGeom>
          <a:ln>
            <a:solidFill>
              <a:schemeClr val="accent1"/>
            </a:solidFill>
          </a:ln>
        </p:spPr>
        <p:txBody>
          <a:bodyPr wrap="square">
            <a:spAutoFit/>
          </a:bodyPr>
          <a:lstStyle/>
          <a:p>
            <a:r>
              <a:rPr lang="en-US" sz="1200" dirty="0">
                <a:latin typeface="Consolas" panose="020B0609020204030204" pitchFamily="49" charset="0"/>
              </a:rPr>
              <a:t>public House (Pane </a:t>
            </a:r>
            <a:r>
              <a:rPr lang="en-US" sz="1200" dirty="0" err="1">
                <a:latin typeface="Consolas" panose="020B0609020204030204" pitchFamily="49" charset="0"/>
              </a:rPr>
              <a:t>housePane</a:t>
            </a:r>
            <a:r>
              <a:rPr lang="en-US" sz="1200" dirty="0">
                <a:latin typeface="Consolas" panose="020B0609020204030204" pitchFamily="49" charset="0"/>
              </a:rPr>
              <a:t>) {</a:t>
            </a:r>
          </a:p>
          <a:p>
            <a:r>
              <a:rPr lang="en-US" sz="1200" dirty="0">
                <a:latin typeface="Consolas" panose="020B0609020204030204" pitchFamily="49" charset="0"/>
              </a:rPr>
              <a:t>    _foundation = new Rectangle(</a:t>
            </a:r>
            <a:r>
              <a:rPr lang="en-US" sz="1200" dirty="0" err="1">
                <a:latin typeface="Consolas" panose="020B0609020204030204" pitchFamily="49" charset="0"/>
              </a:rPr>
              <a:t>Constants.X</a:t>
            </a:r>
            <a:r>
              <a:rPr lang="en-US" sz="1200" dirty="0">
                <a:latin typeface="Consolas" panose="020B0609020204030204" pitchFamily="49" charset="0"/>
              </a:rPr>
              <a:t>, </a:t>
            </a:r>
            <a:r>
              <a:rPr lang="en-US" sz="1200" dirty="0" err="1">
                <a:latin typeface="Consolas" panose="020B0609020204030204" pitchFamily="49" charset="0"/>
              </a:rPr>
              <a:t>Constants.Y</a:t>
            </a:r>
            <a:r>
              <a:rPr lang="en-US" sz="1200" dirty="0">
                <a:latin typeface="Consolas" panose="020B0609020204030204" pitchFamily="49" charset="0"/>
              </a:rPr>
              <a:t>);</a:t>
            </a:r>
          </a:p>
          <a:p>
            <a:r>
              <a:rPr lang="en-US" sz="1200" dirty="0">
                <a:latin typeface="Consolas" panose="020B0609020204030204" pitchFamily="49" charset="0"/>
              </a:rPr>
              <a:t>    _window = new Rectangle(</a:t>
            </a:r>
            <a:r>
              <a:rPr lang="en-US" sz="1200" dirty="0" err="1">
                <a:latin typeface="Consolas" panose="020B0609020204030204" pitchFamily="49" charset="0"/>
              </a:rPr>
              <a:t>Constants.WIND_X</a:t>
            </a:r>
            <a:r>
              <a:rPr lang="en-US" sz="1200" dirty="0">
                <a:latin typeface="Consolas" panose="020B0609020204030204" pitchFamily="49" charset="0"/>
              </a:rPr>
              <a:t>, </a:t>
            </a:r>
            <a:r>
              <a:rPr lang="en-US" sz="1200" dirty="0" err="1">
                <a:latin typeface="Consolas" panose="020B0609020204030204" pitchFamily="49" charset="0"/>
              </a:rPr>
              <a:t>Constants.WIND_Y</a:t>
            </a:r>
            <a:r>
              <a:rPr lang="en-US" sz="1200" dirty="0">
                <a:latin typeface="Consolas" panose="020B0609020204030204" pitchFamily="49" charset="0"/>
              </a:rPr>
              <a:t>);</a:t>
            </a:r>
          </a:p>
          <a:p>
            <a:r>
              <a:rPr lang="en-US" sz="1200" dirty="0">
                <a:latin typeface="Consolas" panose="020B0609020204030204" pitchFamily="49" charset="0"/>
              </a:rPr>
              <a:t>    _door = new Rectangle(</a:t>
            </a:r>
            <a:r>
              <a:rPr lang="en-US" sz="1200" dirty="0" err="1">
                <a:latin typeface="Consolas" panose="020B0609020204030204" pitchFamily="49" charset="0"/>
              </a:rPr>
              <a:t>Constants.DOOR_X</a:t>
            </a:r>
            <a:r>
              <a:rPr lang="en-US" sz="1200" dirty="0">
                <a:latin typeface="Consolas" panose="020B0609020204030204" pitchFamily="49" charset="0"/>
              </a:rPr>
              <a:t>, </a:t>
            </a:r>
            <a:r>
              <a:rPr lang="en-US" sz="1200" dirty="0" err="1">
                <a:latin typeface="Consolas" panose="020B0609020204030204" pitchFamily="49" charset="0"/>
              </a:rPr>
              <a:t>Constants.DOOR_Y</a:t>
            </a:r>
            <a:r>
              <a:rPr lang="en-US" sz="1200" dirty="0">
                <a:latin typeface="Consolas" panose="020B0609020204030204" pitchFamily="49" charset="0"/>
              </a:rPr>
              <a:t>);</a:t>
            </a:r>
          </a:p>
          <a:p>
            <a:r>
              <a:rPr lang="en-US" sz="1200" dirty="0">
                <a:latin typeface="Consolas" panose="020B0609020204030204" pitchFamily="49" charset="0"/>
              </a:rPr>
              <a:t>    //code to fill _foundation, _window, _door elided</a:t>
            </a:r>
          </a:p>
          <a:p>
            <a:r>
              <a:rPr lang="en-US" sz="1200" dirty="0">
                <a:latin typeface="Consolas" panose="020B0609020204030204" pitchFamily="49" charset="0"/>
              </a:rPr>
              <a:t>    </a:t>
            </a:r>
            <a:r>
              <a:rPr lang="en-US" sz="1200" dirty="0" err="1">
                <a:latin typeface="Consolas" panose="020B0609020204030204" pitchFamily="49" charset="0"/>
              </a:rPr>
              <a:t>this.setXLoc</a:t>
            </a:r>
            <a:r>
              <a:rPr lang="en-US" sz="1200" dirty="0">
                <a:latin typeface="Consolas" panose="020B0609020204030204" pitchFamily="49" charset="0"/>
              </a:rPr>
              <a:t>(</a:t>
            </a:r>
            <a:r>
              <a:rPr lang="en-US" sz="1200" dirty="0" err="1">
                <a:latin typeface="Consolas" panose="020B0609020204030204" pitchFamily="49" charset="0"/>
              </a:rPr>
              <a:t>Constants.INITIAL_X_OFFSET</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21" name="TextBox 20">
            <a:extLst>
              <a:ext uri="{FF2B5EF4-FFF2-40B4-BE49-F238E27FC236}">
                <a16:creationId xmlns:a16="http://schemas.microsoft.com/office/drawing/2014/main" id="{1068AA93-CBA3-40D6-9D80-9B02B2EA7060}"/>
              </a:ext>
            </a:extLst>
          </p:cNvPr>
          <p:cNvSpPr txBox="1"/>
          <p:nvPr/>
        </p:nvSpPr>
        <p:spPr>
          <a:xfrm>
            <a:off x="6285956" y="4156910"/>
            <a:ext cx="782419" cy="584775"/>
          </a:xfrm>
          <a:prstGeom prst="rect">
            <a:avLst/>
          </a:prstGeom>
          <a:noFill/>
        </p:spPr>
        <p:txBody>
          <a:bodyPr wrap="square" rtlCol="0">
            <a:spAutoFit/>
          </a:bodyPr>
          <a:lstStyle/>
          <a:p>
            <a:r>
              <a:rPr lang="en-US" sz="3200" b="1" dirty="0">
                <a:solidFill>
                  <a:srgbClr val="FF0000"/>
                </a:solidFill>
              </a:rPr>
              <a:t>D.</a:t>
            </a:r>
          </a:p>
        </p:txBody>
      </p:sp>
    </p:spTree>
    <p:extLst>
      <p:ext uri="{BB962C8B-B14F-4D97-AF65-F5344CB8AC3E}">
        <p14:creationId xmlns:p14="http://schemas.microsoft.com/office/powerpoint/2010/main" val="130206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Turning </a:t>
            </a:r>
            <a:r>
              <a:rPr lang="en-US" b="1" dirty="0" err="1">
                <a:solidFill>
                  <a:srgbClr val="0000FF"/>
                </a:solidFill>
                <a:latin typeface="Consolas" charset="0"/>
                <a:ea typeface="Consolas" charset="0"/>
                <a:cs typeface="Consolas" charset="0"/>
              </a:rPr>
              <a:t>MovingShape</a:t>
            </a:r>
            <a:r>
              <a:rPr lang="en-US" b="1" dirty="0">
                <a:solidFill>
                  <a:srgbClr val="0000FF"/>
                </a:solidFill>
              </a:rPr>
              <a:t> </a:t>
            </a:r>
            <a:r>
              <a:rPr lang="en-US" b="1" dirty="0"/>
              <a:t>into </a:t>
            </a:r>
            <a:r>
              <a:rPr lang="en-US" b="1" dirty="0" err="1">
                <a:solidFill>
                  <a:srgbClr val="0000FF"/>
                </a:solidFill>
                <a:latin typeface="Consolas" charset="0"/>
                <a:ea typeface="Consolas" charset="0"/>
                <a:cs typeface="Consolas" charset="0"/>
              </a:rPr>
              <a:t>MovingAlien</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838200" y="1826684"/>
            <a:ext cx="6934200" cy="4349749"/>
          </a:xfrm>
        </p:spPr>
        <p:txBody>
          <a:bodyPr/>
          <a:lstStyle/>
          <a:p>
            <a:pPr marL="514350" indent="-514350">
              <a:buFont typeface="+mj-lt"/>
              <a:buAutoNum type="arabicPeriod"/>
            </a:pPr>
            <a:r>
              <a:rPr lang="en-US" dirty="0"/>
              <a:t>Create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class to model composite shape, and add each component of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to </a:t>
            </a:r>
            <a:r>
              <a:rPr lang="en-US" dirty="0" err="1">
                <a:solidFill>
                  <a:srgbClr val="0000FF"/>
                </a:solidFill>
                <a:latin typeface="Consolas" charset="0"/>
                <a:ea typeface="Consolas" charset="0"/>
                <a:cs typeface="Consolas" charset="0"/>
              </a:rPr>
              <a:t>alienPane</a:t>
            </a:r>
            <a:r>
              <a:rPr lang="en-US" dirty="0" err="1"/>
              <a:t>’s</a:t>
            </a:r>
            <a:r>
              <a:rPr lang="en-US" dirty="0"/>
              <a:t> list of children</a:t>
            </a:r>
          </a:p>
          <a:p>
            <a:pPr marL="514350" indent="-514350">
              <a:buFont typeface="+mj-lt"/>
              <a:buAutoNum type="arabicPeriod"/>
            </a:pPr>
            <a:r>
              <a:rPr lang="en-US" dirty="0"/>
              <a:t>Be sure to explicitly define any methods that we need to call on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from within </a:t>
            </a:r>
            <a:r>
              <a:rPr lang="en-US" dirty="0" err="1">
                <a:solidFill>
                  <a:srgbClr val="0000FF"/>
                </a:solidFill>
                <a:latin typeface="Consolas" charset="0"/>
                <a:ea typeface="Consolas" charset="0"/>
                <a:cs typeface="Consolas" charset="0"/>
              </a:rPr>
              <a:t>PaneOrganizer</a:t>
            </a:r>
            <a:r>
              <a:rPr lang="en-US" dirty="0"/>
              <a:t>, such as </a:t>
            </a:r>
            <a:r>
              <a:rPr lang="en-US" i="1" dirty="0"/>
              <a:t>location setter/getter methods</a:t>
            </a:r>
            <a:r>
              <a:rPr lang="en-US" dirty="0"/>
              <a:t>!</a:t>
            </a:r>
          </a:p>
          <a:p>
            <a:pPr marL="514350" indent="-514350">
              <a:buFont typeface="+mj-lt"/>
              <a:buAutoNum type="arabicPeriod"/>
            </a:pPr>
            <a:r>
              <a:rPr lang="en-US" b="1" dirty="0">
                <a:solidFill>
                  <a:srgbClr val="FF0000"/>
                </a:solidFill>
              </a:rPr>
              <a:t>Modify</a:t>
            </a:r>
            <a:r>
              <a:rPr lang="en-US" b="1" dirty="0">
                <a:solidFill>
                  <a:srgbClr val="0000FF"/>
                </a:solidFill>
              </a:rPr>
              <a:t> </a:t>
            </a:r>
            <a:r>
              <a:rPr lang="en-US" b="1" dirty="0" err="1">
                <a:solidFill>
                  <a:srgbClr val="0000FF"/>
                </a:solidFill>
                <a:latin typeface="Consolas" charset="0"/>
                <a:ea typeface="Consolas" charset="0"/>
                <a:cs typeface="Consolas" charset="0"/>
              </a:rPr>
              <a:t>PaneOrganizer</a:t>
            </a:r>
            <a:r>
              <a:rPr lang="en-US" b="1" dirty="0">
                <a:solidFill>
                  <a:srgbClr val="0000FF"/>
                </a:solidFill>
              </a:rPr>
              <a:t> </a:t>
            </a:r>
            <a:r>
              <a:rPr lang="en-US" b="1" dirty="0">
                <a:solidFill>
                  <a:srgbClr val="FF0000"/>
                </a:solidFill>
              </a:rPr>
              <a:t>to contain an </a:t>
            </a:r>
            <a:r>
              <a:rPr lang="en-US" b="1" dirty="0">
                <a:solidFill>
                  <a:srgbClr val="0000FF"/>
                </a:solidFill>
                <a:latin typeface="Consolas" charset="0"/>
                <a:ea typeface="Consolas" charset="0"/>
                <a:cs typeface="Consolas" charset="0"/>
              </a:rPr>
              <a:t>Alien</a:t>
            </a:r>
            <a:r>
              <a:rPr lang="en-US" b="1" dirty="0">
                <a:solidFill>
                  <a:srgbClr val="0000FF"/>
                </a:solidFill>
              </a:rPr>
              <a:t> </a:t>
            </a:r>
            <a:r>
              <a:rPr lang="en-US" b="1" dirty="0">
                <a:solidFill>
                  <a:srgbClr val="FF0000"/>
                </a:solidFill>
              </a:rPr>
              <a:t>instead of an </a:t>
            </a:r>
            <a:r>
              <a:rPr lang="en-US" b="1" dirty="0">
                <a:solidFill>
                  <a:srgbClr val="0000FF"/>
                </a:solidFill>
                <a:latin typeface="Consolas" charset="0"/>
                <a:ea typeface="Consolas" charset="0"/>
                <a:cs typeface="Consolas" charset="0"/>
              </a:rPr>
              <a:t>Ellipse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327" y="2039374"/>
            <a:ext cx="3739243" cy="3388212"/>
          </a:xfrm>
          <a:prstGeom prst="rect">
            <a:avLst/>
          </a:prstGeom>
        </p:spPr>
      </p:pic>
    </p:spTree>
    <p:extLst>
      <p:ext uri="{BB962C8B-B14F-4D97-AF65-F5344CB8AC3E}">
        <p14:creationId xmlns:p14="http://schemas.microsoft.com/office/powerpoint/2010/main" val="543438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38" y="250561"/>
            <a:ext cx="10515600" cy="1325563"/>
          </a:xfrm>
        </p:spPr>
        <p:txBody>
          <a:bodyPr>
            <a:normAutofit/>
          </a:bodyPr>
          <a:lstStyle/>
          <a:p>
            <a:r>
              <a:rPr lang="en-US" sz="3200" b="1" dirty="0" err="1">
                <a:solidFill>
                  <a:srgbClr val="0000FF"/>
                </a:solidFill>
                <a:latin typeface="Consolas" charset="0"/>
                <a:ea typeface="Consolas" charset="0"/>
                <a:cs typeface="Consolas" charset="0"/>
              </a:rPr>
              <a:t>MovingAlien</a:t>
            </a:r>
            <a:r>
              <a:rPr lang="en-US" sz="3200" b="1" dirty="0">
                <a:solidFill>
                  <a:srgbClr val="0000FF"/>
                </a:solidFill>
                <a:latin typeface="Consolas" charset="0"/>
                <a:ea typeface="Consolas" charset="0"/>
                <a:cs typeface="Consolas" charset="0"/>
              </a:rPr>
              <a:t>:</a:t>
            </a:r>
            <a:r>
              <a:rPr lang="en-US" sz="3200" b="1" dirty="0">
                <a:solidFill>
                  <a:srgbClr val="0000FF"/>
                </a:solidFill>
                <a:ea typeface="Arial" charset="0"/>
                <a:cs typeface="Arial" charset="0"/>
              </a:rPr>
              <a:t> </a:t>
            </a:r>
            <a:r>
              <a:rPr lang="en-US" sz="3200" b="1" dirty="0" err="1">
                <a:solidFill>
                  <a:srgbClr val="0000FF"/>
                </a:solidFill>
                <a:latin typeface="Consolas" charset="0"/>
                <a:ea typeface="Consolas" charset="0"/>
                <a:cs typeface="Consolas" charset="0"/>
              </a:rPr>
              <a:t>PaneOrganizer</a:t>
            </a:r>
            <a:r>
              <a:rPr lang="en-US" sz="3200" b="1" dirty="0">
                <a:solidFill>
                  <a:srgbClr val="0000FF"/>
                </a:solidFill>
              </a:rPr>
              <a:t> </a:t>
            </a:r>
            <a:br>
              <a:rPr lang="en-US" sz="3200" b="1" dirty="0"/>
            </a:br>
            <a:r>
              <a:rPr lang="en-US" sz="3200" b="1" dirty="0"/>
              <a:t>Class (1/4)</a:t>
            </a:r>
          </a:p>
        </p:txBody>
      </p:sp>
      <p:sp>
        <p:nvSpPr>
          <p:cNvPr id="3" name="Content Placeholder 2"/>
          <p:cNvSpPr>
            <a:spLocks noGrp="1"/>
          </p:cNvSpPr>
          <p:nvPr>
            <p:ph idx="1"/>
          </p:nvPr>
        </p:nvSpPr>
        <p:spPr>
          <a:xfrm>
            <a:off x="285749" y="1826684"/>
            <a:ext cx="5815013" cy="4349749"/>
          </a:xfrm>
        </p:spPr>
        <p:txBody>
          <a:bodyPr>
            <a:normAutofit/>
          </a:bodyPr>
          <a:lstStyle/>
          <a:p>
            <a:r>
              <a:rPr lang="en-US" dirty="0"/>
              <a:t>Only have to make a few changes to </a:t>
            </a:r>
            <a:r>
              <a:rPr lang="en-US" dirty="0" err="1">
                <a:solidFill>
                  <a:srgbClr val="0000FF"/>
                </a:solidFill>
                <a:latin typeface="Consolas" charset="0"/>
                <a:ea typeface="Consolas" charset="0"/>
                <a:cs typeface="Consolas" charset="0"/>
              </a:rPr>
              <a:t>PaneOrganizer</a:t>
            </a:r>
            <a:r>
              <a:rPr lang="en-US" dirty="0"/>
              <a:t>!</a:t>
            </a:r>
          </a:p>
          <a:p>
            <a:r>
              <a:rPr lang="en-US" dirty="0"/>
              <a:t>Instead of knowing about an </a:t>
            </a:r>
            <a:r>
              <a:rPr lang="en-US" dirty="0">
                <a:solidFill>
                  <a:srgbClr val="0000FF"/>
                </a:solidFill>
                <a:latin typeface="Consolas" charset="0"/>
                <a:ea typeface="Consolas" charset="0"/>
                <a:cs typeface="Consolas" charset="0"/>
              </a:rPr>
              <a:t>Ellipse</a:t>
            </a:r>
            <a:r>
              <a:rPr lang="en-US" dirty="0">
                <a:solidFill>
                  <a:srgbClr val="0000FF"/>
                </a:solidFill>
              </a:rPr>
              <a:t> </a:t>
            </a:r>
            <a:r>
              <a:rPr lang="en-US" dirty="0"/>
              <a:t>called</a:t>
            </a:r>
            <a:r>
              <a:rPr lang="en-US" dirty="0">
                <a:solidFill>
                  <a:srgbClr val="0000FF"/>
                </a:solidFill>
              </a:rPr>
              <a:t> </a:t>
            </a:r>
            <a:r>
              <a:rPr lang="en-US" dirty="0">
                <a:solidFill>
                  <a:srgbClr val="0000FF"/>
                </a:solidFill>
                <a:latin typeface="Consolas" charset="0"/>
                <a:ea typeface="Consolas" charset="0"/>
                <a:cs typeface="Consolas" charset="0"/>
              </a:rPr>
              <a:t>_ellipse</a:t>
            </a:r>
            <a:r>
              <a:rPr lang="en-US" dirty="0"/>
              <a:t>, knows about an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called </a:t>
            </a:r>
            <a:r>
              <a:rPr lang="en-US" dirty="0">
                <a:solidFill>
                  <a:srgbClr val="0000FF"/>
                </a:solidFill>
                <a:latin typeface="Consolas" charset="0"/>
                <a:ea typeface="Consolas" charset="0"/>
                <a:cs typeface="Consolas" charset="0"/>
              </a:rPr>
              <a:t>_alien</a:t>
            </a:r>
          </a:p>
          <a:p>
            <a:r>
              <a:rPr lang="en-US" dirty="0"/>
              <a:t>Change the </a:t>
            </a:r>
            <a:r>
              <a:rPr lang="en-US" dirty="0" err="1">
                <a:solidFill>
                  <a:srgbClr val="0000FF"/>
                </a:solidFill>
                <a:latin typeface="Consolas" charset="0"/>
                <a:ea typeface="Consolas" charset="0"/>
                <a:cs typeface="Consolas" charset="0"/>
              </a:rPr>
              <a:t>shapePane</a:t>
            </a:r>
            <a:r>
              <a:rPr lang="en-US" dirty="0">
                <a:solidFill>
                  <a:srgbClr val="0000FF"/>
                </a:solidFill>
              </a:rPr>
              <a:t> </a:t>
            </a:r>
            <a:r>
              <a:rPr lang="en-US" dirty="0"/>
              <a:t>to be an </a:t>
            </a:r>
            <a:r>
              <a:rPr lang="en-US" dirty="0" err="1">
                <a:solidFill>
                  <a:srgbClr val="0000FF"/>
                </a:solidFill>
                <a:latin typeface="Consolas" charset="0"/>
                <a:ea typeface="Consolas" charset="0"/>
                <a:cs typeface="Consolas" charset="0"/>
              </a:rPr>
              <a:t>alienPane</a:t>
            </a:r>
            <a:r>
              <a:rPr lang="en-US" dirty="0">
                <a:solidFill>
                  <a:srgbClr val="0000FF"/>
                </a:solidFill>
              </a:rPr>
              <a:t> </a:t>
            </a:r>
            <a:r>
              <a:rPr lang="en-US" dirty="0"/>
              <a:t>(we could have called it anything!)</a:t>
            </a:r>
          </a:p>
          <a:p>
            <a:pPr marL="0" indent="0">
              <a:buNone/>
            </a:pPr>
            <a:endParaRPr lang="en-US" dirty="0">
              <a:solidFill>
                <a:srgbClr val="224AFC"/>
              </a:solidFill>
              <a:latin typeface="Consolas" charset="0"/>
              <a:ea typeface="Consolas" charset="0"/>
              <a:cs typeface="Consolas" charset="0"/>
            </a:endParaRPr>
          </a:p>
        </p:txBody>
      </p:sp>
      <p:sp>
        <p:nvSpPr>
          <p:cNvPr id="4" name="TextBox 3"/>
          <p:cNvSpPr txBox="1"/>
          <p:nvPr/>
        </p:nvSpPr>
        <p:spPr>
          <a:xfrm>
            <a:off x="7743583" y="287050"/>
            <a:ext cx="6286500" cy="6924973"/>
          </a:xfrm>
          <a:prstGeom prst="rect">
            <a:avLst/>
          </a:prstGeom>
          <a:noFill/>
        </p:spPr>
        <p:txBody>
          <a:bodyPr wrap="square" rtlCol="0" anchor="t">
            <a:spAutoFit/>
          </a:bodyPr>
          <a:lstStyle/>
          <a:p>
            <a:r>
              <a:rPr lang="x-none" sz="1200" dirty="0">
                <a:latin typeface="Consolas" charset="0"/>
                <a:ea typeface="Consolas" charset="0"/>
                <a:cs typeface="Consolas" charset="0"/>
              </a:rPr>
              <a:t>public class PaneOrganizer {</a:t>
            </a:r>
          </a:p>
          <a:p>
            <a:r>
              <a:rPr lang="x-none" sz="1200" dirty="0">
                <a:latin typeface="Consolas" charset="0"/>
                <a:ea typeface="Consolas" charset="0"/>
                <a:cs typeface="Consolas" charset="0"/>
              </a:rPr>
              <a:t>    private BorderPane _root;</a:t>
            </a:r>
          </a:p>
          <a:p>
            <a:r>
              <a:rPr lang="x-none" sz="1200" dirty="0">
                <a:latin typeface="Consolas" charset="0"/>
                <a:ea typeface="Consolas" charset="0"/>
                <a:cs typeface="Consolas" charset="0"/>
              </a:rPr>
              <a:t>    </a:t>
            </a:r>
            <a:r>
              <a:rPr lang="x-none" sz="1200" b="1" dirty="0">
                <a:solidFill>
                  <a:srgbClr val="FF0000"/>
                </a:solidFill>
                <a:latin typeface="Consolas" charset="0"/>
                <a:ea typeface="Consolas" charset="0"/>
                <a:cs typeface="Consolas" charset="0"/>
              </a:rPr>
              <a:t>private Alien _alien;</a:t>
            </a:r>
            <a:endParaRPr lang="x-none" sz="1200" b="1" dirty="0">
              <a:latin typeface="Consolas" charset="0"/>
              <a:ea typeface="Consolas" charset="0"/>
              <a:cs typeface="Consolas" charset="0"/>
            </a:endParaRP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a:t>
            </a:r>
            <a:r>
              <a:rPr lang="x-none" sz="1200" dirty="0" err="1">
                <a:latin typeface="Consolas" charset="0"/>
                <a:ea typeface="Consolas" charset="0"/>
                <a:cs typeface="Consolas" charset="0"/>
              </a:rPr>
              <a:t>PaneOrganizer</a:t>
            </a:r>
            <a:r>
              <a:rPr lang="x-none" sz="1200" dirty="0">
                <a:latin typeface="Consolas" charset="0"/>
                <a:ea typeface="Consolas" charset="0"/>
                <a:cs typeface="Consolas" charset="0"/>
              </a:rPr>
              <a:t>() {</a:t>
            </a:r>
          </a:p>
          <a:p>
            <a:r>
              <a:rPr lang="x-none" sz="1200" dirty="0">
                <a:latin typeface="Consolas" charset="0"/>
                <a:ea typeface="Consolas" charset="0"/>
                <a:cs typeface="Consolas" charset="0"/>
              </a:rPr>
              <a:t>        _root = new BorderPane();</a:t>
            </a:r>
          </a:p>
          <a:p>
            <a:r>
              <a:rPr lang="x-none" sz="1200" dirty="0">
                <a:latin typeface="Consolas" charset="0"/>
                <a:ea typeface="Consolas" charset="0"/>
                <a:cs typeface="Consolas" charset="0"/>
              </a:rPr>
              <a:t>        </a:t>
            </a:r>
            <a:r>
              <a:rPr lang="x-none" sz="1200" b="1" dirty="0">
                <a:solidFill>
                  <a:srgbClr val="FF0000"/>
                </a:solidFill>
                <a:latin typeface="Consolas" charset="0"/>
                <a:ea typeface="Consolas" charset="0"/>
                <a:cs typeface="Consolas" charset="0"/>
              </a:rPr>
              <a:t>Pane </a:t>
            </a:r>
            <a:r>
              <a:rPr lang="x-none" sz="1200" b="1" dirty="0" err="1">
                <a:solidFill>
                  <a:srgbClr val="FF0000"/>
                </a:solidFill>
                <a:latin typeface="Consolas" charset="0"/>
                <a:ea typeface="Consolas" charset="0"/>
                <a:cs typeface="Consolas" charset="0"/>
              </a:rPr>
              <a:t>alienPane</a:t>
            </a:r>
            <a:r>
              <a:rPr lang="x-none" sz="1200" b="1" dirty="0">
                <a:solidFill>
                  <a:srgbClr val="FF0000"/>
                </a:solidFill>
                <a:latin typeface="Consolas" charset="0"/>
                <a:ea typeface="Consolas" charset="0"/>
                <a:cs typeface="Consolas" charset="0"/>
              </a:rPr>
              <a:t> = new Pane();</a:t>
            </a:r>
            <a:endParaRPr lang="x-none" sz="1200" b="1" dirty="0">
              <a:latin typeface="Consolas" charset="0"/>
              <a:ea typeface="Consolas" charset="0"/>
              <a:cs typeface="Consolas" charset="0"/>
            </a:endParaRPr>
          </a:p>
          <a:p>
            <a:r>
              <a:rPr lang="x-none" sz="1200" b="1" dirty="0">
                <a:solidFill>
                  <a:srgbClr val="FF0000"/>
                </a:solidFill>
                <a:latin typeface="Consolas" charset="0"/>
                <a:ea typeface="Consolas" charset="0"/>
                <a:cs typeface="Consolas" charset="0"/>
              </a:rPr>
              <a:t>        _alien = new Alien(</a:t>
            </a:r>
            <a:r>
              <a:rPr lang="x-none" sz="1200" b="1" dirty="0" err="1">
                <a:solidFill>
                  <a:srgbClr val="FF0000"/>
                </a:solidFill>
                <a:latin typeface="Consolas" charset="0"/>
                <a:ea typeface="Consolas" charset="0"/>
                <a:cs typeface="Consolas" charset="0"/>
              </a:rPr>
              <a:t>alienPane</a:t>
            </a:r>
            <a:r>
              <a:rPr lang="x-none" sz="1200" b="1" dirty="0">
                <a:solidFill>
                  <a:srgbClr val="FF0000"/>
                </a:solidFill>
                <a:latin typeface="Consolas" charset="0"/>
                <a:ea typeface="Consolas" charset="0"/>
                <a:cs typeface="Consolas" charset="0"/>
              </a:rPr>
              <a:t>);</a:t>
            </a:r>
            <a:endParaRPr lang="x-none" sz="1200" b="1" dirty="0">
              <a:latin typeface="Consolas" charset="0"/>
              <a:ea typeface="Consolas" charset="0"/>
              <a:cs typeface="Consolas" charset="0"/>
            </a:endParaRPr>
          </a:p>
          <a:p>
            <a:r>
              <a:rPr lang="x-none" sz="1200" b="1" dirty="0">
                <a:solidFill>
                  <a:srgbClr val="FF0000"/>
                </a:solidFill>
                <a:latin typeface="Consolas" charset="0"/>
                <a:ea typeface="Consolas" charset="0"/>
                <a:cs typeface="Consolas" charset="0"/>
              </a:rPr>
              <a:t>        _root.setCenter(alienPane);</a:t>
            </a:r>
            <a:endParaRPr lang="x-none" sz="1200" b="1" dirty="0">
              <a:latin typeface="Consolas" charset="0"/>
              <a:ea typeface="Consolas" charset="0"/>
              <a:cs typeface="Consolas" charset="0"/>
            </a:endParaRP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this.setupShape();</a:t>
            </a:r>
          </a:p>
          <a:p>
            <a:r>
              <a:rPr lang="x-none" sz="1200" dirty="0">
                <a:latin typeface="Consolas" charset="0"/>
                <a:ea typeface="Consolas" charset="0"/>
                <a:cs typeface="Consolas" charset="0"/>
              </a:rPr>
              <a:t>        this.setupButtons();</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Pane getRoot() {</a:t>
            </a:r>
          </a:p>
          <a:p>
            <a:r>
              <a:rPr lang="x-none" sz="1200" dirty="0">
                <a:latin typeface="Consolas" charset="0"/>
                <a:ea typeface="Consolas" charset="0"/>
                <a:cs typeface="Consolas" charset="0"/>
              </a:rPr>
              <a:t>        return _root;</a:t>
            </a:r>
          </a:p>
          <a:p>
            <a:r>
              <a:rPr lang="x-none"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x-none" sz="1200" dirty="0">
                <a:latin typeface="Consolas" charset="0"/>
                <a:ea typeface="Consolas" charset="0"/>
                <a:cs typeface="Consolas" charset="0"/>
              </a:rPr>
              <a:t>    private void setupShape() {</a:t>
            </a:r>
          </a:p>
          <a:p>
            <a:r>
              <a:rPr lang="x-none" sz="1200" dirty="0">
                <a:latin typeface="Consolas" charset="0"/>
                <a:ea typeface="Consolas" charset="0"/>
                <a:cs typeface="Consolas" charset="0"/>
              </a:rPr>
              <a:t>        _ellipse.setFill(Color.RED);</a:t>
            </a:r>
          </a:p>
          <a:p>
            <a:r>
              <a:rPr lang="x-none" sz="1200" dirty="0">
                <a:latin typeface="Consolas" charset="0"/>
                <a:ea typeface="Consolas" charset="0"/>
                <a:cs typeface="Consolas" charset="0"/>
              </a:rPr>
              <a:t>        _ellipse.setCenterX(Constants.X_OFFSET);</a:t>
            </a:r>
          </a:p>
          <a:p>
            <a:r>
              <a:rPr lang="x-none" sz="1200" dirty="0">
                <a:latin typeface="Consolas" charset="0"/>
                <a:ea typeface="Consolas" charset="0"/>
                <a:cs typeface="Consolas" charset="0"/>
              </a:rPr>
              <a:t>        _ellipse.setCenterY(Constants.Y_OFFSET);</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private void setupButtons() {</a:t>
            </a:r>
            <a:r>
              <a:rPr lang="x-none" sz="1200" b="1" dirty="0">
                <a:solidFill>
                  <a:srgbClr val="FF0000"/>
                </a:solidFill>
                <a:latin typeface="Consolas" charset="0"/>
                <a:ea typeface="Consolas" charset="0"/>
                <a:cs typeface="Consolas" charset="0"/>
              </a:rPr>
              <a:t>   </a:t>
            </a:r>
            <a:endParaRPr lang="x-none" sz="1200" b="1" dirty="0">
              <a:latin typeface="Consolas" charset="0"/>
              <a:ea typeface="Consolas" charset="0"/>
              <a:cs typeface="Consolas" charset="0"/>
            </a:endParaRPr>
          </a:p>
          <a:p>
            <a:r>
              <a:rPr lang="x-none" sz="1200" dirty="0">
                <a:latin typeface="Consolas" charset="0"/>
                <a:ea typeface="Consolas" charset="0"/>
                <a:cs typeface="Consolas" charset="0"/>
              </a:rPr>
              <a:t>        HBox buttonPane = new HBox();</a:t>
            </a:r>
          </a:p>
          <a:p>
            <a:r>
              <a:rPr lang="x-none" sz="1200" dirty="0">
                <a:latin typeface="Consolas" charset="0"/>
                <a:ea typeface="Consolas" charset="0"/>
                <a:cs typeface="Consolas" charset="0"/>
              </a:rPr>
              <a:t>        _root.setBottom(buttonPane);</a:t>
            </a:r>
          </a:p>
          <a:p>
            <a:r>
              <a:rPr lang="x-none" sz="1200" dirty="0">
                <a:latin typeface="Consolas" charset="0"/>
                <a:ea typeface="Consolas" charset="0"/>
                <a:cs typeface="Consolas" charset="0"/>
              </a:rPr>
              <a:t>        Button b1 = new Button(“Move Left”);</a:t>
            </a:r>
          </a:p>
          <a:p>
            <a:r>
              <a:rPr lang="x-none" sz="1200" dirty="0">
                <a:latin typeface="Consolas" charset="0"/>
                <a:ea typeface="Consolas" charset="0"/>
                <a:cs typeface="Consolas" charset="0"/>
              </a:rPr>
              <a:t>        Button b2 = new Button(“Move Right”);</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buttonPane.getChildren().addAll(b1, b2);</a:t>
            </a:r>
          </a:p>
          <a:p>
            <a:r>
              <a:rPr lang="x-none" sz="1200" dirty="0">
                <a:latin typeface="Consolas" charset="0"/>
                <a:ea typeface="Consolas" charset="0"/>
                <a:cs typeface="Consolas" charset="0"/>
              </a:rPr>
              <a:t>        buttonPane.setSpacing(30);</a:t>
            </a:r>
          </a:p>
          <a:p>
            <a:r>
              <a:rPr lang="x-none" sz="1200" dirty="0">
                <a:latin typeface="Consolas" charset="0"/>
                <a:ea typeface="Consolas" charset="0"/>
                <a:cs typeface="Consolas" charset="0"/>
              </a:rPr>
              <a:t>        b1.setOnAction(new MoveHandler(true));</a:t>
            </a:r>
          </a:p>
          <a:p>
            <a:r>
              <a:rPr lang="x-none" sz="1200" dirty="0">
                <a:latin typeface="Consolas" charset="0"/>
                <a:ea typeface="Consolas" charset="0"/>
                <a:cs typeface="Consolas" charset="0"/>
              </a:rPr>
              <a:t>        b2.setOnAction(new MoveHandler(false));</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a:t>
            </a:r>
          </a:p>
          <a:p>
            <a:endParaRPr lang="en-US" sz="1200" dirty="0">
              <a:latin typeface="Consolas" charset="0"/>
              <a:ea typeface="Consolas" charset="0"/>
              <a:cs typeface="Consolas" charset="0"/>
            </a:endParaRPr>
          </a:p>
          <a:p>
            <a:r>
              <a:rPr lang="x-none" sz="1200" dirty="0">
                <a:latin typeface="Consolas" charset="0"/>
                <a:ea typeface="Consolas" charset="0"/>
                <a:cs typeface="Consolas" charset="0"/>
              </a:rPr>
              <a:t>    /* private class MoveHandler elided */</a:t>
            </a:r>
          </a:p>
          <a:p>
            <a:r>
              <a:rPr lang="x-none" sz="1200" dirty="0">
                <a:latin typeface="Consolas" charset="0"/>
                <a:ea typeface="Consolas" charset="0"/>
                <a:cs typeface="Consolas" charset="0"/>
              </a:rPr>
              <a:t>}</a:t>
            </a:r>
          </a:p>
        </p:txBody>
      </p:sp>
    </p:spTree>
    <p:extLst>
      <p:ext uri="{BB962C8B-B14F-4D97-AF65-F5344CB8AC3E}">
        <p14:creationId xmlns:p14="http://schemas.microsoft.com/office/powerpoint/2010/main" val="2820143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57403"/>
            <a:ext cx="5067300" cy="4349749"/>
          </a:xfrm>
        </p:spPr>
        <p:txBody>
          <a:bodyPr>
            <a:normAutofit/>
          </a:bodyPr>
          <a:lstStyle/>
          <a:p>
            <a:pPr>
              <a:buClr>
                <a:schemeClr val="tx1"/>
              </a:buClr>
            </a:pPr>
            <a:r>
              <a:rPr lang="en-US" dirty="0" err="1">
                <a:solidFill>
                  <a:srgbClr val="0000FF"/>
                </a:solidFill>
                <a:latin typeface="Consolas" charset="0"/>
                <a:ea typeface="Consolas" charset="0"/>
                <a:cs typeface="Consolas" charset="0"/>
              </a:rPr>
              <a:t>setupShape</a:t>
            </a:r>
            <a:r>
              <a:rPr lang="en-US" dirty="0">
                <a:solidFill>
                  <a:srgbClr val="0000FF"/>
                </a:solidFill>
                <a:latin typeface="Consolas" charset="0"/>
                <a:ea typeface="Consolas" charset="0"/>
                <a:cs typeface="Consolas" charset="0"/>
              </a:rPr>
              <a:t>() </a:t>
            </a:r>
            <a:r>
              <a:rPr lang="en-US" dirty="0"/>
              <a:t>method is no longer needed, as we now setup the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within the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class</a:t>
            </a:r>
            <a:endParaRPr lang="en-US" dirty="0">
              <a:solidFill>
                <a:srgbClr val="224AFC"/>
              </a:solidFill>
              <a:latin typeface="Consolas" charset="0"/>
              <a:ea typeface="Consolas" charset="0"/>
              <a:cs typeface="Consolas" charset="0"/>
            </a:endParaRPr>
          </a:p>
        </p:txBody>
      </p:sp>
      <p:sp>
        <p:nvSpPr>
          <p:cNvPr id="4" name="TextBox 3"/>
          <p:cNvSpPr txBox="1"/>
          <p:nvPr/>
        </p:nvSpPr>
        <p:spPr>
          <a:xfrm>
            <a:off x="7744080" y="273798"/>
            <a:ext cx="6286500" cy="6740307"/>
          </a:xfrm>
          <a:prstGeom prst="rect">
            <a:avLst/>
          </a:prstGeom>
          <a:noFill/>
        </p:spPr>
        <p:txBody>
          <a:bodyPr wrap="square" rtlCol="0" anchor="t">
            <a:spAutoFit/>
          </a:bodyPr>
          <a:lstStyle/>
          <a:p>
            <a:r>
              <a:rPr lang="x-none" sz="1200" dirty="0">
                <a:latin typeface="Consolas" charset="0"/>
                <a:ea typeface="Consolas" charset="0"/>
                <a:cs typeface="Consolas" charset="0"/>
              </a:rPr>
              <a:t>public class PaneOrganizer {</a:t>
            </a:r>
          </a:p>
          <a:p>
            <a:r>
              <a:rPr lang="x-none" sz="1200" dirty="0">
                <a:latin typeface="Consolas" charset="0"/>
                <a:ea typeface="Consolas" charset="0"/>
                <a:cs typeface="Consolas" charset="0"/>
              </a:rPr>
              <a:t>    private BorderPane _root;</a:t>
            </a:r>
          </a:p>
          <a:p>
            <a:r>
              <a:rPr lang="x-none" sz="1200" dirty="0">
                <a:latin typeface="Consolas" charset="0"/>
                <a:ea typeface="Consolas" charset="0"/>
                <a:cs typeface="Consolas" charset="0"/>
              </a:rPr>
              <a:t>    private Alien _alien;</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a:t>
            </a:r>
            <a:r>
              <a:rPr lang="x-none" sz="1200" dirty="0" err="1">
                <a:latin typeface="Consolas" charset="0"/>
                <a:ea typeface="Consolas" charset="0"/>
                <a:cs typeface="Consolas" charset="0"/>
              </a:rPr>
              <a:t>PaneOrganizer</a:t>
            </a:r>
            <a:r>
              <a:rPr lang="x-none" sz="1200" dirty="0">
                <a:latin typeface="Consolas" charset="0"/>
                <a:ea typeface="Consolas" charset="0"/>
                <a:cs typeface="Consolas" charset="0"/>
              </a:rPr>
              <a:t>() {</a:t>
            </a:r>
          </a:p>
          <a:p>
            <a:r>
              <a:rPr lang="x-none" sz="1200" dirty="0">
                <a:latin typeface="Consolas" charset="0"/>
                <a:ea typeface="Consolas" charset="0"/>
                <a:cs typeface="Consolas" charset="0"/>
              </a:rPr>
              <a:t>        _root = new BorderPane();</a:t>
            </a:r>
          </a:p>
          <a:p>
            <a:r>
              <a:rPr lang="x-none" sz="1200" dirty="0">
                <a:latin typeface="Consolas" charset="0"/>
                <a:ea typeface="Consolas" charset="0"/>
                <a:cs typeface="Consolas" charset="0"/>
              </a:rPr>
              <a:t>        Pane </a:t>
            </a:r>
            <a:r>
              <a:rPr lang="x-none" sz="1200" dirty="0" err="1">
                <a:latin typeface="Consolas" charset="0"/>
                <a:ea typeface="Consolas" charset="0"/>
                <a:cs typeface="Consolas" charset="0"/>
              </a:rPr>
              <a:t>alienPane</a:t>
            </a:r>
            <a:r>
              <a:rPr lang="x-none" sz="1200" dirty="0">
                <a:latin typeface="Consolas" charset="0"/>
                <a:ea typeface="Consolas" charset="0"/>
                <a:cs typeface="Consolas" charset="0"/>
              </a:rPr>
              <a:t> = new Pane();</a:t>
            </a:r>
          </a:p>
          <a:p>
            <a:r>
              <a:rPr lang="x-none" sz="1200" dirty="0">
                <a:latin typeface="Consolas" charset="0"/>
                <a:ea typeface="Consolas" charset="0"/>
                <a:cs typeface="Consolas" charset="0"/>
              </a:rPr>
              <a:t>        _alien = new Alien(alienPane);</a:t>
            </a:r>
          </a:p>
          <a:p>
            <a:r>
              <a:rPr lang="x-none" sz="1200" dirty="0">
                <a:latin typeface="Consolas" charset="0"/>
                <a:ea typeface="Consolas" charset="0"/>
                <a:cs typeface="Consolas" charset="0"/>
              </a:rPr>
              <a:t>        _root.setCenter(alienPane);</a:t>
            </a:r>
          </a:p>
          <a:p>
            <a:r>
              <a:rPr lang="x-none" sz="1200" b="1" dirty="0">
                <a:latin typeface="Consolas" charset="0"/>
                <a:ea typeface="Consolas" charset="0"/>
                <a:cs typeface="Consolas" charset="0"/>
              </a:rPr>
              <a:t>        </a:t>
            </a:r>
            <a:r>
              <a:rPr lang="x-none" sz="1200" dirty="0">
                <a:latin typeface="Consolas" charset="0"/>
                <a:ea typeface="Consolas" charset="0"/>
                <a:cs typeface="Consolas" charset="0"/>
              </a:rPr>
              <a:t>this.setupShape();</a:t>
            </a:r>
          </a:p>
          <a:p>
            <a:r>
              <a:rPr lang="x-none" sz="1200" dirty="0">
                <a:latin typeface="Consolas" charset="0"/>
                <a:ea typeface="Consolas" charset="0"/>
                <a:cs typeface="Consolas" charset="0"/>
              </a:rPr>
              <a:t>        this.setupButtons();</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Pane getRoot() {</a:t>
            </a:r>
          </a:p>
          <a:p>
            <a:r>
              <a:rPr lang="x-none" sz="1200" dirty="0">
                <a:latin typeface="Consolas" charset="0"/>
                <a:ea typeface="Consolas" charset="0"/>
                <a:cs typeface="Consolas" charset="0"/>
              </a:rPr>
              <a:t>        return _root;</a:t>
            </a:r>
          </a:p>
          <a:p>
            <a:r>
              <a:rPr lang="x-none"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x-none" sz="1200" dirty="0">
                <a:latin typeface="Consolas" charset="0"/>
                <a:ea typeface="Consolas" charset="0"/>
                <a:cs typeface="Consolas" charset="0"/>
              </a:rPr>
              <a:t>    private void setupShape() {</a:t>
            </a:r>
          </a:p>
          <a:p>
            <a:r>
              <a:rPr lang="x-none" sz="1200" dirty="0">
                <a:latin typeface="Consolas" charset="0"/>
                <a:ea typeface="Consolas" charset="0"/>
                <a:cs typeface="Consolas" charset="0"/>
              </a:rPr>
              <a:t>        _ellipse.setFill(Color.RED);</a:t>
            </a:r>
          </a:p>
          <a:p>
            <a:r>
              <a:rPr lang="x-none" sz="1200" dirty="0">
                <a:latin typeface="Consolas" charset="0"/>
                <a:ea typeface="Consolas" charset="0"/>
                <a:cs typeface="Consolas" charset="0"/>
              </a:rPr>
              <a:t>        _ellipse.setCenterX(Constants.X_OFFSET);</a:t>
            </a:r>
          </a:p>
          <a:p>
            <a:r>
              <a:rPr lang="x-none" sz="1200" dirty="0">
                <a:latin typeface="Consolas" charset="0"/>
                <a:ea typeface="Consolas" charset="0"/>
                <a:cs typeface="Consolas" charset="0"/>
              </a:rPr>
              <a:t>        _ellipse.setCenterY(Constants.Y_OFFSET);</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private void </a:t>
            </a:r>
            <a:r>
              <a:rPr lang="x-none" sz="1200" dirty="0" err="1">
                <a:latin typeface="Consolas" charset="0"/>
                <a:ea typeface="Consolas" charset="0"/>
                <a:cs typeface="Consolas" charset="0"/>
              </a:rPr>
              <a:t>setupButtons</a:t>
            </a:r>
            <a:r>
              <a:rPr lang="x-none" sz="1200" dirty="0">
                <a:latin typeface="Consolas" charset="0"/>
                <a:ea typeface="Consolas" charset="0"/>
                <a:cs typeface="Consolas" charset="0"/>
              </a:rPr>
              <a:t>() {</a:t>
            </a:r>
            <a:r>
              <a:rPr lang="x-none" sz="1200" b="1" dirty="0">
                <a:solidFill>
                  <a:srgbClr val="FF0000"/>
                </a:solidFill>
                <a:latin typeface="Consolas" charset="0"/>
                <a:ea typeface="Consolas" charset="0"/>
                <a:cs typeface="Consolas" charset="0"/>
              </a:rPr>
              <a:t>   </a:t>
            </a:r>
            <a:endParaRPr lang="x-none" sz="1200" b="1" dirty="0">
              <a:latin typeface="Consolas" charset="0"/>
              <a:ea typeface="Consolas" charset="0"/>
              <a:cs typeface="Consolas" charset="0"/>
            </a:endParaRPr>
          </a:p>
          <a:p>
            <a:r>
              <a:rPr lang="x-none" sz="1200" dirty="0">
                <a:latin typeface="Consolas" charset="0"/>
                <a:ea typeface="Consolas" charset="0"/>
                <a:cs typeface="Consolas" charset="0"/>
              </a:rPr>
              <a:t>        HBox buttonPane = new HBox();</a:t>
            </a:r>
          </a:p>
          <a:p>
            <a:r>
              <a:rPr lang="x-none" sz="1200" dirty="0">
                <a:latin typeface="Consolas" charset="0"/>
                <a:ea typeface="Consolas" charset="0"/>
                <a:cs typeface="Consolas" charset="0"/>
              </a:rPr>
              <a:t>        _root.setBottom(buttonPane);</a:t>
            </a:r>
          </a:p>
          <a:p>
            <a:r>
              <a:rPr lang="x-none" sz="1200" dirty="0">
                <a:latin typeface="Consolas" charset="0"/>
                <a:ea typeface="Consolas" charset="0"/>
                <a:cs typeface="Consolas" charset="0"/>
              </a:rPr>
              <a:t>        Button b1 = new Button(“Move Left”);</a:t>
            </a:r>
          </a:p>
          <a:p>
            <a:r>
              <a:rPr lang="x-none" sz="1200" dirty="0">
                <a:latin typeface="Consolas" charset="0"/>
                <a:ea typeface="Consolas" charset="0"/>
                <a:cs typeface="Consolas" charset="0"/>
              </a:rPr>
              <a:t>        Button b2 = new Button(“Move Right”);</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buttonPane.getChildren().addAll(b1, b2);</a:t>
            </a:r>
            <a:endParaRPr lang="x-none" sz="1200" b="1" dirty="0">
              <a:latin typeface="Consolas" charset="0"/>
              <a:ea typeface="Consolas" charset="0"/>
              <a:cs typeface="Consolas" charset="0"/>
            </a:endParaRP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buttonPane.setSpacing(30);</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b1.setOnAction(new MoveHandler(true));</a:t>
            </a:r>
          </a:p>
          <a:p>
            <a:r>
              <a:rPr lang="x-none" sz="1200" dirty="0">
                <a:latin typeface="Consolas" charset="0"/>
                <a:ea typeface="Consolas" charset="0"/>
                <a:cs typeface="Consolas" charset="0"/>
              </a:rPr>
              <a:t>        b2.setOnAction(new MoveHandler(false));</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a:t>
            </a:r>
          </a:p>
          <a:p>
            <a:endParaRPr lang="en-US" sz="1200" dirty="0">
              <a:latin typeface="Consolas" charset="0"/>
              <a:ea typeface="Consolas" charset="0"/>
              <a:cs typeface="Consolas" charset="0"/>
            </a:endParaRPr>
          </a:p>
          <a:p>
            <a:r>
              <a:rPr lang="x-none" sz="1200" dirty="0">
                <a:latin typeface="Consolas" charset="0"/>
                <a:ea typeface="Consolas" charset="0"/>
                <a:cs typeface="Consolas" charset="0"/>
              </a:rPr>
              <a:t>    /* private class MoveHandler elided */</a:t>
            </a:r>
          </a:p>
          <a:p>
            <a:r>
              <a:rPr lang="x-none" sz="1200" dirty="0">
                <a:latin typeface="Consolas" charset="0"/>
                <a:ea typeface="Consolas" charset="0"/>
                <a:cs typeface="Consolas" charset="0"/>
              </a:rPr>
              <a:t>}</a:t>
            </a:r>
          </a:p>
        </p:txBody>
      </p:sp>
      <p:sp>
        <p:nvSpPr>
          <p:cNvPr id="7" name="Title 1">
            <a:extLst>
              <a:ext uri="{FF2B5EF4-FFF2-40B4-BE49-F238E27FC236}">
                <a16:creationId xmlns:a16="http://schemas.microsoft.com/office/drawing/2014/main" id="{6AB9D587-B537-A44B-85CB-0A8AAC1797AF}"/>
              </a:ext>
            </a:extLst>
          </p:cNvPr>
          <p:cNvSpPr txBox="1">
            <a:spLocks/>
          </p:cNvSpPr>
          <p:nvPr/>
        </p:nvSpPr>
        <p:spPr>
          <a:xfrm>
            <a:off x="467138" y="2505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rial" charset="0"/>
                <a:ea typeface="+mj-ea"/>
                <a:cs typeface="+mj-cs"/>
              </a:defRPr>
            </a:lvl1pPr>
          </a:lstStyle>
          <a:p>
            <a:r>
              <a:rPr lang="en-US" sz="3200" b="1" dirty="0" err="1">
                <a:solidFill>
                  <a:srgbClr val="0000FF"/>
                </a:solidFill>
                <a:latin typeface="Consolas" charset="0"/>
                <a:ea typeface="Consolas" charset="0"/>
                <a:cs typeface="Consolas" charset="0"/>
              </a:rPr>
              <a:t>MovingAlien</a:t>
            </a:r>
            <a:r>
              <a:rPr lang="en-US" sz="3200" b="1" dirty="0">
                <a:solidFill>
                  <a:srgbClr val="0000FF"/>
                </a:solidFill>
                <a:latin typeface="Consolas" charset="0"/>
                <a:ea typeface="Consolas" charset="0"/>
                <a:cs typeface="Consolas" charset="0"/>
              </a:rPr>
              <a:t>:</a:t>
            </a:r>
            <a:r>
              <a:rPr lang="en-US" sz="3200" b="1" dirty="0">
                <a:solidFill>
                  <a:srgbClr val="0000FF"/>
                </a:solidFill>
                <a:ea typeface="Arial" charset="0"/>
                <a:cs typeface="Arial" charset="0"/>
              </a:rPr>
              <a:t> </a:t>
            </a:r>
            <a:r>
              <a:rPr lang="en-US" sz="3200" b="1" dirty="0" err="1">
                <a:solidFill>
                  <a:srgbClr val="0000FF"/>
                </a:solidFill>
                <a:latin typeface="Consolas" charset="0"/>
                <a:ea typeface="Consolas" charset="0"/>
                <a:cs typeface="Consolas" charset="0"/>
              </a:rPr>
              <a:t>PaneOrganizer</a:t>
            </a:r>
            <a:r>
              <a:rPr lang="en-US" sz="3200" b="1" dirty="0">
                <a:solidFill>
                  <a:srgbClr val="0000FF"/>
                </a:solidFill>
              </a:rPr>
              <a:t> </a:t>
            </a:r>
            <a:br>
              <a:rPr lang="en-US" sz="3200" b="1" dirty="0"/>
            </a:br>
            <a:r>
              <a:rPr lang="en-US" sz="3200" b="1" dirty="0"/>
              <a:t>Class (2/4)</a:t>
            </a:r>
          </a:p>
        </p:txBody>
      </p:sp>
    </p:spTree>
    <p:extLst>
      <p:ext uri="{BB962C8B-B14F-4D97-AF65-F5344CB8AC3E}">
        <p14:creationId xmlns:p14="http://schemas.microsoft.com/office/powerpoint/2010/main" val="3561908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MovingShapeApp</a:t>
            </a:r>
            <a:r>
              <a:rPr lang="en-US" b="1" dirty="0">
                <a:ea typeface="Arial" charset="0"/>
                <a:cs typeface="Arial" charset="0"/>
              </a:rPr>
              <a:t>: App Class (1/3)</a:t>
            </a:r>
            <a:endParaRPr lang="en-US" b="1" dirty="0">
              <a:solidFill>
                <a:srgbClr val="224AFC"/>
              </a:solidFill>
              <a:latin typeface="Consolas" charset="0"/>
              <a:ea typeface="Consolas" charset="0"/>
              <a:cs typeface="Consolas" charset="0"/>
            </a:endParaRPr>
          </a:p>
        </p:txBody>
      </p:sp>
      <p:sp>
        <p:nvSpPr>
          <p:cNvPr id="3" name="Content Placeholder 2"/>
          <p:cNvSpPr>
            <a:spLocks noGrp="1"/>
          </p:cNvSpPr>
          <p:nvPr>
            <p:ph idx="1"/>
          </p:nvPr>
        </p:nvSpPr>
        <p:spPr>
          <a:xfrm>
            <a:off x="838200" y="1826684"/>
            <a:ext cx="5721096" cy="4349749"/>
          </a:xfrm>
        </p:spPr>
        <p:txBody>
          <a:bodyPr vert="horz" lIns="91440" tIns="45720" rIns="91440" bIns="45720" rtlCol="0" anchor="t">
            <a:normAutofit/>
          </a:bodyPr>
          <a:lstStyle/>
          <a:p>
            <a:pPr marL="0" indent="0">
              <a:buNone/>
            </a:pPr>
            <a:r>
              <a:rPr lang="en-US" b="1" dirty="0">
                <a:solidFill>
                  <a:srgbClr val="FF0000"/>
                </a:solidFill>
              </a:rPr>
              <a:t>1a. Instantiate a</a:t>
            </a:r>
            <a:r>
              <a:rPr lang="en-US" b="1" dirty="0"/>
              <a:t> </a:t>
            </a:r>
            <a:r>
              <a:rPr lang="en-US" b="1" dirty="0" err="1">
                <a:solidFill>
                  <a:srgbClr val="0000FF"/>
                </a:solidFill>
                <a:latin typeface="Consolas" charset="0"/>
                <a:ea typeface="Consolas" charset="0"/>
                <a:cs typeface="Consolas" charset="0"/>
              </a:rPr>
              <a:t>PaneOrganizer</a:t>
            </a:r>
            <a:r>
              <a:rPr lang="en-US" b="1" dirty="0">
                <a:solidFill>
                  <a:srgbClr val="0000FF"/>
                </a:solidFill>
              </a:rPr>
              <a:t> </a:t>
            </a:r>
            <a:r>
              <a:rPr lang="en-US" b="1" dirty="0">
                <a:solidFill>
                  <a:srgbClr val="FF0000"/>
                </a:solidFill>
              </a:rPr>
              <a:t>and store it in the local variable </a:t>
            </a:r>
            <a:r>
              <a:rPr lang="en-US" b="1" dirty="0">
                <a:solidFill>
                  <a:srgbClr val="0000FF"/>
                </a:solidFill>
                <a:latin typeface="Consolas" charset="0"/>
                <a:ea typeface="Consolas" charset="0"/>
                <a:cs typeface="Consolas" charset="0"/>
              </a:rPr>
              <a:t>organizer</a:t>
            </a:r>
          </a:p>
        </p:txBody>
      </p:sp>
      <p:sp>
        <p:nvSpPr>
          <p:cNvPr id="4" name="TextBox 3"/>
          <p:cNvSpPr txBox="1"/>
          <p:nvPr/>
        </p:nvSpPr>
        <p:spPr>
          <a:xfrm>
            <a:off x="838200" y="1321886"/>
            <a:ext cx="10515600" cy="461665"/>
          </a:xfrm>
          <a:prstGeom prst="rect">
            <a:avLst/>
          </a:prstGeom>
          <a:noFill/>
        </p:spPr>
        <p:txBody>
          <a:bodyPr wrap="square" rtlCol="0">
            <a:spAutoFit/>
          </a:bodyPr>
          <a:lstStyle/>
          <a:p>
            <a:pPr algn="ctr"/>
            <a:r>
              <a:rPr lang="en-US" sz="2400" dirty="0">
                <a:solidFill>
                  <a:srgbClr val="FF0000"/>
                </a:solidFill>
                <a:latin typeface="Arial" charset="0"/>
              </a:rPr>
              <a:t>*NOTE: Exactly the same process as previous examples*</a:t>
            </a:r>
          </a:p>
        </p:txBody>
      </p:sp>
      <p:sp>
        <p:nvSpPr>
          <p:cNvPr id="5" name="Shape 192"/>
          <p:cNvSpPr txBox="1"/>
          <p:nvPr/>
        </p:nvSpPr>
        <p:spPr>
          <a:xfrm>
            <a:off x="6559296" y="1826684"/>
            <a:ext cx="6109855" cy="3725699"/>
          </a:xfrm>
          <a:prstGeom prst="rect">
            <a:avLst/>
          </a:prstGeom>
          <a:noFill/>
          <a:ln>
            <a:noFill/>
          </a:ln>
        </p:spPr>
        <p:txBody>
          <a:bodyPr lIns="91425" tIns="91425" rIns="91425" bIns="91425" anchor="ctr" anchorCtr="0">
            <a:noAutofit/>
          </a:bodyPr>
          <a:lstStyle/>
          <a:p>
            <a:pPr lvl="0" rtl="0">
              <a:spcBef>
                <a:spcPts val="0"/>
              </a:spcBef>
              <a:buNone/>
            </a:pPr>
            <a:r>
              <a:rPr lang="en" sz="1300" dirty="0">
                <a:latin typeface="Consolas"/>
                <a:ea typeface="Consolas"/>
                <a:cs typeface="Consolas"/>
                <a:sym typeface="Consolas"/>
              </a:rPr>
              <a:t>public class App extends Application {</a:t>
            </a:r>
          </a:p>
          <a:p>
            <a:pPr lvl="0" rtl="0">
              <a:spcBef>
                <a:spcPts val="0"/>
              </a:spcBef>
              <a:buNone/>
            </a:pPr>
            <a:endParaRPr lang="en" sz="1300" dirty="0">
              <a:latin typeface="Consolas"/>
              <a:ea typeface="Consolas"/>
              <a:cs typeface="Consolas"/>
              <a:sym typeface="Consolas"/>
            </a:endParaRPr>
          </a:p>
          <a:p>
            <a:pPr lvl="0" rtl="0">
              <a:spcBef>
                <a:spcPts val="0"/>
              </a:spcBef>
              <a:buNone/>
            </a:pPr>
            <a:r>
              <a:rPr lang="en-US" sz="1300" dirty="0">
                <a:latin typeface="Consolas"/>
                <a:ea typeface="Consolas"/>
                <a:cs typeface="Consolas"/>
                <a:sym typeface="Consolas"/>
              </a:rPr>
              <a:t>    </a:t>
            </a:r>
            <a:r>
              <a:rPr lang="en" sz="1300" dirty="0">
                <a:latin typeface="Consolas"/>
                <a:ea typeface="Consolas"/>
                <a:cs typeface="Consolas"/>
                <a:sym typeface="Consolas"/>
              </a:rPr>
              <a:t>@Override</a:t>
            </a:r>
          </a:p>
          <a:p>
            <a:pPr lvl="0" rtl="0">
              <a:spcBef>
                <a:spcPts val="0"/>
              </a:spcBef>
              <a:buNone/>
            </a:pPr>
            <a:r>
              <a:rPr lang="en-US" sz="1300" dirty="0">
                <a:latin typeface="Consolas"/>
                <a:ea typeface="Consolas"/>
                <a:cs typeface="Consolas"/>
                <a:sym typeface="Consolas"/>
              </a:rPr>
              <a:t>    </a:t>
            </a:r>
            <a:r>
              <a:rPr lang="en" sz="1300" dirty="0">
                <a:latin typeface="Consolas"/>
                <a:ea typeface="Consolas"/>
                <a:cs typeface="Consolas"/>
                <a:sym typeface="Consolas"/>
              </a:rPr>
              <a:t>public void start(Stage stage) {</a:t>
            </a:r>
          </a:p>
          <a:p>
            <a:pPr lvl="0" rtl="0">
              <a:spcBef>
                <a:spcPts val="0"/>
              </a:spcBef>
              <a:buNone/>
            </a:pPr>
            <a:r>
              <a:rPr lang="en-US" sz="1300" dirty="0">
                <a:solidFill>
                  <a:srgbClr val="FF0000"/>
                </a:solidFill>
                <a:latin typeface="Consolas"/>
                <a:ea typeface="Consolas"/>
                <a:cs typeface="Consolas"/>
                <a:sym typeface="Consolas"/>
              </a:rPr>
              <a:t>        </a:t>
            </a:r>
            <a:r>
              <a:rPr lang="en" sz="1300" b="1" dirty="0" err="1">
                <a:solidFill>
                  <a:srgbClr val="FF0000"/>
                </a:solidFill>
                <a:latin typeface="Consolas"/>
                <a:ea typeface="Consolas"/>
                <a:cs typeface="Consolas"/>
                <a:sym typeface="Consolas"/>
              </a:rPr>
              <a:t>PaneOrganizer</a:t>
            </a:r>
            <a:r>
              <a:rPr lang="en" sz="1300" b="1" dirty="0">
                <a:solidFill>
                  <a:srgbClr val="FF0000"/>
                </a:solidFill>
                <a:latin typeface="Consolas"/>
                <a:ea typeface="Consolas"/>
                <a:cs typeface="Consolas"/>
                <a:sym typeface="Consolas"/>
              </a:rPr>
              <a:t> organizer = new </a:t>
            </a:r>
            <a:r>
              <a:rPr lang="en" sz="1300" b="1" dirty="0" err="1">
                <a:solidFill>
                  <a:srgbClr val="FF0000"/>
                </a:solidFill>
                <a:latin typeface="Consolas"/>
                <a:ea typeface="Consolas"/>
                <a:cs typeface="Consolas"/>
                <a:sym typeface="Consolas"/>
              </a:rPr>
              <a:t>PaneOrganizer</a:t>
            </a:r>
            <a:r>
              <a:rPr lang="en" sz="1300" b="1" dirty="0">
                <a:solidFill>
                  <a:srgbClr val="FF0000"/>
                </a:solidFill>
                <a:latin typeface="Consolas"/>
                <a:ea typeface="Consolas"/>
                <a:cs typeface="Consolas"/>
                <a:sym typeface="Consolas"/>
              </a:rPr>
              <a:t>();</a:t>
            </a:r>
            <a:r>
              <a:rPr lang="en-US" sz="1300" b="1" dirty="0">
                <a:solidFill>
                  <a:srgbClr val="FF0000"/>
                </a:solidFill>
                <a:latin typeface="Consolas"/>
                <a:ea typeface="Consolas"/>
                <a:cs typeface="Consolas"/>
                <a:sym typeface="Consolas"/>
              </a:rPr>
              <a:t> </a:t>
            </a:r>
          </a:p>
          <a:p>
            <a:pPr lvl="0" rtl="0">
              <a:spcBef>
                <a:spcPts val="0"/>
              </a:spcBef>
              <a:buNone/>
            </a:pPr>
            <a:r>
              <a:rPr lang="en-US" sz="13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Scene</a:t>
            </a:r>
            <a:r>
              <a:rPr lang="en" sz="8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scene</a:t>
            </a:r>
            <a:r>
              <a:rPr lang="en" sz="8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a:t>
            </a:r>
            <a:r>
              <a:rPr lang="en" sz="8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new</a:t>
            </a:r>
            <a:r>
              <a:rPr lang="en" sz="8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Scene(</a:t>
            </a:r>
            <a:r>
              <a:rPr lang="en" sz="1300" dirty="0" err="1">
                <a:solidFill>
                  <a:schemeClr val="bg1"/>
                </a:solidFill>
                <a:latin typeface="Consolas"/>
                <a:ea typeface="Consolas"/>
                <a:cs typeface="Consolas"/>
                <a:sym typeface="Consolas"/>
              </a:rPr>
              <a:t>organizer.getRoot</a:t>
            </a:r>
            <a:r>
              <a:rPr lang="en" sz="1300" dirty="0">
                <a:solidFill>
                  <a:schemeClr val="bg1"/>
                </a:solidFill>
                <a:latin typeface="Consolas"/>
                <a:ea typeface="Consolas"/>
                <a:cs typeface="Consolas"/>
                <a:sym typeface="Consolas"/>
              </a:rPr>
              <a:t>(),</a:t>
            </a:r>
            <a:r>
              <a:rPr lang="en" sz="4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200,</a:t>
            </a:r>
            <a:r>
              <a:rPr lang="en" sz="4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200);</a:t>
            </a:r>
          </a:p>
          <a:p>
            <a:pPr lvl="0" rtl="0">
              <a:spcBef>
                <a:spcPts val="0"/>
              </a:spcBef>
              <a:buNone/>
            </a:pPr>
            <a:endParaRPr lang="en" sz="1300" dirty="0">
              <a:solidFill>
                <a:schemeClr val="bg1"/>
              </a:solidFill>
              <a:latin typeface="Consolas"/>
              <a:ea typeface="Consolas"/>
              <a:cs typeface="Consolas"/>
              <a:sym typeface="Consolas"/>
            </a:endParaRPr>
          </a:p>
          <a:p>
            <a:pPr lvl="0" rtl="0">
              <a:spcBef>
                <a:spcPts val="0"/>
              </a:spcBef>
              <a:buNone/>
            </a:pPr>
            <a:r>
              <a:rPr lang="en-US" sz="13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stage.setScene(scene);</a:t>
            </a:r>
          </a:p>
          <a:p>
            <a:pPr lvl="0" rtl="0">
              <a:spcBef>
                <a:spcPts val="0"/>
              </a:spcBef>
              <a:buNone/>
            </a:pPr>
            <a:r>
              <a:rPr lang="en-US" sz="13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stage.setTitle("Color Changer");</a:t>
            </a:r>
          </a:p>
          <a:p>
            <a:pPr lvl="0" rtl="0">
              <a:spcBef>
                <a:spcPts val="0"/>
              </a:spcBef>
              <a:buNone/>
            </a:pPr>
            <a:r>
              <a:rPr lang="en-US" sz="1300" dirty="0">
                <a:solidFill>
                  <a:schemeClr val="bg1"/>
                </a:solidFill>
                <a:latin typeface="Consolas"/>
                <a:ea typeface="Consolas"/>
                <a:cs typeface="Consolas"/>
                <a:sym typeface="Consolas"/>
              </a:rPr>
              <a:t>        </a:t>
            </a:r>
            <a:r>
              <a:rPr lang="en" sz="1300" dirty="0">
                <a:solidFill>
                  <a:schemeClr val="bg1"/>
                </a:solidFill>
                <a:latin typeface="Consolas"/>
                <a:ea typeface="Consolas"/>
                <a:cs typeface="Consolas"/>
                <a:sym typeface="Consolas"/>
              </a:rPr>
              <a:t>stage.show();</a:t>
            </a:r>
          </a:p>
          <a:p>
            <a:pPr lvl="0" rtl="0">
              <a:spcBef>
                <a:spcPts val="0"/>
              </a:spcBef>
              <a:buNone/>
            </a:pPr>
            <a:r>
              <a:rPr lang="en-US" sz="1300" dirty="0">
                <a:latin typeface="Consolas"/>
                <a:ea typeface="Consolas"/>
                <a:cs typeface="Consolas"/>
                <a:sym typeface="Consolas"/>
              </a:rPr>
              <a:t>    </a:t>
            </a:r>
            <a:r>
              <a:rPr lang="en" sz="1300" dirty="0">
                <a:latin typeface="Consolas"/>
                <a:ea typeface="Consolas"/>
                <a:cs typeface="Consolas"/>
                <a:sym typeface="Consolas"/>
              </a:rPr>
              <a:t>}</a:t>
            </a:r>
          </a:p>
          <a:p>
            <a:pPr lvl="0" rtl="0">
              <a:spcBef>
                <a:spcPts val="0"/>
              </a:spcBef>
              <a:buNone/>
            </a:pPr>
            <a:endParaRPr sz="1300" dirty="0">
              <a:latin typeface="Consolas"/>
              <a:ea typeface="Consolas"/>
              <a:cs typeface="Consolas"/>
              <a:sym typeface="Consolas"/>
            </a:endParaRPr>
          </a:p>
          <a:p>
            <a:pPr lvl="0" rtl="0">
              <a:spcBef>
                <a:spcPts val="0"/>
              </a:spcBef>
              <a:buNone/>
            </a:pPr>
            <a:r>
              <a:rPr lang="en" sz="1300" dirty="0">
                <a:latin typeface="Consolas"/>
                <a:ea typeface="Consolas"/>
                <a:cs typeface="Consolas"/>
                <a:sym typeface="Consolas"/>
              </a:rPr>
              <a:t>}</a:t>
            </a:r>
          </a:p>
        </p:txBody>
      </p:sp>
    </p:spTree>
    <p:extLst>
      <p:ext uri="{BB962C8B-B14F-4D97-AF65-F5344CB8AC3E}">
        <p14:creationId xmlns:p14="http://schemas.microsoft.com/office/powerpoint/2010/main" val="658661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57403"/>
            <a:ext cx="5067300" cy="4349749"/>
          </a:xfrm>
        </p:spPr>
        <p:txBody>
          <a:bodyPr>
            <a:normAutofit/>
          </a:bodyPr>
          <a:lstStyle/>
          <a:p>
            <a:pPr>
              <a:buClr>
                <a:schemeClr val="tx1"/>
              </a:buClr>
            </a:pPr>
            <a:r>
              <a:rPr lang="en-US" dirty="0" err="1">
                <a:solidFill>
                  <a:srgbClr val="0000FF"/>
                </a:solidFill>
                <a:latin typeface="Consolas" charset="0"/>
                <a:ea typeface="Consolas" charset="0"/>
                <a:cs typeface="Consolas" charset="0"/>
              </a:rPr>
              <a:t>setupShape</a:t>
            </a:r>
            <a:r>
              <a:rPr lang="en-US" dirty="0">
                <a:solidFill>
                  <a:srgbClr val="0000FF"/>
                </a:solidFill>
                <a:latin typeface="Consolas" charset="0"/>
                <a:ea typeface="Consolas" charset="0"/>
                <a:cs typeface="Consolas" charset="0"/>
              </a:rPr>
              <a:t>() </a:t>
            </a:r>
            <a:r>
              <a:rPr lang="en-US" dirty="0"/>
              <a:t>method is no longer needed, as we now setup the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within the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class</a:t>
            </a:r>
          </a:p>
          <a:p>
            <a:pPr lvl="1">
              <a:buFont typeface="Courier New"/>
              <a:buChar char="o"/>
            </a:pPr>
            <a:r>
              <a:rPr lang="en-US" dirty="0"/>
              <a:t>remember that we set a default location for the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in its constructor:</a:t>
            </a:r>
          </a:p>
          <a:p>
            <a:pPr marL="0" indent="0" algn="ctr">
              <a:buNone/>
            </a:pPr>
            <a:r>
              <a:rPr lang="en-US" sz="1600" b="1" dirty="0" err="1">
                <a:solidFill>
                  <a:srgbClr val="0000FF"/>
                </a:solidFill>
                <a:latin typeface="Consolas" charset="0"/>
                <a:ea typeface="Consolas" charset="0"/>
                <a:cs typeface="Consolas" charset="0"/>
              </a:rPr>
              <a:t>this.setXLoc</a:t>
            </a:r>
            <a:r>
              <a:rPr lang="en-US" sz="1600" b="1" dirty="0">
                <a:solidFill>
                  <a:srgbClr val="0000FF"/>
                </a:solidFill>
                <a:latin typeface="Consolas" charset="0"/>
                <a:ea typeface="Consolas" charset="0"/>
                <a:cs typeface="Consolas" charset="0"/>
              </a:rPr>
              <a:t>(</a:t>
            </a:r>
            <a:r>
              <a:rPr lang="en-US" sz="1600" b="1" dirty="0" err="1">
                <a:solidFill>
                  <a:srgbClr val="0000FF"/>
                </a:solidFill>
                <a:latin typeface="Consolas" charset="0"/>
                <a:ea typeface="Consolas" charset="0"/>
                <a:cs typeface="Consolas" charset="0"/>
              </a:rPr>
              <a:t>Constants.START_X_OFFSET</a:t>
            </a:r>
            <a:r>
              <a:rPr lang="en-US" sz="1600" b="1" dirty="0">
                <a:solidFill>
                  <a:srgbClr val="0000FF"/>
                </a:solidFill>
                <a:latin typeface="Consolas" charset="0"/>
                <a:ea typeface="Consolas" charset="0"/>
                <a:cs typeface="Consolas" charset="0"/>
              </a:rPr>
              <a:t>);</a:t>
            </a:r>
          </a:p>
          <a:p>
            <a:pPr marL="609585" lvl="1" indent="0">
              <a:buNone/>
            </a:pPr>
            <a:endParaRPr lang="en-US" dirty="0"/>
          </a:p>
          <a:p>
            <a:pPr marL="0" indent="0">
              <a:buNone/>
            </a:pPr>
            <a:endParaRPr lang="en-US" dirty="0">
              <a:solidFill>
                <a:srgbClr val="224AFC"/>
              </a:solidFill>
              <a:latin typeface="Consolas" charset="0"/>
              <a:ea typeface="Consolas" charset="0"/>
              <a:cs typeface="Consolas" charset="0"/>
            </a:endParaRPr>
          </a:p>
        </p:txBody>
      </p:sp>
      <p:sp>
        <p:nvSpPr>
          <p:cNvPr id="4" name="TextBox 3"/>
          <p:cNvSpPr txBox="1"/>
          <p:nvPr/>
        </p:nvSpPr>
        <p:spPr>
          <a:xfrm>
            <a:off x="7744080" y="273799"/>
            <a:ext cx="6286500" cy="6647974"/>
          </a:xfrm>
          <a:prstGeom prst="rect">
            <a:avLst/>
          </a:prstGeom>
          <a:noFill/>
        </p:spPr>
        <p:txBody>
          <a:bodyPr wrap="square" rtlCol="0" anchor="t">
            <a:spAutoFit/>
          </a:bodyPr>
          <a:lstStyle/>
          <a:p>
            <a:r>
              <a:rPr lang="x-none" sz="1200" dirty="0">
                <a:latin typeface="Consolas" charset="0"/>
                <a:ea typeface="Consolas" charset="0"/>
                <a:cs typeface="Consolas" charset="0"/>
              </a:rPr>
              <a:t>public class PaneOrganizer {</a:t>
            </a:r>
          </a:p>
          <a:p>
            <a:r>
              <a:rPr lang="x-none" sz="1200" dirty="0">
                <a:latin typeface="Consolas" charset="0"/>
                <a:ea typeface="Consolas" charset="0"/>
                <a:cs typeface="Consolas" charset="0"/>
              </a:rPr>
              <a:t>    private BorderPane _root;</a:t>
            </a:r>
          </a:p>
          <a:p>
            <a:r>
              <a:rPr lang="x-none" sz="1200" dirty="0">
                <a:latin typeface="Consolas" charset="0"/>
                <a:ea typeface="Consolas" charset="0"/>
                <a:cs typeface="Consolas" charset="0"/>
              </a:rPr>
              <a:t>    private Alien _alien;</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a:t>
            </a:r>
            <a:r>
              <a:rPr lang="x-none" sz="1200" dirty="0" err="1">
                <a:latin typeface="Consolas" charset="0"/>
                <a:ea typeface="Consolas" charset="0"/>
                <a:cs typeface="Consolas" charset="0"/>
              </a:rPr>
              <a:t>PaneOrganizer</a:t>
            </a:r>
            <a:r>
              <a:rPr lang="x-none" sz="1200" dirty="0">
                <a:latin typeface="Consolas" charset="0"/>
                <a:ea typeface="Consolas" charset="0"/>
                <a:cs typeface="Consolas" charset="0"/>
              </a:rPr>
              <a:t>() {</a:t>
            </a:r>
          </a:p>
          <a:p>
            <a:r>
              <a:rPr lang="x-none" sz="1200" dirty="0">
                <a:latin typeface="Consolas" charset="0"/>
                <a:ea typeface="Consolas" charset="0"/>
                <a:cs typeface="Consolas" charset="0"/>
              </a:rPr>
              <a:t>        _root = new BorderPane();</a:t>
            </a:r>
          </a:p>
          <a:p>
            <a:r>
              <a:rPr lang="x-none" sz="1200" dirty="0">
                <a:latin typeface="Consolas" charset="0"/>
                <a:ea typeface="Consolas" charset="0"/>
                <a:cs typeface="Consolas" charset="0"/>
              </a:rPr>
              <a:t>        Pane alienPane = new Pane();</a:t>
            </a:r>
          </a:p>
          <a:p>
            <a:r>
              <a:rPr lang="x-none" sz="1200" dirty="0">
                <a:latin typeface="Consolas" charset="0"/>
                <a:ea typeface="Consolas" charset="0"/>
                <a:cs typeface="Consolas" charset="0"/>
              </a:rPr>
              <a:t>        _alien = new Alien(</a:t>
            </a:r>
            <a:r>
              <a:rPr lang="x-none" sz="1200" dirty="0" err="1">
                <a:latin typeface="Consolas" charset="0"/>
                <a:ea typeface="Consolas" charset="0"/>
                <a:cs typeface="Consolas" charset="0"/>
              </a:rPr>
              <a:t>alienPane</a:t>
            </a:r>
            <a:r>
              <a:rPr lang="x-none" sz="1200" dirty="0">
                <a:latin typeface="Consolas" charset="0"/>
                <a:ea typeface="Consolas" charset="0"/>
                <a:cs typeface="Consolas" charset="0"/>
              </a:rPr>
              <a:t>);</a:t>
            </a:r>
          </a:p>
          <a:p>
            <a:r>
              <a:rPr lang="x-none" sz="1200" dirty="0">
                <a:latin typeface="Consolas" charset="0"/>
                <a:ea typeface="Consolas" charset="0"/>
                <a:cs typeface="Consolas" charset="0"/>
              </a:rPr>
              <a:t>        _root.setCenter(alienPane);</a:t>
            </a:r>
          </a:p>
          <a:p>
            <a:r>
              <a:rPr lang="x-none" sz="1200" b="1" dirty="0">
                <a:solidFill>
                  <a:srgbClr val="FF0000"/>
                </a:solidFill>
                <a:latin typeface="Consolas" charset="0"/>
                <a:ea typeface="Consolas" charset="0"/>
                <a:cs typeface="Consolas" charset="0"/>
              </a:rPr>
              <a:t>        </a:t>
            </a:r>
            <a:r>
              <a:rPr lang="x-none" sz="1200" b="1" dirty="0">
                <a:solidFill>
                  <a:schemeClr val="accent6"/>
                </a:solidFill>
                <a:latin typeface="Consolas" charset="0"/>
                <a:ea typeface="Consolas" charset="0"/>
                <a:cs typeface="Consolas" charset="0"/>
              </a:rPr>
              <a:t>//this.setupShape();</a:t>
            </a:r>
          </a:p>
          <a:p>
            <a:r>
              <a:rPr lang="x-none" sz="1200" dirty="0">
                <a:latin typeface="Consolas" charset="0"/>
                <a:ea typeface="Consolas" charset="0"/>
                <a:cs typeface="Consolas" charset="0"/>
              </a:rPr>
              <a:t>        this.setupButtons();</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Pane getRoot() {</a:t>
            </a:r>
          </a:p>
          <a:p>
            <a:r>
              <a:rPr lang="x-none" sz="1200" dirty="0">
                <a:latin typeface="Consolas" charset="0"/>
                <a:ea typeface="Consolas" charset="0"/>
                <a:cs typeface="Consolas" charset="0"/>
              </a:rPr>
              <a:t>        return _root;</a:t>
            </a:r>
          </a:p>
          <a:p>
            <a:r>
              <a:rPr lang="x-none"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x-none" sz="1200" b="1" dirty="0">
                <a:solidFill>
                  <a:schemeClr val="accent6"/>
                </a:solidFill>
                <a:latin typeface="Consolas" charset="0"/>
                <a:ea typeface="Consolas" charset="0"/>
                <a:cs typeface="Consolas" charset="0"/>
              </a:rPr>
              <a:t>    //private void setupShape() {</a:t>
            </a:r>
          </a:p>
          <a:p>
            <a:r>
              <a:rPr lang="x-none" sz="1200" b="1" dirty="0">
                <a:solidFill>
                  <a:schemeClr val="accent6"/>
                </a:solidFill>
                <a:latin typeface="Consolas" charset="0"/>
                <a:ea typeface="Consolas" charset="0"/>
                <a:cs typeface="Consolas" charset="0"/>
              </a:rPr>
              <a:t>    //    _ellipse.setFill(Color.RED);</a:t>
            </a:r>
          </a:p>
          <a:p>
            <a:r>
              <a:rPr lang="x-none" sz="1200" b="1" dirty="0">
                <a:solidFill>
                  <a:schemeClr val="accent6"/>
                </a:solidFill>
                <a:latin typeface="Consolas" charset="0"/>
                <a:ea typeface="Consolas" charset="0"/>
                <a:cs typeface="Consolas" charset="0"/>
              </a:rPr>
              <a:t>    //    _ellipse.setCenterX(Constants.X_OFFSET);</a:t>
            </a:r>
          </a:p>
          <a:p>
            <a:r>
              <a:rPr lang="x-none" sz="1200" b="1" dirty="0">
                <a:solidFill>
                  <a:schemeClr val="accent6"/>
                </a:solidFill>
                <a:latin typeface="Consolas" charset="0"/>
                <a:ea typeface="Consolas" charset="0"/>
                <a:cs typeface="Consolas" charset="0"/>
              </a:rPr>
              <a:t>    //    _ellipse.setCenterY(Constants.Y_OFFSET);</a:t>
            </a:r>
          </a:p>
          <a:p>
            <a:r>
              <a:rPr lang="x-none" sz="1200" b="1" dirty="0">
                <a:solidFill>
                  <a:schemeClr val="accent6"/>
                </a:solidFill>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private void </a:t>
            </a:r>
            <a:r>
              <a:rPr lang="x-none" sz="1200" dirty="0" err="1">
                <a:latin typeface="Consolas" charset="0"/>
                <a:ea typeface="Consolas" charset="0"/>
                <a:cs typeface="Consolas" charset="0"/>
              </a:rPr>
              <a:t>setupButtons</a:t>
            </a:r>
            <a:r>
              <a:rPr lang="x-none" sz="1200" dirty="0">
                <a:latin typeface="Consolas" charset="0"/>
                <a:ea typeface="Consolas" charset="0"/>
                <a:cs typeface="Consolas" charset="0"/>
              </a:rPr>
              <a:t>() {</a:t>
            </a:r>
            <a:r>
              <a:rPr lang="x-none" sz="1200" b="1" dirty="0">
                <a:solidFill>
                  <a:srgbClr val="FF0000"/>
                </a:solidFill>
                <a:latin typeface="Consolas" charset="0"/>
                <a:ea typeface="Consolas" charset="0"/>
                <a:cs typeface="Consolas" charset="0"/>
              </a:rPr>
              <a:t>   </a:t>
            </a:r>
          </a:p>
          <a:p>
            <a:r>
              <a:rPr lang="x-none" sz="1200" dirty="0">
                <a:latin typeface="Consolas" charset="0"/>
                <a:ea typeface="Consolas" charset="0"/>
                <a:cs typeface="Consolas" charset="0"/>
              </a:rPr>
              <a:t>        HBox buttonPane = new HBox();</a:t>
            </a:r>
          </a:p>
          <a:p>
            <a:r>
              <a:rPr lang="x-none" sz="1200" dirty="0">
                <a:latin typeface="Consolas" charset="0"/>
                <a:ea typeface="Consolas" charset="0"/>
                <a:cs typeface="Consolas" charset="0"/>
              </a:rPr>
              <a:t>        _root.setBottom(buttonPane);</a:t>
            </a:r>
          </a:p>
          <a:p>
            <a:r>
              <a:rPr lang="x-none" sz="1200" dirty="0">
                <a:latin typeface="Consolas" charset="0"/>
                <a:ea typeface="Consolas" charset="0"/>
                <a:cs typeface="Consolas" charset="0"/>
              </a:rPr>
              <a:t>        Button b1 = new Button(“Move Left”);</a:t>
            </a:r>
          </a:p>
          <a:p>
            <a:r>
              <a:rPr lang="x-none" sz="1200" dirty="0">
                <a:latin typeface="Consolas" charset="0"/>
                <a:ea typeface="Consolas" charset="0"/>
                <a:cs typeface="Consolas" charset="0"/>
              </a:rPr>
              <a:t>        Button b2 = new Button(“Move Right”);</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buttonPane.getChildren().addAll(b1, b2);</a:t>
            </a:r>
            <a:endParaRPr lang="x-none" sz="1200" b="1" dirty="0">
              <a:solidFill>
                <a:srgbClr val="FF0000"/>
              </a:solidFill>
              <a:latin typeface="Consolas" charset="0"/>
              <a:ea typeface="Consolas" charset="0"/>
              <a:cs typeface="Consolas" charset="0"/>
            </a:endParaRP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buttonPane.setSpacing(30);</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b1.setOnAction(new MoveHandler(true));</a:t>
            </a:r>
          </a:p>
          <a:p>
            <a:r>
              <a:rPr lang="x-none" sz="1200" dirty="0">
                <a:latin typeface="Consolas" charset="0"/>
                <a:ea typeface="Consolas" charset="0"/>
                <a:cs typeface="Consolas" charset="0"/>
              </a:rPr>
              <a:t>        b2.setOnAction(new MoveHandler(false));</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a:t>
            </a:r>
          </a:p>
          <a:p>
            <a:endParaRPr lang="en-US" sz="600" dirty="0">
              <a:latin typeface="Consolas" charset="0"/>
              <a:ea typeface="Consolas" charset="0"/>
              <a:cs typeface="Consolas" charset="0"/>
            </a:endParaRPr>
          </a:p>
          <a:p>
            <a:r>
              <a:rPr lang="x-none" sz="1200" dirty="0">
                <a:latin typeface="Consolas" charset="0"/>
                <a:ea typeface="Consolas" charset="0"/>
                <a:cs typeface="Consolas" charset="0"/>
              </a:rPr>
              <a:t>    /* private class MoveHandler elided */</a:t>
            </a:r>
          </a:p>
          <a:p>
            <a:r>
              <a:rPr lang="x-none" sz="1200" dirty="0">
                <a:latin typeface="Consolas" charset="0"/>
                <a:ea typeface="Consolas" charset="0"/>
                <a:cs typeface="Consolas" charset="0"/>
              </a:rPr>
              <a:t>}</a:t>
            </a:r>
          </a:p>
        </p:txBody>
      </p:sp>
      <p:sp>
        <p:nvSpPr>
          <p:cNvPr id="7" name="Title 1">
            <a:extLst>
              <a:ext uri="{FF2B5EF4-FFF2-40B4-BE49-F238E27FC236}">
                <a16:creationId xmlns:a16="http://schemas.microsoft.com/office/drawing/2014/main" id="{55084575-CAD9-9847-89F7-4D9A2579B2C0}"/>
              </a:ext>
            </a:extLst>
          </p:cNvPr>
          <p:cNvSpPr>
            <a:spLocks noGrp="1"/>
          </p:cNvSpPr>
          <p:nvPr>
            <p:ph type="title"/>
          </p:nvPr>
        </p:nvSpPr>
        <p:spPr>
          <a:xfrm>
            <a:off x="467138" y="250561"/>
            <a:ext cx="10515600" cy="1325563"/>
          </a:xfrm>
        </p:spPr>
        <p:txBody>
          <a:bodyPr>
            <a:normAutofit/>
          </a:bodyPr>
          <a:lstStyle/>
          <a:p>
            <a:r>
              <a:rPr lang="en-US" sz="3200" b="1" dirty="0" err="1">
                <a:solidFill>
                  <a:srgbClr val="0000FF"/>
                </a:solidFill>
                <a:latin typeface="Consolas" charset="0"/>
                <a:ea typeface="Consolas" charset="0"/>
                <a:cs typeface="Consolas" charset="0"/>
              </a:rPr>
              <a:t>MovingAlien</a:t>
            </a:r>
            <a:r>
              <a:rPr lang="en-US" sz="3200" b="1" dirty="0">
                <a:solidFill>
                  <a:srgbClr val="0000FF"/>
                </a:solidFill>
                <a:latin typeface="Consolas" charset="0"/>
                <a:ea typeface="Consolas" charset="0"/>
                <a:cs typeface="Consolas" charset="0"/>
              </a:rPr>
              <a:t>:</a:t>
            </a:r>
            <a:r>
              <a:rPr lang="en-US" sz="3200" b="1" dirty="0">
                <a:solidFill>
                  <a:srgbClr val="0000FF"/>
                </a:solidFill>
                <a:ea typeface="Arial" charset="0"/>
                <a:cs typeface="Arial" charset="0"/>
              </a:rPr>
              <a:t> </a:t>
            </a:r>
            <a:r>
              <a:rPr lang="en-US" sz="3200" b="1" dirty="0" err="1">
                <a:solidFill>
                  <a:srgbClr val="0000FF"/>
                </a:solidFill>
                <a:latin typeface="Consolas" charset="0"/>
                <a:ea typeface="Consolas" charset="0"/>
                <a:cs typeface="Consolas" charset="0"/>
              </a:rPr>
              <a:t>PaneOrganizer</a:t>
            </a:r>
            <a:r>
              <a:rPr lang="en-US" sz="3200" b="1" dirty="0">
                <a:solidFill>
                  <a:srgbClr val="0000FF"/>
                </a:solidFill>
              </a:rPr>
              <a:t> </a:t>
            </a:r>
            <a:br>
              <a:rPr lang="en-US" sz="3200" b="1" dirty="0"/>
            </a:br>
            <a:r>
              <a:rPr lang="en-US" sz="3200" b="1" dirty="0"/>
              <a:t>Class (3/4)</a:t>
            </a:r>
          </a:p>
        </p:txBody>
      </p:sp>
    </p:spTree>
    <p:extLst>
      <p:ext uri="{BB962C8B-B14F-4D97-AF65-F5344CB8AC3E}">
        <p14:creationId xmlns:p14="http://schemas.microsoft.com/office/powerpoint/2010/main" val="4120536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57403"/>
            <a:ext cx="5067300" cy="4349749"/>
          </a:xfrm>
        </p:spPr>
        <p:txBody>
          <a:bodyPr>
            <a:normAutofit/>
          </a:bodyPr>
          <a:lstStyle/>
          <a:p>
            <a:pPr>
              <a:buClr>
                <a:schemeClr val="tx1"/>
              </a:buClr>
            </a:pPr>
            <a:r>
              <a:rPr lang="en-US" dirty="0"/>
              <a:t>Last modification we have to make is from within the </a:t>
            </a:r>
            <a:r>
              <a:rPr lang="en-US" dirty="0" err="1">
                <a:solidFill>
                  <a:srgbClr val="0000FF"/>
                </a:solidFill>
                <a:latin typeface="Consolas" charset="0"/>
                <a:ea typeface="Consolas" charset="0"/>
                <a:cs typeface="Consolas" charset="0"/>
              </a:rPr>
              <a:t>MoveHandler</a:t>
            </a:r>
            <a:r>
              <a:rPr lang="en-US" dirty="0">
                <a:solidFill>
                  <a:srgbClr val="0000FF"/>
                </a:solidFill>
              </a:rPr>
              <a:t> </a:t>
            </a:r>
            <a:r>
              <a:rPr lang="en-US" dirty="0"/>
              <a:t>class, where we will swap in </a:t>
            </a:r>
            <a:r>
              <a:rPr lang="en-US" dirty="0">
                <a:solidFill>
                  <a:srgbClr val="0000FF"/>
                </a:solidFill>
                <a:latin typeface="Consolas" charset="0"/>
                <a:ea typeface="Consolas" charset="0"/>
                <a:cs typeface="Consolas" charset="0"/>
              </a:rPr>
              <a:t>_alien</a:t>
            </a:r>
            <a:r>
              <a:rPr lang="en-US" dirty="0"/>
              <a:t> for </a:t>
            </a:r>
            <a:r>
              <a:rPr lang="en-US" dirty="0">
                <a:solidFill>
                  <a:srgbClr val="0000FF"/>
                </a:solidFill>
                <a:latin typeface="Consolas" charset="0"/>
                <a:ea typeface="Consolas" charset="0"/>
                <a:cs typeface="Consolas" charset="0"/>
              </a:rPr>
              <a:t>_ellipse</a:t>
            </a:r>
            <a:r>
              <a:rPr lang="en-US" dirty="0">
                <a:solidFill>
                  <a:srgbClr val="0000FF"/>
                </a:solidFill>
              </a:rPr>
              <a:t> </a:t>
            </a:r>
            <a:r>
              <a:rPr lang="en-US" dirty="0"/>
              <a:t>references</a:t>
            </a:r>
          </a:p>
          <a:p>
            <a:pPr>
              <a:buClr>
                <a:schemeClr val="tx1"/>
              </a:buClr>
            </a:pPr>
            <a:r>
              <a:rPr lang="en-US" dirty="0"/>
              <a:t>We implemented </a:t>
            </a:r>
            <a:r>
              <a:rPr lang="en-US" dirty="0" err="1">
                <a:solidFill>
                  <a:srgbClr val="0000FF"/>
                </a:solidFill>
                <a:latin typeface="Consolas" charset="0"/>
                <a:ea typeface="Consolas" charset="0"/>
                <a:cs typeface="Consolas" charset="0"/>
              </a:rPr>
              <a:t>setXLoc</a:t>
            </a:r>
            <a:r>
              <a:rPr lang="en-US" dirty="0">
                <a:solidFill>
                  <a:srgbClr val="0000FF"/>
                </a:solidFill>
                <a:latin typeface="Consolas" charset="0"/>
                <a:ea typeface="Consolas" charset="0"/>
                <a:cs typeface="Consolas" charset="0"/>
              </a:rPr>
              <a:t>(…)</a:t>
            </a:r>
            <a:r>
              <a:rPr lang="en-US" dirty="0">
                <a:solidFill>
                  <a:srgbClr val="0000FF"/>
                </a:solidFill>
              </a:rPr>
              <a:t> </a:t>
            </a:r>
            <a:r>
              <a:rPr lang="en-US" dirty="0"/>
              <a:t>and </a:t>
            </a:r>
            <a:r>
              <a:rPr lang="en-US" dirty="0" err="1">
                <a:solidFill>
                  <a:srgbClr val="0000FF"/>
                </a:solidFill>
                <a:latin typeface="Consolas" charset="0"/>
                <a:ea typeface="Consolas" charset="0"/>
                <a:cs typeface="Consolas" charset="0"/>
              </a:rPr>
              <a:t>getXLoc</a:t>
            </a:r>
            <a:r>
              <a:rPr lang="en-US" dirty="0">
                <a:solidFill>
                  <a:srgbClr val="0000FF"/>
                </a:solidFill>
                <a:latin typeface="Consolas" charset="0"/>
                <a:ea typeface="Consolas" charset="0"/>
                <a:cs typeface="Consolas" charset="0"/>
              </a:rPr>
              <a:t>()</a:t>
            </a:r>
            <a:r>
              <a:rPr lang="en-US" dirty="0">
                <a:solidFill>
                  <a:srgbClr val="0000FF"/>
                </a:solidFill>
              </a:rPr>
              <a:t> </a:t>
            </a:r>
            <a:r>
              <a:rPr lang="en-US" dirty="0"/>
              <a:t>methods in </a:t>
            </a:r>
            <a:r>
              <a:rPr lang="en-US" dirty="0">
                <a:solidFill>
                  <a:srgbClr val="0000FF"/>
                </a:solidFill>
                <a:latin typeface="Consolas" charset="0"/>
                <a:ea typeface="Consolas" charset="0"/>
                <a:cs typeface="Consolas" charset="0"/>
              </a:rPr>
              <a:t>Alien</a:t>
            </a:r>
            <a:r>
              <a:rPr lang="en-US" dirty="0">
                <a:solidFill>
                  <a:srgbClr val="0000FF"/>
                </a:solidFill>
              </a:rPr>
              <a:t> </a:t>
            </a:r>
            <a:r>
              <a:rPr lang="en-US" dirty="0"/>
              <a:t>so </a:t>
            </a:r>
            <a:r>
              <a:rPr lang="en-US" dirty="0" err="1">
                <a:solidFill>
                  <a:srgbClr val="0000FF"/>
                </a:solidFill>
                <a:latin typeface="Consolas" charset="0"/>
                <a:ea typeface="Consolas" charset="0"/>
                <a:cs typeface="Consolas" charset="0"/>
              </a:rPr>
              <a:t>MoveHandler</a:t>
            </a:r>
            <a:r>
              <a:rPr lang="en-US" dirty="0">
                <a:solidFill>
                  <a:srgbClr val="0000FF"/>
                </a:solidFill>
              </a:rPr>
              <a:t> </a:t>
            </a:r>
            <a:r>
              <a:rPr lang="en-US" dirty="0"/>
              <a:t>can call them</a:t>
            </a:r>
          </a:p>
          <a:p>
            <a:pPr marL="609585" lvl="1" indent="0">
              <a:buNone/>
            </a:pPr>
            <a:endParaRPr lang="en-US" sz="2800" dirty="0"/>
          </a:p>
          <a:p>
            <a:pPr marL="0" indent="0">
              <a:buNone/>
            </a:pPr>
            <a:endParaRPr lang="en-US" dirty="0"/>
          </a:p>
        </p:txBody>
      </p:sp>
      <p:sp>
        <p:nvSpPr>
          <p:cNvPr id="4" name="TextBox 3"/>
          <p:cNvSpPr txBox="1"/>
          <p:nvPr/>
        </p:nvSpPr>
        <p:spPr>
          <a:xfrm>
            <a:off x="6286502" y="250561"/>
            <a:ext cx="6286500" cy="6924973"/>
          </a:xfrm>
          <a:prstGeom prst="rect">
            <a:avLst/>
          </a:prstGeom>
          <a:noFill/>
        </p:spPr>
        <p:txBody>
          <a:bodyPr wrap="square" rtlCol="0" anchor="t">
            <a:spAutoFit/>
          </a:bodyPr>
          <a:lstStyle/>
          <a:p>
            <a:r>
              <a:rPr lang="x-none" sz="1200" dirty="0">
                <a:latin typeface="Consolas" charset="0"/>
                <a:ea typeface="Consolas" charset="0"/>
                <a:cs typeface="Consolas" charset="0"/>
              </a:rPr>
              <a:t>public class PaneOrganizer {</a:t>
            </a:r>
          </a:p>
          <a:p>
            <a:r>
              <a:rPr lang="x-none" sz="1200" dirty="0">
                <a:latin typeface="Consolas" charset="0"/>
                <a:ea typeface="Consolas" charset="0"/>
                <a:cs typeface="Consolas" charset="0"/>
              </a:rPr>
              <a:t>    private BorderPane _root;</a:t>
            </a:r>
          </a:p>
          <a:p>
            <a:r>
              <a:rPr lang="x-none" sz="1200" dirty="0">
                <a:latin typeface="Consolas" charset="0"/>
                <a:ea typeface="Consolas" charset="0"/>
                <a:cs typeface="Consolas" charset="0"/>
              </a:rPr>
              <a:t>    private Alien _alien;</a:t>
            </a:r>
          </a:p>
          <a:p>
            <a:r>
              <a:rPr lang="x-none" sz="1200" dirty="0">
                <a:latin typeface="Consolas" charset="0"/>
                <a:ea typeface="Consolas" charset="0"/>
                <a:cs typeface="Consolas" charset="0"/>
              </a:rPr>
              <a:t>    public PaneOrganizer() {</a:t>
            </a:r>
          </a:p>
          <a:p>
            <a:r>
              <a:rPr lang="x-none" sz="1200" dirty="0">
                <a:latin typeface="Consolas" charset="0"/>
                <a:ea typeface="Consolas" charset="0"/>
                <a:cs typeface="Consolas" charset="0"/>
              </a:rPr>
              <a:t>        _root = new BorderPane();</a:t>
            </a:r>
          </a:p>
          <a:p>
            <a:r>
              <a:rPr lang="x-none" sz="1200" dirty="0">
                <a:latin typeface="Consolas" charset="0"/>
                <a:ea typeface="Consolas" charset="0"/>
                <a:cs typeface="Consolas" charset="0"/>
              </a:rPr>
              <a:t>        Pane </a:t>
            </a:r>
            <a:r>
              <a:rPr lang="x-none" sz="1200" dirty="0" err="1">
                <a:latin typeface="Consolas" charset="0"/>
                <a:ea typeface="Consolas" charset="0"/>
                <a:cs typeface="Consolas" charset="0"/>
              </a:rPr>
              <a:t>alienPane</a:t>
            </a:r>
            <a:r>
              <a:rPr lang="x-none" sz="1200" dirty="0">
                <a:latin typeface="Consolas" charset="0"/>
                <a:ea typeface="Consolas" charset="0"/>
                <a:cs typeface="Consolas" charset="0"/>
              </a:rPr>
              <a:t> = new Pane();</a:t>
            </a:r>
          </a:p>
          <a:p>
            <a:r>
              <a:rPr lang="x-none" sz="1200" dirty="0">
                <a:latin typeface="Consolas" charset="0"/>
                <a:ea typeface="Consolas" charset="0"/>
                <a:cs typeface="Consolas" charset="0"/>
              </a:rPr>
              <a:t>        _alien = new Alien(alienPane);</a:t>
            </a:r>
          </a:p>
          <a:p>
            <a:r>
              <a:rPr lang="x-none" sz="1200" dirty="0">
                <a:latin typeface="Consolas" charset="0"/>
                <a:ea typeface="Consolas" charset="0"/>
                <a:cs typeface="Consolas" charset="0"/>
              </a:rPr>
              <a:t>        _root.setCenter(alienPane);</a:t>
            </a:r>
          </a:p>
          <a:p>
            <a:r>
              <a:rPr lang="x-none" sz="1200" dirty="0">
                <a:latin typeface="Consolas" charset="0"/>
                <a:ea typeface="Consolas" charset="0"/>
                <a:cs typeface="Consolas" charset="0"/>
              </a:rPr>
              <a:t>        this.setupButtons();</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Pane getRoot() {</a:t>
            </a:r>
          </a:p>
          <a:p>
            <a:r>
              <a:rPr lang="x-none" sz="1200" dirty="0">
                <a:latin typeface="Consolas" charset="0"/>
                <a:ea typeface="Consolas" charset="0"/>
                <a:cs typeface="Consolas" charset="0"/>
              </a:rPr>
              <a:t>        return _root;</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private void setupButtons() {</a:t>
            </a:r>
            <a:r>
              <a:rPr lang="x-none" sz="1200" b="1" dirty="0">
                <a:solidFill>
                  <a:srgbClr val="FF0000"/>
                </a:solidFill>
                <a:latin typeface="Consolas" charset="0"/>
                <a:ea typeface="Consolas" charset="0"/>
                <a:cs typeface="Consolas" charset="0"/>
              </a:rPr>
              <a:t>      </a:t>
            </a:r>
            <a:endParaRPr lang="x-none" sz="1200" b="1" dirty="0">
              <a:latin typeface="Consolas" charset="0"/>
              <a:ea typeface="Consolas" charset="0"/>
              <a:cs typeface="Consolas" charset="0"/>
            </a:endParaRPr>
          </a:p>
          <a:p>
            <a:r>
              <a:rPr lang="x-none" sz="1200" dirty="0">
                <a:latin typeface="Consolas" charset="0"/>
                <a:ea typeface="Consolas" charset="0"/>
                <a:cs typeface="Consolas" charset="0"/>
              </a:rPr>
              <a:t>        HBox buttonPane = new HBox();</a:t>
            </a:r>
          </a:p>
          <a:p>
            <a:r>
              <a:rPr lang="x-none" sz="1200" dirty="0">
                <a:latin typeface="Consolas" charset="0"/>
                <a:ea typeface="Consolas" charset="0"/>
                <a:cs typeface="Consolas" charset="0"/>
              </a:rPr>
              <a:t>        _root.setBottom(buttonPane);</a:t>
            </a:r>
          </a:p>
          <a:p>
            <a:r>
              <a:rPr lang="x-none" sz="1200" dirty="0">
                <a:latin typeface="Consolas" charset="0"/>
                <a:ea typeface="Consolas" charset="0"/>
                <a:cs typeface="Consolas" charset="0"/>
              </a:rPr>
              <a:t>        Button b1 = new Button(“Move Left”);</a:t>
            </a:r>
          </a:p>
          <a:p>
            <a:r>
              <a:rPr lang="x-none" sz="1200" dirty="0">
                <a:latin typeface="Consolas" charset="0"/>
                <a:ea typeface="Consolas" charset="0"/>
                <a:cs typeface="Consolas" charset="0"/>
              </a:rPr>
              <a:t>        Button b2 = new Button(“Move Right”);</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buttonPane.getChildren().addAll(b1, b2);</a:t>
            </a:r>
            <a:endParaRPr lang="x-none" sz="1200" b="1" dirty="0">
              <a:latin typeface="Consolas" charset="0"/>
              <a:ea typeface="Consolas" charset="0"/>
              <a:cs typeface="Consolas" charset="0"/>
            </a:endParaRP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buttonPane.setSpacing(30);</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b1.setOnAction(new MoveHandler(true));</a:t>
            </a:r>
          </a:p>
          <a:p>
            <a:r>
              <a:rPr lang="x-none" sz="1200" dirty="0">
                <a:latin typeface="Consolas" charset="0"/>
                <a:ea typeface="Consolas" charset="0"/>
                <a:cs typeface="Consolas" charset="0"/>
              </a:rPr>
              <a:t>        b2.setOnAction(new MoveHandler(false));</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a:t>
            </a:r>
          </a:p>
          <a:p>
            <a:r>
              <a:rPr lang="x-none" sz="1200" dirty="0">
                <a:latin typeface="Consolas" charset="0"/>
                <a:ea typeface="Consolas" charset="0"/>
                <a:cs typeface="Consolas" charset="0"/>
              </a:rPr>
              <a:t>    private class MoveHandler implements EventHandler&lt;ActionEvent&gt; {</a:t>
            </a:r>
          </a:p>
          <a:p>
            <a:r>
              <a:rPr lang="x-none" sz="1200" dirty="0">
                <a:latin typeface="Consolas" charset="0"/>
                <a:ea typeface="Consolas" charset="0"/>
                <a:cs typeface="Consolas" charset="0"/>
              </a:rPr>
              <a:t>        private int _distance;</a:t>
            </a:r>
          </a:p>
          <a:p>
            <a:r>
              <a:rPr lang="x-none" sz="1200" dirty="0">
                <a:latin typeface="Consolas" charset="0"/>
                <a:ea typeface="Consolas" charset="0"/>
                <a:cs typeface="Consolas" charset="0"/>
              </a:rPr>
              <a:t>        public MoveHandler(boolean </a:t>
            </a:r>
            <a:r>
              <a:rPr lang="x-none" sz="1200" dirty="0" err="1">
                <a:latin typeface="Consolas" charset="0"/>
                <a:ea typeface="Consolas" charset="0"/>
                <a:cs typeface="Consolas" charset="0"/>
              </a:rPr>
              <a:t>isLeft</a:t>
            </a:r>
            <a:r>
              <a:rPr lang="x-none" sz="1200" dirty="0">
                <a:latin typeface="Consolas" charset="0"/>
                <a:ea typeface="Consolas" charset="0"/>
                <a:cs typeface="Consolas" charset="0"/>
              </a:rPr>
              <a:t>) {</a:t>
            </a:r>
          </a:p>
          <a:p>
            <a:r>
              <a:rPr lang="x-none" sz="1200" dirty="0">
                <a:latin typeface="Consolas" charset="0"/>
                <a:ea typeface="Consolas" charset="0"/>
                <a:cs typeface="Consolas" charset="0"/>
              </a:rPr>
              <a:t>            _distance = Constants.DISTANCE_X;</a:t>
            </a:r>
          </a:p>
          <a:p>
            <a:r>
              <a:rPr lang="x-none" sz="1200" dirty="0">
                <a:latin typeface="Consolas" charset="0"/>
                <a:ea typeface="Consolas" charset="0"/>
                <a:cs typeface="Consolas" charset="0"/>
              </a:rPr>
              <a:t>            if (</a:t>
            </a:r>
            <a:r>
              <a:rPr lang="x-none" sz="1200" dirty="0" err="1">
                <a:latin typeface="Consolas" charset="0"/>
                <a:ea typeface="Consolas" charset="0"/>
                <a:cs typeface="Consolas" charset="0"/>
              </a:rPr>
              <a:t>isLeft</a:t>
            </a:r>
            <a:r>
              <a:rPr lang="x-none" sz="1200" dirty="0">
                <a:latin typeface="Consolas" charset="0"/>
                <a:ea typeface="Consolas" charset="0"/>
                <a:cs typeface="Consolas" charset="0"/>
              </a:rPr>
              <a:t>) {</a:t>
            </a:r>
          </a:p>
          <a:p>
            <a:r>
              <a:rPr lang="x-none" sz="1200" dirty="0">
                <a:latin typeface="Consolas" charset="0"/>
                <a:ea typeface="Consolas" charset="0"/>
                <a:cs typeface="Consolas" charset="0"/>
              </a:rPr>
              <a:t>                _distance *= -1;</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void handle(ActionEvent event) {</a:t>
            </a:r>
          </a:p>
          <a:p>
            <a:r>
              <a:rPr lang="x-none" sz="1200" dirty="0">
                <a:latin typeface="Consolas" charset="0"/>
                <a:ea typeface="Consolas" charset="0"/>
                <a:cs typeface="Consolas" charset="0"/>
              </a:rPr>
              <a:t>            </a:t>
            </a:r>
            <a:r>
              <a:rPr lang="x-none" sz="1200" b="1" dirty="0">
                <a:solidFill>
                  <a:srgbClr val="FF0000"/>
                </a:solidFill>
                <a:latin typeface="Consolas" charset="0"/>
                <a:ea typeface="Consolas" charset="0"/>
                <a:cs typeface="Consolas" charset="0"/>
              </a:rPr>
              <a:t>_alien.setXLoc(_alien.getXLoc() + _distance);</a:t>
            </a:r>
            <a:endParaRPr lang="x-none" sz="1200" b="1" dirty="0">
              <a:latin typeface="Consolas" charset="0"/>
              <a:ea typeface="Consolas" charset="0"/>
              <a:cs typeface="Consolas" charset="0"/>
            </a:endParaRP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a:t>
            </a:r>
          </a:p>
        </p:txBody>
      </p:sp>
      <p:sp>
        <p:nvSpPr>
          <p:cNvPr id="7" name="Title 1">
            <a:extLst>
              <a:ext uri="{FF2B5EF4-FFF2-40B4-BE49-F238E27FC236}">
                <a16:creationId xmlns:a16="http://schemas.microsoft.com/office/drawing/2014/main" id="{96F091F2-E266-E34A-AA78-1BFB2865485D}"/>
              </a:ext>
            </a:extLst>
          </p:cNvPr>
          <p:cNvSpPr>
            <a:spLocks noGrp="1"/>
          </p:cNvSpPr>
          <p:nvPr>
            <p:ph type="title"/>
          </p:nvPr>
        </p:nvSpPr>
        <p:spPr>
          <a:xfrm>
            <a:off x="467138" y="250561"/>
            <a:ext cx="10515600" cy="1325563"/>
          </a:xfrm>
        </p:spPr>
        <p:txBody>
          <a:bodyPr>
            <a:normAutofit/>
          </a:bodyPr>
          <a:lstStyle/>
          <a:p>
            <a:r>
              <a:rPr lang="en-US" sz="3200" b="1" dirty="0" err="1">
                <a:solidFill>
                  <a:srgbClr val="0000FF"/>
                </a:solidFill>
                <a:latin typeface="Consolas" charset="0"/>
                <a:ea typeface="Consolas" charset="0"/>
                <a:cs typeface="Consolas" charset="0"/>
              </a:rPr>
              <a:t>MovingAlien</a:t>
            </a:r>
            <a:r>
              <a:rPr lang="en-US" sz="3200" b="1" dirty="0">
                <a:solidFill>
                  <a:srgbClr val="0000FF"/>
                </a:solidFill>
                <a:latin typeface="Consolas" charset="0"/>
                <a:ea typeface="Consolas" charset="0"/>
                <a:cs typeface="Consolas" charset="0"/>
              </a:rPr>
              <a:t>:</a:t>
            </a:r>
            <a:r>
              <a:rPr lang="en-US" sz="3200" b="1" dirty="0">
                <a:solidFill>
                  <a:srgbClr val="0000FF"/>
                </a:solidFill>
                <a:ea typeface="Arial" charset="0"/>
                <a:cs typeface="Arial" charset="0"/>
              </a:rPr>
              <a:t> </a:t>
            </a:r>
            <a:r>
              <a:rPr lang="en-US" sz="3200" b="1" dirty="0" err="1">
                <a:solidFill>
                  <a:srgbClr val="0000FF"/>
                </a:solidFill>
                <a:latin typeface="Consolas" charset="0"/>
                <a:ea typeface="Consolas" charset="0"/>
                <a:cs typeface="Consolas" charset="0"/>
              </a:rPr>
              <a:t>PaneOrganizer</a:t>
            </a:r>
            <a:r>
              <a:rPr lang="en-US" sz="3200" b="1" dirty="0">
                <a:solidFill>
                  <a:srgbClr val="0000FF"/>
                </a:solidFill>
              </a:rPr>
              <a:t> </a:t>
            </a:r>
            <a:br>
              <a:rPr lang="en-US" sz="3200" b="1" dirty="0"/>
            </a:br>
            <a:r>
              <a:rPr lang="en-US" sz="3200" b="1" dirty="0"/>
              <a:t>Class (4/4)</a:t>
            </a:r>
          </a:p>
        </p:txBody>
      </p:sp>
    </p:spTree>
    <p:extLst>
      <p:ext uri="{BB962C8B-B14F-4D97-AF65-F5344CB8AC3E}">
        <p14:creationId xmlns:p14="http://schemas.microsoft.com/office/powerpoint/2010/main" val="86148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2" end="32"/>
                                            </p:txEl>
                                          </p:spTgt>
                                        </p:tgtEl>
                                        <p:attrNameLst>
                                          <p:attrName>style.visibility</p:attrName>
                                        </p:attrNameLst>
                                      </p:cBhvr>
                                      <p:to>
                                        <p:strVal val="visible"/>
                                      </p:to>
                                    </p:set>
                                    <p:animEffect transition="in" filter="fade">
                                      <p:cBhvr>
                                        <p:cTn id="15" dur="500"/>
                                        <p:tgtEl>
                                          <p:spTgt spid="4">
                                            <p:txEl>
                                              <p:pRg st="32" end="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6146800" cy="2862322"/>
          </a:xfrm>
          <a:prstGeom prst="rect">
            <a:avLst/>
          </a:prstGeom>
          <a:solidFill>
            <a:schemeClr val="bg1"/>
          </a:solidFill>
          <a:ln>
            <a:solidFill>
              <a:schemeClr val="tx1"/>
            </a:solidFill>
          </a:ln>
        </p:spPr>
        <p:txBody>
          <a:bodyPr wrap="square" rtlCol="0">
            <a:spAutoFit/>
          </a:bodyPr>
          <a:lstStyle/>
          <a:p>
            <a:r>
              <a:rPr lang="en-US" sz="1200" dirty="0">
                <a:latin typeface="Consolas" charset="0"/>
                <a:ea typeface="Consolas" charset="0"/>
                <a:cs typeface="Consolas" charset="0"/>
              </a:rPr>
              <a:t>public class App extends Application {</a:t>
            </a:r>
          </a:p>
          <a:p>
            <a:r>
              <a:rPr lang="en-US" sz="1200" dirty="0">
                <a:latin typeface="Consolas" charset="0"/>
                <a:ea typeface="Consolas" charset="0"/>
                <a:cs typeface="Consolas" charset="0"/>
              </a:rPr>
              <a:t>    @Override</a:t>
            </a:r>
          </a:p>
          <a:p>
            <a:r>
              <a:rPr lang="en-US" sz="1200" dirty="0">
                <a:latin typeface="Consolas" charset="0"/>
                <a:ea typeface="Consolas" charset="0"/>
                <a:cs typeface="Consolas" charset="0"/>
              </a:rPr>
              <a:t>    public void start(Stage stage) {</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PaneOrganizer</a:t>
            </a:r>
            <a:r>
              <a:rPr lang="en-US" sz="1200" dirty="0">
                <a:latin typeface="Consolas" charset="0"/>
                <a:ea typeface="Consolas" charset="0"/>
                <a:cs typeface="Consolas" charset="0"/>
              </a:rPr>
              <a:t> organizer = new </a:t>
            </a:r>
            <a:r>
              <a:rPr lang="en-US" sz="1200" dirty="0" err="1">
                <a:latin typeface="Consolas" charset="0"/>
                <a:ea typeface="Consolas" charset="0"/>
                <a:cs typeface="Consolas" charset="0"/>
              </a:rPr>
              <a:t>PaneOrganizer</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Scene scene = new Scene(</a:t>
            </a:r>
            <a:r>
              <a:rPr lang="en-US" sz="1200" dirty="0" err="1">
                <a:latin typeface="Consolas" charset="0"/>
                <a:ea typeface="Consolas" charset="0"/>
                <a:cs typeface="Consolas" charset="0"/>
              </a:rPr>
              <a:t>organizer.getRoot</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Constants.APP_WIDTH</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Constants.APP_HEIGHT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stage.setScene</a:t>
            </a:r>
            <a:r>
              <a:rPr lang="en-US" sz="1200" dirty="0">
                <a:latin typeface="Consolas" charset="0"/>
                <a:ea typeface="Consolas" charset="0"/>
                <a:cs typeface="Consolas" charset="0"/>
              </a:rPr>
              <a:t>(scene);</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stage.setTitle</a:t>
            </a:r>
            <a:r>
              <a:rPr lang="en-US" sz="1200" dirty="0">
                <a:latin typeface="Consolas" charset="0"/>
                <a:ea typeface="Consolas" charset="0"/>
                <a:cs typeface="Consolas" charset="0"/>
              </a:rPr>
              <a:t>("</a:t>
            </a:r>
            <a:r>
              <a:rPr lang="en-US" sz="1200" dirty="0" err="1">
                <a:latin typeface="Consolas" charset="0"/>
                <a:ea typeface="Consolas" charset="0"/>
                <a:cs typeface="Consolas" charset="0"/>
              </a:rPr>
              <a:t>MovingAlien</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stage.show</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    public static void main(String[] </a:t>
            </a:r>
            <a:r>
              <a:rPr lang="en-US" sz="1200" dirty="0" err="1">
                <a:latin typeface="Consolas" charset="0"/>
                <a:ea typeface="Consolas" charset="0"/>
                <a:cs typeface="Consolas" charset="0"/>
              </a:rPr>
              <a:t>args</a:t>
            </a:r>
            <a:r>
              <a:rPr lang="en-US" sz="1200" dirty="0">
                <a:latin typeface="Consolas" charset="0"/>
                <a:ea typeface="Consolas" charset="0"/>
                <a:cs typeface="Consolas" charset="0"/>
              </a:rPr>
              <a:t>) {</a:t>
            </a:r>
          </a:p>
          <a:p>
            <a:r>
              <a:rPr lang="en-US" sz="1200" dirty="0">
                <a:latin typeface="Consolas" charset="0"/>
                <a:ea typeface="Consolas" charset="0"/>
                <a:cs typeface="Consolas" charset="0"/>
              </a:rPr>
              <a:t>        launch(</a:t>
            </a:r>
            <a:r>
              <a:rPr lang="en-US" sz="1200" dirty="0" err="1">
                <a:latin typeface="Consolas" charset="0"/>
                <a:ea typeface="Consolas" charset="0"/>
                <a:cs typeface="Consolas" charset="0"/>
              </a:rPr>
              <a:t>args</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a:t>
            </a:r>
          </a:p>
        </p:txBody>
      </p:sp>
      <p:sp>
        <p:nvSpPr>
          <p:cNvPr id="5" name="TextBox 4"/>
          <p:cNvSpPr txBox="1"/>
          <p:nvPr/>
        </p:nvSpPr>
        <p:spPr>
          <a:xfrm>
            <a:off x="0" y="2862322"/>
            <a:ext cx="6146800" cy="3970318"/>
          </a:xfrm>
          <a:prstGeom prst="rect">
            <a:avLst/>
          </a:prstGeom>
          <a:solidFill>
            <a:schemeClr val="bg1"/>
          </a:solidFill>
          <a:ln>
            <a:solidFill>
              <a:schemeClr val="tx1"/>
            </a:solidFill>
          </a:ln>
        </p:spPr>
        <p:txBody>
          <a:bodyPr wrap="square" rtlCol="0">
            <a:spAutoFit/>
          </a:bodyPr>
          <a:lstStyle/>
          <a:p>
            <a:r>
              <a:rPr lang="en-US" sz="1200" dirty="0">
                <a:latin typeface="Consolas" charset="0"/>
                <a:ea typeface="Consolas" charset="0"/>
                <a:cs typeface="Consolas" charset="0"/>
              </a:rPr>
              <a:t>public class Alien {</a:t>
            </a:r>
          </a:p>
          <a:p>
            <a:r>
              <a:rPr lang="en-US" sz="1200" dirty="0">
                <a:latin typeface="Consolas" charset="0"/>
                <a:ea typeface="Consolas" charset="0"/>
                <a:cs typeface="Consolas" charset="0"/>
              </a:rPr>
              <a:t>    private Ellipse _face;</a:t>
            </a:r>
          </a:p>
          <a:p>
            <a:r>
              <a:rPr lang="en-US" sz="1200" dirty="0">
                <a:latin typeface="Consolas" charset="0"/>
                <a:ea typeface="Consolas" charset="0"/>
                <a:cs typeface="Consolas" charset="0"/>
              </a:rPr>
              <a:t>    private Ellipse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private Ellipse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public Alien(Pane root) {</a:t>
            </a:r>
          </a:p>
          <a:p>
            <a:r>
              <a:rPr lang="en-US" sz="1200" dirty="0">
                <a:latin typeface="Consolas" charset="0"/>
                <a:ea typeface="Consolas" charset="0"/>
                <a:cs typeface="Consolas" charset="0"/>
              </a:rPr>
              <a:t>        _face = new Ellipse(</a:t>
            </a:r>
            <a:r>
              <a:rPr lang="en-US" sz="1200" dirty="0" err="1">
                <a:latin typeface="Consolas" charset="0"/>
                <a:ea typeface="Consolas" charset="0"/>
                <a:cs typeface="Consolas" charset="0"/>
              </a:rPr>
              <a:t>Constants.X_RAD</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Constants.Y_RAD</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face.setFill</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Color.CHARTREUSE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 = new Ellipse(</a:t>
            </a:r>
            <a:r>
              <a:rPr lang="en-US" sz="1200" dirty="0" err="1">
                <a:latin typeface="Consolas" charset="0"/>
                <a:ea typeface="Consolas" charset="0"/>
                <a:cs typeface="Consolas" charset="0"/>
              </a:rPr>
              <a:t>Constants.EYE_X</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Constants.EYE_Y</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 = new Ellipse(</a:t>
            </a:r>
            <a:r>
              <a:rPr lang="en-US" sz="1200" dirty="0" err="1">
                <a:latin typeface="Consolas" charset="0"/>
                <a:ea typeface="Consolas" charset="0"/>
                <a:cs typeface="Consolas" charset="0"/>
              </a:rPr>
              <a:t>Constants.EYE_X</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Constants.EYE_Y</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this.setXLoc</a:t>
            </a:r>
            <a:r>
              <a:rPr lang="en-US" sz="1200" dirty="0">
                <a:latin typeface="Consolas" charset="0"/>
                <a:ea typeface="Consolas" charset="0"/>
                <a:cs typeface="Consolas" charset="0"/>
              </a:rPr>
              <a:t>(</a:t>
            </a:r>
            <a:r>
              <a:rPr lang="en-US" sz="1200" dirty="0" err="1">
                <a:latin typeface="Consolas" charset="0"/>
                <a:ea typeface="Consolas" charset="0"/>
                <a:cs typeface="Consolas" charset="0"/>
              </a:rPr>
              <a:t>Constants.START_X_OFFSET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r>
              <a:rPr lang="en-US" sz="1200" dirty="0" err="1">
                <a:latin typeface="Consolas" charset="0"/>
                <a:ea typeface="Consolas" charset="0"/>
                <a:cs typeface="Consolas" charset="0"/>
              </a:rPr>
              <a:t>root.getChildren</a:t>
            </a:r>
            <a:r>
              <a:rPr lang="en-US" sz="1200" dirty="0">
                <a:latin typeface="Consolas" charset="0"/>
                <a:ea typeface="Consolas" charset="0"/>
                <a:cs typeface="Consolas" charset="0"/>
              </a:rPr>
              <a:t>().</a:t>
            </a:r>
            <a:r>
              <a:rPr lang="en-US" sz="1200" dirty="0" err="1">
                <a:latin typeface="Consolas" charset="0"/>
                <a:ea typeface="Consolas" charset="0"/>
                <a:cs typeface="Consolas" charset="0"/>
              </a:rPr>
              <a:t>addAll</a:t>
            </a:r>
            <a:r>
              <a:rPr lang="en-US" sz="1200" dirty="0">
                <a:latin typeface="Consolas" charset="0"/>
                <a:ea typeface="Consolas" charset="0"/>
                <a:cs typeface="Consolas" charset="0"/>
              </a:rPr>
              <a:t>(_face, _</a:t>
            </a:r>
            <a:r>
              <a:rPr lang="en-US" sz="1200" dirty="0" err="1">
                <a:latin typeface="Consolas" charset="0"/>
                <a:ea typeface="Consolas" charset="0"/>
                <a:cs typeface="Consolas" charset="0"/>
              </a:rPr>
              <a:t>leftEye</a:t>
            </a:r>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public void </a:t>
            </a:r>
            <a:r>
              <a:rPr lang="en-US" sz="1200" dirty="0" err="1">
                <a:latin typeface="Consolas" charset="0"/>
                <a:ea typeface="Consolas" charset="0"/>
                <a:cs typeface="Consolas" charset="0"/>
              </a:rPr>
              <a:t>setXLoc</a:t>
            </a:r>
            <a:r>
              <a:rPr lang="en-US" sz="1200" dirty="0">
                <a:latin typeface="Consolas" charset="0"/>
                <a:ea typeface="Consolas" charset="0"/>
                <a:cs typeface="Consolas" charset="0"/>
              </a:rPr>
              <a:t>(double x) {</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face.setCenterX</a:t>
            </a:r>
            <a:r>
              <a:rPr lang="en-US" sz="1200" dirty="0">
                <a:latin typeface="Consolas" charset="0"/>
                <a:ea typeface="Consolas" charset="0"/>
                <a:cs typeface="Consolas" charset="0"/>
              </a:rPr>
              <a:t>(x);</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leftEye.setCenterX</a:t>
            </a:r>
            <a:r>
              <a:rPr lang="en-US" sz="1200" dirty="0">
                <a:latin typeface="Consolas" charset="0"/>
                <a:ea typeface="Consolas" charset="0"/>
                <a:cs typeface="Consolas" charset="0"/>
              </a:rPr>
              <a:t>(x - </a:t>
            </a:r>
            <a:r>
              <a:rPr lang="en-US" sz="1200" dirty="0" err="1">
                <a:latin typeface="Consolas" charset="0"/>
                <a:ea typeface="Consolas" charset="0"/>
                <a:cs typeface="Consolas" charset="0"/>
              </a:rPr>
              <a:t>Constants.EYE_OFFSET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_</a:t>
            </a:r>
            <a:r>
              <a:rPr lang="en-US" sz="1200" dirty="0" err="1">
                <a:latin typeface="Consolas" charset="0"/>
                <a:ea typeface="Consolas" charset="0"/>
                <a:cs typeface="Consolas" charset="0"/>
              </a:rPr>
              <a:t>rightEye.setCenterX</a:t>
            </a:r>
            <a:r>
              <a:rPr lang="en-US" sz="1200" dirty="0">
                <a:latin typeface="Consolas" charset="0"/>
                <a:ea typeface="Consolas" charset="0"/>
                <a:cs typeface="Consolas" charset="0"/>
              </a:rPr>
              <a:t>(x + </a:t>
            </a:r>
            <a:r>
              <a:rPr lang="en-US" sz="1200" dirty="0" err="1">
                <a:latin typeface="Consolas" charset="0"/>
                <a:ea typeface="Consolas" charset="0"/>
                <a:cs typeface="Consolas" charset="0"/>
              </a:rPr>
              <a:t>Constants.EYE_OFFSET</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    public double </a:t>
            </a:r>
            <a:r>
              <a:rPr lang="en-US" sz="1200" dirty="0" err="1">
                <a:latin typeface="Consolas" charset="0"/>
                <a:ea typeface="Consolas" charset="0"/>
                <a:cs typeface="Consolas" charset="0"/>
              </a:rPr>
              <a:t>getXLoc</a:t>
            </a:r>
            <a:r>
              <a:rPr lang="en-US" sz="1200" dirty="0">
                <a:latin typeface="Consolas" charset="0"/>
                <a:ea typeface="Consolas" charset="0"/>
                <a:cs typeface="Consolas" charset="0"/>
              </a:rPr>
              <a:t>() {</a:t>
            </a:r>
          </a:p>
          <a:p>
            <a:r>
              <a:rPr lang="en-US" sz="1200" dirty="0">
                <a:latin typeface="Consolas" charset="0"/>
                <a:ea typeface="Consolas" charset="0"/>
                <a:cs typeface="Consolas" charset="0"/>
              </a:rPr>
              <a:t>        return _</a:t>
            </a:r>
            <a:r>
              <a:rPr lang="en-US" sz="1200" dirty="0" err="1">
                <a:latin typeface="Consolas" charset="0"/>
                <a:ea typeface="Consolas" charset="0"/>
                <a:cs typeface="Consolas" charset="0"/>
              </a:rPr>
              <a:t>face.getCenterX</a:t>
            </a:r>
            <a:r>
              <a:rPr lang="en-US" sz="1200" dirty="0">
                <a:latin typeface="Consolas" charset="0"/>
                <a:ea typeface="Consolas" charset="0"/>
                <a:cs typeface="Consolas" charset="0"/>
              </a:rPr>
              <a:t>();</a:t>
            </a:r>
          </a:p>
          <a:p>
            <a:r>
              <a:rPr lang="en-US" sz="1200" dirty="0">
                <a:latin typeface="Consolas" charset="0"/>
                <a:ea typeface="Consolas" charset="0"/>
                <a:cs typeface="Consolas" charset="0"/>
              </a:rPr>
              <a:t>    }</a:t>
            </a:r>
          </a:p>
          <a:p>
            <a:r>
              <a:rPr lang="en-US" sz="1200" dirty="0">
                <a:latin typeface="Consolas" charset="0"/>
                <a:ea typeface="Consolas" charset="0"/>
                <a:cs typeface="Consolas" charset="0"/>
              </a:rPr>
              <a:t>}</a:t>
            </a:r>
          </a:p>
        </p:txBody>
      </p:sp>
      <p:sp>
        <p:nvSpPr>
          <p:cNvPr id="6" name="TextBox 5"/>
          <p:cNvSpPr txBox="1"/>
          <p:nvPr/>
        </p:nvSpPr>
        <p:spPr>
          <a:xfrm>
            <a:off x="6146800" y="0"/>
            <a:ext cx="6045200" cy="6858000"/>
          </a:xfrm>
          <a:prstGeom prst="rect">
            <a:avLst/>
          </a:prstGeom>
          <a:solidFill>
            <a:schemeClr val="bg1"/>
          </a:solidFill>
          <a:ln>
            <a:solidFill>
              <a:schemeClr val="tx1"/>
            </a:solidFill>
          </a:ln>
        </p:spPr>
        <p:txBody>
          <a:bodyPr wrap="square" rtlCol="0" anchor="t">
            <a:spAutoFit/>
          </a:bodyPr>
          <a:lstStyle/>
          <a:p>
            <a:r>
              <a:rPr lang="x-none" sz="1200" dirty="0">
                <a:latin typeface="Consolas" charset="0"/>
                <a:ea typeface="Consolas" charset="0"/>
                <a:cs typeface="Consolas" charset="0"/>
              </a:rPr>
              <a:t>public class PaneOrganizer {</a:t>
            </a:r>
          </a:p>
          <a:p>
            <a:r>
              <a:rPr lang="x-none" sz="1200" dirty="0">
                <a:latin typeface="Consolas" charset="0"/>
                <a:ea typeface="Consolas" charset="0"/>
                <a:cs typeface="Consolas" charset="0"/>
              </a:rPr>
              <a:t>    private BorderPane _root;</a:t>
            </a:r>
          </a:p>
          <a:p>
            <a:r>
              <a:rPr lang="x-none" sz="1200" dirty="0">
                <a:latin typeface="Consolas" charset="0"/>
                <a:ea typeface="Consolas" charset="0"/>
                <a:cs typeface="Consolas" charset="0"/>
              </a:rPr>
              <a:t>    private Alien _alien;</a:t>
            </a:r>
          </a:p>
          <a:p>
            <a:r>
              <a:rPr lang="x-none" sz="1200" dirty="0">
                <a:latin typeface="Consolas" charset="0"/>
                <a:ea typeface="Consolas" charset="0"/>
                <a:cs typeface="Consolas" charset="0"/>
              </a:rPr>
              <a:t>    public PaneOrganizer() {</a:t>
            </a:r>
          </a:p>
          <a:p>
            <a:r>
              <a:rPr lang="x-none" sz="1200" dirty="0">
                <a:latin typeface="Consolas" charset="0"/>
                <a:ea typeface="Consolas" charset="0"/>
                <a:cs typeface="Consolas" charset="0"/>
              </a:rPr>
              <a:t>        _root = new BorderPane();</a:t>
            </a:r>
          </a:p>
          <a:p>
            <a:r>
              <a:rPr lang="x-none" sz="1200" dirty="0">
                <a:latin typeface="Consolas" charset="0"/>
                <a:ea typeface="Consolas" charset="0"/>
                <a:cs typeface="Consolas" charset="0"/>
              </a:rPr>
              <a:t>        Pane </a:t>
            </a:r>
            <a:r>
              <a:rPr lang="x-none" sz="1200" dirty="0" err="1">
                <a:latin typeface="Consolas" charset="0"/>
                <a:ea typeface="Consolas" charset="0"/>
                <a:cs typeface="Consolas" charset="0"/>
              </a:rPr>
              <a:t>alienPane</a:t>
            </a:r>
            <a:r>
              <a:rPr lang="x-none" sz="1200" dirty="0">
                <a:latin typeface="Consolas" charset="0"/>
                <a:ea typeface="Consolas" charset="0"/>
                <a:cs typeface="Consolas" charset="0"/>
              </a:rPr>
              <a:t> = new Pane();</a:t>
            </a:r>
          </a:p>
          <a:p>
            <a:r>
              <a:rPr lang="x-none" sz="1200" dirty="0">
                <a:latin typeface="Consolas" charset="0"/>
                <a:ea typeface="Consolas" charset="0"/>
                <a:cs typeface="Consolas" charset="0"/>
              </a:rPr>
              <a:t>        _alien = new Alien(</a:t>
            </a:r>
            <a:r>
              <a:rPr lang="x-none" sz="1200" dirty="0" err="1">
                <a:latin typeface="Consolas" charset="0"/>
                <a:ea typeface="Consolas" charset="0"/>
                <a:cs typeface="Consolas" charset="0"/>
              </a:rPr>
              <a:t>alienPane</a:t>
            </a:r>
            <a:r>
              <a:rPr lang="x-none" sz="1200" dirty="0">
                <a:latin typeface="Consolas" charset="0"/>
                <a:ea typeface="Consolas" charset="0"/>
                <a:cs typeface="Consolas" charset="0"/>
              </a:rPr>
              <a:t>);</a:t>
            </a:r>
          </a:p>
          <a:p>
            <a:r>
              <a:rPr lang="x-none" sz="1200" dirty="0">
                <a:latin typeface="Consolas" charset="0"/>
                <a:ea typeface="Consolas" charset="0"/>
                <a:cs typeface="Consolas" charset="0"/>
              </a:rPr>
              <a:t>        _root.setCenter(</a:t>
            </a:r>
            <a:r>
              <a:rPr lang="x-none" sz="1200" dirty="0" err="1">
                <a:latin typeface="Consolas" charset="0"/>
                <a:ea typeface="Consolas" charset="0"/>
                <a:cs typeface="Consolas" charset="0"/>
              </a:rPr>
              <a:t>alienPane</a:t>
            </a:r>
            <a:r>
              <a:rPr lang="x-none" sz="1200" dirty="0">
                <a:latin typeface="Consolas" charset="0"/>
                <a:ea typeface="Consolas" charset="0"/>
                <a:cs typeface="Consolas" charset="0"/>
              </a:rPr>
              <a:t>);</a:t>
            </a:r>
          </a:p>
          <a:p>
            <a:r>
              <a:rPr lang="x-none" sz="1200" dirty="0">
                <a:latin typeface="Consolas" charset="0"/>
                <a:ea typeface="Consolas" charset="0"/>
                <a:cs typeface="Consolas" charset="0"/>
              </a:rPr>
              <a:t>        this.setupButtons();</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Pane getRoot() {</a:t>
            </a:r>
          </a:p>
          <a:p>
            <a:r>
              <a:rPr lang="x-none" sz="1200" dirty="0">
                <a:latin typeface="Consolas" charset="0"/>
                <a:ea typeface="Consolas" charset="0"/>
                <a:cs typeface="Consolas" charset="0"/>
              </a:rPr>
              <a:t>        return _root;</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private void </a:t>
            </a:r>
            <a:r>
              <a:rPr lang="x-none" sz="1200" dirty="0" err="1">
                <a:latin typeface="Consolas" charset="0"/>
                <a:ea typeface="Consolas" charset="0"/>
                <a:cs typeface="Consolas" charset="0"/>
              </a:rPr>
              <a:t>setupButtons</a:t>
            </a:r>
            <a:r>
              <a:rPr lang="x-none" sz="1200" dirty="0">
                <a:latin typeface="Consolas" charset="0"/>
                <a:ea typeface="Consolas" charset="0"/>
                <a:cs typeface="Consolas" charset="0"/>
              </a:rPr>
              <a:t>() {</a:t>
            </a:r>
            <a:r>
              <a:rPr lang="x-none" sz="1200" b="1" dirty="0">
                <a:solidFill>
                  <a:srgbClr val="FF0000"/>
                </a:solidFill>
                <a:latin typeface="Consolas" charset="0"/>
                <a:ea typeface="Consolas" charset="0"/>
                <a:cs typeface="Consolas" charset="0"/>
              </a:rPr>
              <a:t>   </a:t>
            </a:r>
            <a:endParaRPr lang="x-none" sz="1200" b="1" dirty="0">
              <a:latin typeface="Consolas" charset="0"/>
              <a:ea typeface="Consolas" charset="0"/>
              <a:cs typeface="Consolas" charset="0"/>
            </a:endParaRPr>
          </a:p>
          <a:p>
            <a:r>
              <a:rPr lang="x-none" sz="1200" dirty="0">
                <a:latin typeface="Consolas" charset="0"/>
                <a:ea typeface="Consolas" charset="0"/>
                <a:cs typeface="Consolas" charset="0"/>
              </a:rPr>
              <a:t>        HBox buttonPane = new</a:t>
            </a:r>
            <a:r>
              <a:rPr lang="en-US" sz="1200" dirty="0">
                <a:latin typeface="Consolas" charset="0"/>
                <a:ea typeface="Consolas" charset="0"/>
                <a:cs typeface="Consolas" charset="0"/>
              </a:rPr>
              <a:t> </a:t>
            </a:r>
            <a:r>
              <a:rPr lang="x-none" sz="1200" dirty="0">
                <a:latin typeface="Consolas" charset="0"/>
                <a:ea typeface="Consolas" charset="0"/>
                <a:cs typeface="Consolas" charset="0"/>
              </a:rPr>
              <a:t>HBox();</a:t>
            </a:r>
          </a:p>
          <a:p>
            <a:r>
              <a:rPr lang="x-none" sz="1200" dirty="0">
                <a:latin typeface="Consolas" charset="0"/>
                <a:ea typeface="Consolas" charset="0"/>
                <a:cs typeface="Consolas" charset="0"/>
              </a:rPr>
              <a:t>        _root.setBottom(buttonPane);</a:t>
            </a:r>
          </a:p>
          <a:p>
            <a:r>
              <a:rPr lang="x-none" sz="1200" dirty="0">
                <a:latin typeface="Consolas" charset="0"/>
                <a:ea typeface="Consolas" charset="0"/>
                <a:cs typeface="Consolas" charset="0"/>
              </a:rPr>
              <a:t>        Button b1 = new Button(“Move Left”);</a:t>
            </a:r>
          </a:p>
          <a:p>
            <a:r>
              <a:rPr lang="x-none" sz="1200" dirty="0">
                <a:latin typeface="Consolas" charset="0"/>
                <a:ea typeface="Consolas" charset="0"/>
                <a:cs typeface="Consolas" charset="0"/>
              </a:rPr>
              <a:t>        Button b2 = new Button(“Move Right”);</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buttonPane.getChildren().addAll(b1, b2);</a:t>
            </a:r>
            <a:endParaRPr lang="x-none" sz="1200" b="1" dirty="0">
              <a:latin typeface="Consolas" charset="0"/>
              <a:ea typeface="Consolas" charset="0"/>
              <a:cs typeface="Consolas" charset="0"/>
            </a:endParaRP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buttonPane.setSpacing(30);</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b1.setOnAction(new MoveHandler(true));</a:t>
            </a:r>
          </a:p>
          <a:p>
            <a:r>
              <a:rPr lang="x-none" sz="1200" dirty="0">
                <a:latin typeface="Consolas" charset="0"/>
                <a:ea typeface="Consolas" charset="0"/>
                <a:cs typeface="Consolas" charset="0"/>
              </a:rPr>
              <a:t>        b2.setOnAction(new MoveHandler(false));</a:t>
            </a:r>
          </a:p>
          <a:p>
            <a:r>
              <a:rPr lang="x-none" sz="1200" b="1" dirty="0">
                <a:solidFill>
                  <a:srgbClr val="FF0000"/>
                </a:solidFill>
                <a:latin typeface="Consolas" charset="0"/>
                <a:ea typeface="Consolas" charset="0"/>
                <a:cs typeface="Consolas" charset="0"/>
              </a:rPr>
              <a:t>    </a:t>
            </a:r>
            <a:r>
              <a:rPr lang="x-none" sz="1200" dirty="0">
                <a:latin typeface="Consolas" charset="0"/>
                <a:ea typeface="Consolas" charset="0"/>
                <a:cs typeface="Consolas" charset="0"/>
              </a:rPr>
              <a:t>}</a:t>
            </a:r>
          </a:p>
          <a:p>
            <a:r>
              <a:rPr lang="x-none" sz="1200" dirty="0">
                <a:latin typeface="Consolas" charset="0"/>
                <a:ea typeface="Consolas" charset="0"/>
                <a:cs typeface="Consolas" charset="0"/>
              </a:rPr>
              <a:t>    private class MoveHandler implements EventHandler&lt;ActionEvent&gt; {</a:t>
            </a:r>
          </a:p>
          <a:p>
            <a:r>
              <a:rPr lang="x-none" sz="1200" dirty="0">
                <a:latin typeface="Consolas" charset="0"/>
                <a:ea typeface="Consolas" charset="0"/>
                <a:cs typeface="Consolas" charset="0"/>
              </a:rPr>
              <a:t>        private int _distance;</a:t>
            </a:r>
          </a:p>
          <a:p>
            <a:r>
              <a:rPr lang="x-none" sz="1200" dirty="0">
                <a:latin typeface="Consolas" charset="0"/>
                <a:ea typeface="Consolas" charset="0"/>
                <a:cs typeface="Consolas" charset="0"/>
              </a:rPr>
              <a:t>        public MoveHandler(boolean </a:t>
            </a:r>
            <a:r>
              <a:rPr lang="x-none" sz="1200" dirty="0" err="1">
                <a:latin typeface="Consolas" charset="0"/>
                <a:ea typeface="Consolas" charset="0"/>
                <a:cs typeface="Consolas" charset="0"/>
              </a:rPr>
              <a:t>isLeft</a:t>
            </a:r>
            <a:r>
              <a:rPr lang="x-none" sz="1200" dirty="0">
                <a:latin typeface="Consolas" charset="0"/>
                <a:ea typeface="Consolas" charset="0"/>
                <a:cs typeface="Consolas" charset="0"/>
              </a:rPr>
              <a:t>) {</a:t>
            </a:r>
          </a:p>
          <a:p>
            <a:r>
              <a:rPr lang="x-none" sz="1200" dirty="0">
                <a:latin typeface="Consolas" charset="0"/>
                <a:ea typeface="Consolas" charset="0"/>
                <a:cs typeface="Consolas" charset="0"/>
              </a:rPr>
              <a:t>            _distance = Constants.DISTANCE_X;</a:t>
            </a:r>
          </a:p>
          <a:p>
            <a:r>
              <a:rPr lang="x-none" sz="1200" dirty="0">
                <a:latin typeface="Consolas" charset="0"/>
                <a:ea typeface="Consolas" charset="0"/>
                <a:cs typeface="Consolas" charset="0"/>
              </a:rPr>
              <a:t>            if (</a:t>
            </a:r>
            <a:r>
              <a:rPr lang="x-none" sz="1200" dirty="0" err="1">
                <a:latin typeface="Consolas" charset="0"/>
                <a:ea typeface="Consolas" charset="0"/>
                <a:cs typeface="Consolas" charset="0"/>
              </a:rPr>
              <a:t>isLeft</a:t>
            </a:r>
            <a:r>
              <a:rPr lang="x-none" sz="1200" dirty="0">
                <a:latin typeface="Consolas" charset="0"/>
                <a:ea typeface="Consolas" charset="0"/>
                <a:cs typeface="Consolas" charset="0"/>
              </a:rPr>
              <a:t>) {</a:t>
            </a:r>
          </a:p>
          <a:p>
            <a:r>
              <a:rPr lang="x-none" sz="1200" dirty="0">
                <a:latin typeface="Consolas" charset="0"/>
                <a:ea typeface="Consolas" charset="0"/>
                <a:cs typeface="Consolas" charset="0"/>
              </a:rPr>
              <a:t>                _distance *= -1;</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public void handle(ActionEvent event) {</a:t>
            </a:r>
          </a:p>
          <a:p>
            <a:r>
              <a:rPr lang="x-none" sz="1200" dirty="0">
                <a:latin typeface="Consolas" charset="0"/>
                <a:ea typeface="Consolas" charset="0"/>
                <a:cs typeface="Consolas" charset="0"/>
              </a:rPr>
              <a:t>            _alien.setXLoc(_alien.getXLoc() + _distance);</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    }</a:t>
            </a:r>
          </a:p>
          <a:p>
            <a:r>
              <a:rPr lang="x-none" sz="1200" dirty="0">
                <a:latin typeface="Consolas" charset="0"/>
                <a:ea typeface="Consolas" charset="0"/>
                <a:cs typeface="Consolas" charset="0"/>
              </a:rPr>
              <a:t>}</a:t>
            </a:r>
          </a:p>
        </p:txBody>
      </p:sp>
      <p:sp>
        <p:nvSpPr>
          <p:cNvPr id="2" name="Title 1"/>
          <p:cNvSpPr>
            <a:spLocks noGrp="1"/>
          </p:cNvSpPr>
          <p:nvPr>
            <p:ph type="title"/>
          </p:nvPr>
        </p:nvSpPr>
        <p:spPr>
          <a:xfrm>
            <a:off x="2768600" y="2298479"/>
            <a:ext cx="3581400" cy="1325033"/>
          </a:xfrm>
          <a:solidFill>
            <a:schemeClr val="bg1"/>
          </a:solidFill>
          <a:ln>
            <a:solidFill>
              <a:schemeClr val="tx1"/>
            </a:solidFill>
          </a:ln>
        </p:spPr>
        <p:txBody>
          <a:bodyPr/>
          <a:lstStyle/>
          <a:p>
            <a:r>
              <a:rPr lang="en-US" b="1" dirty="0"/>
              <a:t>The Whole App</a:t>
            </a:r>
          </a:p>
        </p:txBody>
      </p:sp>
    </p:spTree>
    <p:extLst>
      <p:ext uri="{BB962C8B-B14F-4D97-AF65-F5344CB8AC3E}">
        <p14:creationId xmlns:p14="http://schemas.microsoft.com/office/powerpoint/2010/main" val="1192739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Additional Classes</a:t>
            </a:r>
          </a:p>
        </p:txBody>
      </p:sp>
      <p:sp>
        <p:nvSpPr>
          <p:cNvPr id="3" name="Content Placeholder 2"/>
          <p:cNvSpPr>
            <a:spLocks noGrp="1"/>
          </p:cNvSpPr>
          <p:nvPr>
            <p:ph idx="1"/>
          </p:nvPr>
        </p:nvSpPr>
        <p:spPr>
          <a:xfrm>
            <a:off x="838200" y="1378857"/>
            <a:ext cx="10515600" cy="5065486"/>
          </a:xfrm>
        </p:spPr>
        <p:txBody>
          <a:bodyPr vert="horz" lIns="91440" tIns="45720" rIns="91440" bIns="45720" rtlCol="0" anchor="t">
            <a:normAutofit lnSpcReduction="10000"/>
          </a:bodyPr>
          <a:lstStyle/>
          <a:p>
            <a:pPr>
              <a:lnSpc>
                <a:spcPct val="110000"/>
              </a:lnSpc>
              <a:spcAft>
                <a:spcPts val="1000"/>
              </a:spcAft>
            </a:pPr>
            <a:r>
              <a:rPr lang="en-US" sz="2400" dirty="0"/>
              <a:t>Notice how we created another class for our Alien composite shape instead of simply adding each individual shape to </a:t>
            </a:r>
            <a:r>
              <a:rPr lang="en-US" sz="2400" dirty="0" err="1">
                <a:solidFill>
                  <a:srgbClr val="0000FF"/>
                </a:solidFill>
                <a:latin typeface="Consolas" charset="0"/>
                <a:ea typeface="Consolas" charset="0"/>
                <a:cs typeface="Consolas" charset="0"/>
              </a:rPr>
              <a:t>PaneOrganizer</a:t>
            </a:r>
            <a:r>
              <a:rPr lang="en-US" sz="2400" dirty="0">
                <a:ea typeface="Arial" charset="0"/>
                <a:cs typeface="Arial" charset="0"/>
              </a:rPr>
              <a:t> </a:t>
            </a:r>
          </a:p>
          <a:p>
            <a:pPr>
              <a:lnSpc>
                <a:spcPct val="110000"/>
              </a:lnSpc>
              <a:spcAft>
                <a:spcPts val="1000"/>
              </a:spcAft>
            </a:pPr>
            <a:r>
              <a:rPr lang="en-US" sz="2400" dirty="0">
                <a:ea typeface="Arial" charset="0"/>
                <a:cs typeface="Arial" charset="0"/>
              </a:rPr>
              <a:t>As your programs get more complex (e.g., two shapes interacting with one another, shapes changing color, etc.), you may want to create even more additional classes that perform the desired functions instead of doing everything in </a:t>
            </a:r>
            <a:r>
              <a:rPr lang="en-US" sz="2400" dirty="0" err="1">
                <a:solidFill>
                  <a:srgbClr val="0000FF"/>
                </a:solidFill>
                <a:latin typeface="Consolas" charset="0"/>
                <a:ea typeface="Consolas" charset="0"/>
                <a:cs typeface="Consolas" charset="0"/>
              </a:rPr>
              <a:t>PaneOrganizer</a:t>
            </a:r>
            <a:r>
              <a:rPr lang="en-US" sz="2400" dirty="0">
                <a:ea typeface="Arial" charset="0"/>
                <a:cs typeface="Arial" charset="0"/>
              </a:rPr>
              <a:t> </a:t>
            </a:r>
          </a:p>
          <a:p>
            <a:pPr lvl="1">
              <a:lnSpc>
                <a:spcPct val="110000"/>
              </a:lnSpc>
              <a:spcAft>
                <a:spcPts val="1000"/>
              </a:spcAft>
              <a:buFont typeface="Courier New"/>
              <a:buChar char="o"/>
            </a:pPr>
            <a:r>
              <a:rPr lang="en-US" sz="2000" dirty="0">
                <a:ea typeface="Arial" charset="0"/>
                <a:cs typeface="Arial" charset="0"/>
              </a:rPr>
              <a:t>for example, if we are trying to create a Tic Tac Toe app, all of the game logic should go into a separate class; </a:t>
            </a:r>
            <a:r>
              <a:rPr lang="en-US" sz="2000" dirty="0" err="1">
                <a:solidFill>
                  <a:srgbClr val="0000FF"/>
                </a:solidFill>
                <a:latin typeface="Consolas" charset="0"/>
                <a:ea typeface="Consolas" charset="0"/>
                <a:cs typeface="Consolas" charset="0"/>
              </a:rPr>
              <a:t>PaneOrganizer</a:t>
            </a:r>
            <a:r>
              <a:rPr lang="en-US" sz="2000" dirty="0">
                <a:solidFill>
                  <a:srgbClr val="0000FF"/>
                </a:solidFill>
                <a:ea typeface="Arial" charset="0"/>
                <a:cs typeface="Arial" charset="0"/>
              </a:rPr>
              <a:t> </a:t>
            </a:r>
            <a:r>
              <a:rPr lang="en-US" sz="2000" dirty="0">
                <a:ea typeface="Arial" charset="0"/>
                <a:cs typeface="Arial" charset="0"/>
              </a:rPr>
              <a:t>would only be responsible for placing </a:t>
            </a:r>
            <a:r>
              <a:rPr lang="en-US" sz="2000" dirty="0">
                <a:solidFill>
                  <a:srgbClr val="0000FF"/>
                </a:solidFill>
                <a:latin typeface="Consolas" charset="0"/>
                <a:ea typeface="Consolas" charset="0"/>
                <a:cs typeface="Consolas" charset="0"/>
              </a:rPr>
              <a:t>Pane</a:t>
            </a:r>
            <a:r>
              <a:rPr lang="en-US" sz="2000" dirty="0">
                <a:ea typeface="Arial" charset="0"/>
                <a:cs typeface="Arial" charset="0"/>
              </a:rPr>
              <a:t>s</a:t>
            </a:r>
            <a:r>
              <a:rPr lang="en-US" sz="2000" dirty="0">
                <a:solidFill>
                  <a:srgbClr val="224AFC"/>
                </a:solidFill>
                <a:latin typeface="Consolas" charset="0"/>
                <a:ea typeface="Consolas" charset="0"/>
                <a:cs typeface="Consolas" charset="0"/>
              </a:rPr>
              <a:t> </a:t>
            </a:r>
            <a:r>
              <a:rPr lang="en-US" sz="2000" dirty="0">
                <a:ea typeface="Arial" charset="0"/>
                <a:cs typeface="Arial" charset="0"/>
              </a:rPr>
              <a:t>and other elements on the screen</a:t>
            </a:r>
          </a:p>
          <a:p>
            <a:pPr lvl="1">
              <a:lnSpc>
                <a:spcPct val="110000"/>
              </a:lnSpc>
              <a:spcAft>
                <a:spcPts val="1000"/>
              </a:spcAft>
              <a:buFont typeface="Courier New"/>
              <a:buChar char="o"/>
            </a:pPr>
            <a:r>
              <a:rPr lang="en-US" sz="2000" dirty="0">
                <a:ea typeface="Arial" charset="0"/>
                <a:cs typeface="Arial" charset="0"/>
              </a:rPr>
              <a:t>this will make </a:t>
            </a:r>
            <a:r>
              <a:rPr lang="en-US" sz="2000" dirty="0" err="1">
                <a:solidFill>
                  <a:srgbClr val="0000FF"/>
                </a:solidFill>
                <a:latin typeface="Consolas" charset="0"/>
                <a:ea typeface="Consolas" charset="0"/>
                <a:cs typeface="Consolas" charset="0"/>
              </a:rPr>
              <a:t>PaneOrganizer</a:t>
            </a:r>
            <a:r>
              <a:rPr lang="en-US" sz="2000" dirty="0">
                <a:solidFill>
                  <a:srgbClr val="0000FF"/>
                </a:solidFill>
                <a:ea typeface="Arial" charset="0"/>
                <a:cs typeface="Arial" charset="0"/>
              </a:rPr>
              <a:t> </a:t>
            </a:r>
            <a:r>
              <a:rPr lang="en-US" sz="2000" dirty="0">
                <a:ea typeface="Arial" charset="0"/>
                <a:cs typeface="Arial" charset="0"/>
              </a:rPr>
              <a:t>less cluttered and your program as a whole much easier to read</a:t>
            </a:r>
          </a:p>
          <a:p>
            <a:pPr lvl="1">
              <a:lnSpc>
                <a:spcPct val="110000"/>
              </a:lnSpc>
              <a:spcAft>
                <a:spcPts val="1000"/>
              </a:spcAft>
              <a:buFont typeface="Courier New"/>
              <a:buChar char="o"/>
            </a:pPr>
            <a:r>
              <a:rPr lang="en-US" sz="2000" dirty="0">
                <a:ea typeface="Arial" charset="0"/>
                <a:cs typeface="Arial" charset="0"/>
              </a:rPr>
              <a:t>keep this in mind for your upcoming assignments!!!</a:t>
            </a:r>
          </a:p>
        </p:txBody>
      </p:sp>
    </p:spTree>
    <p:extLst>
      <p:ext uri="{BB962C8B-B14F-4D97-AF65-F5344CB8AC3E}">
        <p14:creationId xmlns:p14="http://schemas.microsoft.com/office/powerpoint/2010/main" val="585907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Clicker Question </a:t>
            </a:r>
          </a:p>
        </p:txBody>
      </p:sp>
      <p:sp>
        <p:nvSpPr>
          <p:cNvPr id="3" name="Content Placeholder 2"/>
          <p:cNvSpPr>
            <a:spLocks noGrp="1"/>
          </p:cNvSpPr>
          <p:nvPr>
            <p:ph idx="1"/>
          </p:nvPr>
        </p:nvSpPr>
        <p:spPr/>
        <p:txBody>
          <a:bodyPr vert="horz" lIns="91440" tIns="45720" rIns="91440" bIns="45720" rtlCol="0" anchor="t">
            <a:normAutofit lnSpcReduction="10000"/>
          </a:bodyPr>
          <a:lstStyle/>
          <a:p>
            <a:pPr marL="0" indent="0">
              <a:buNone/>
            </a:pPr>
            <a:r>
              <a:rPr lang="en-US" sz="3200" dirty="0">
                <a:latin typeface="Arial"/>
              </a:rPr>
              <a:t>What is the best practice for setting up graphical scenes (according to CS15)?  </a:t>
            </a:r>
          </a:p>
          <a:p>
            <a:pPr marL="0" indent="0">
              <a:buNone/>
            </a:pPr>
            <a:endParaRPr lang="en-US" sz="3200" dirty="0">
              <a:latin typeface="Arial"/>
            </a:endParaRPr>
          </a:p>
          <a:p>
            <a:pPr marL="971550" lvl="1" indent="-514350">
              <a:buAutoNum type="alphaUcPeriod"/>
            </a:pPr>
            <a:r>
              <a:rPr lang="en-US" dirty="0">
                <a:latin typeface="Arial"/>
              </a:rPr>
              <a:t>Absolutely position everything using trial and error, and use as few panes as possible. </a:t>
            </a:r>
          </a:p>
          <a:p>
            <a:pPr marL="971550" lvl="1" indent="-514350">
              <a:buAutoNum type="alphaUcPeriod"/>
            </a:pPr>
            <a:endParaRPr lang="en-US" dirty="0">
              <a:latin typeface="Arial"/>
            </a:endParaRPr>
          </a:p>
          <a:p>
            <a:pPr marL="971550" lvl="1" indent="-514350">
              <a:buAutoNum type="alphaUcPeriod"/>
            </a:pPr>
            <a:r>
              <a:rPr lang="en-US" dirty="0">
                <a:latin typeface="Arial"/>
              </a:rPr>
              <a:t>Have any shape be contained in its own pane, and only make           classes for composite shapes of more than 5 shapes.  </a:t>
            </a:r>
          </a:p>
          <a:p>
            <a:pPr marL="971550" lvl="1" indent="-514350">
              <a:buAutoNum type="alphaUcPeriod"/>
            </a:pPr>
            <a:endParaRPr lang="en-US" dirty="0">
              <a:latin typeface="Arial"/>
            </a:endParaRPr>
          </a:p>
          <a:p>
            <a:pPr marL="971550" lvl="1" indent="-514350">
              <a:buAutoNum type="alphaUcPeriod"/>
            </a:pPr>
            <a:r>
              <a:rPr lang="en-US" dirty="0">
                <a:latin typeface="Arial"/>
              </a:rPr>
              <a:t>Use a top-level class, make classes for more complicated shapes, and store composite shapes, or just generally related objects, within panes.</a:t>
            </a:r>
            <a:r>
              <a:rPr lang="en-US" dirty="0">
                <a:latin typeface="Calibri" charset="0"/>
              </a:rPr>
              <a:t> </a:t>
            </a:r>
          </a:p>
          <a:p>
            <a:endParaRPr lang="en-US" dirty="0"/>
          </a:p>
        </p:txBody>
      </p:sp>
    </p:spTree>
    <p:extLst>
      <p:ext uri="{BB962C8B-B14F-4D97-AF65-F5344CB8AC3E}">
        <p14:creationId xmlns:p14="http://schemas.microsoft.com/office/powerpoint/2010/main" val="334876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Your Next Project: Cartoon! (1/2)</a:t>
            </a:r>
          </a:p>
        </p:txBody>
      </p:sp>
      <p:sp>
        <p:nvSpPr>
          <p:cNvPr id="3" name="Content Placeholder 2"/>
          <p:cNvSpPr>
            <a:spLocks noGrp="1"/>
          </p:cNvSpPr>
          <p:nvPr>
            <p:ph idx="1"/>
          </p:nvPr>
        </p:nvSpPr>
        <p:spPr>
          <a:xfrm>
            <a:off x="838200" y="2762251"/>
            <a:ext cx="6172200" cy="2508249"/>
          </a:xfrm>
        </p:spPr>
        <p:txBody>
          <a:bodyPr/>
          <a:lstStyle/>
          <a:p>
            <a:r>
              <a:rPr lang="en-US" dirty="0"/>
              <a:t>You’ll be building a </a:t>
            </a:r>
            <a:r>
              <a:rPr lang="en-US" dirty="0" err="1"/>
              <a:t>JavaFX</a:t>
            </a:r>
            <a:r>
              <a:rPr lang="en-US" dirty="0"/>
              <a:t> application that displays your own custom “cartoon”, much like the examples in this lecture</a:t>
            </a:r>
          </a:p>
          <a:p>
            <a:r>
              <a:rPr lang="en-US" dirty="0"/>
              <a:t>But your cartoon will be animated!</a:t>
            </a:r>
          </a:p>
        </p:txBody>
      </p:sp>
      <p:grpSp>
        <p:nvGrpSpPr>
          <p:cNvPr id="26" name="Group 25">
            <a:extLst>
              <a:ext uri="{FF2B5EF4-FFF2-40B4-BE49-F238E27FC236}">
                <a16:creationId xmlns:a16="http://schemas.microsoft.com/office/drawing/2014/main" id="{9BAD18CD-9B30-7140-A54B-7F8E19886021}"/>
              </a:ext>
            </a:extLst>
          </p:cNvPr>
          <p:cNvGrpSpPr/>
          <p:nvPr/>
        </p:nvGrpSpPr>
        <p:grpSpPr>
          <a:xfrm>
            <a:off x="9149021" y="1684203"/>
            <a:ext cx="1446599" cy="1733100"/>
            <a:chOff x="10105375" y="582438"/>
            <a:chExt cx="1446599" cy="1733100"/>
          </a:xfrm>
        </p:grpSpPr>
        <p:sp>
          <p:nvSpPr>
            <p:cNvPr id="4" name="Shape 685"/>
            <p:cNvSpPr/>
            <p:nvPr/>
          </p:nvSpPr>
          <p:spPr>
            <a:xfrm>
              <a:off x="10105375" y="582438"/>
              <a:ext cx="1446599" cy="1733100"/>
            </a:xfrm>
            <a:prstGeom prst="ellipse">
              <a:avLst/>
            </a:prstGeom>
            <a:solidFill>
              <a:srgbClr val="6AA84F"/>
            </a:solidFill>
            <a:ln w="19050" cap="flat">
              <a:solidFill>
                <a:srgbClr val="6AA84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5" name="Shape 686"/>
            <p:cNvSpPr/>
            <p:nvPr/>
          </p:nvSpPr>
          <p:spPr>
            <a:xfrm>
              <a:off x="10433379" y="976489"/>
              <a:ext cx="286499" cy="4724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6" name="Shape 687"/>
            <p:cNvSpPr/>
            <p:nvPr/>
          </p:nvSpPr>
          <p:spPr>
            <a:xfrm>
              <a:off x="10908661" y="976489"/>
              <a:ext cx="286499" cy="4724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grpSp>
        <p:nvGrpSpPr>
          <p:cNvPr id="23" name="Group 22">
            <a:extLst>
              <a:ext uri="{FF2B5EF4-FFF2-40B4-BE49-F238E27FC236}">
                <a16:creationId xmlns:a16="http://schemas.microsoft.com/office/drawing/2014/main" id="{B56AA1B0-62C5-E741-B812-61FB620D560B}"/>
              </a:ext>
            </a:extLst>
          </p:cNvPr>
          <p:cNvGrpSpPr/>
          <p:nvPr/>
        </p:nvGrpSpPr>
        <p:grpSpPr>
          <a:xfrm>
            <a:off x="9034767" y="4127397"/>
            <a:ext cx="2015699" cy="2422800"/>
            <a:chOff x="8834279" y="4103058"/>
            <a:chExt cx="2015699" cy="2422800"/>
          </a:xfrm>
        </p:grpSpPr>
        <p:sp>
          <p:nvSpPr>
            <p:cNvPr id="7" name="Shape 688"/>
            <p:cNvSpPr/>
            <p:nvPr/>
          </p:nvSpPr>
          <p:spPr>
            <a:xfrm>
              <a:off x="9099804" y="5148558"/>
              <a:ext cx="1469699" cy="1377300"/>
            </a:xfrm>
            <a:prstGeom prst="rect">
              <a:avLst/>
            </a:prstGeom>
            <a:solidFill>
              <a:srgbClr val="E06666"/>
            </a:solidFill>
            <a:ln w="19050" cap="flat">
              <a:solidFill>
                <a:srgbClr val="E0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8" name="Shape 689"/>
            <p:cNvSpPr/>
            <p:nvPr/>
          </p:nvSpPr>
          <p:spPr>
            <a:xfrm>
              <a:off x="8834279" y="4103058"/>
              <a:ext cx="2015699" cy="1046400"/>
            </a:xfrm>
            <a:prstGeom prst="triangle">
              <a:avLst>
                <a:gd name="adj" fmla="val 50000"/>
              </a:avLst>
            </a:prstGeom>
            <a:solidFill>
              <a:srgbClr val="660000"/>
            </a:solidFill>
            <a:ln w="19050" cap="flat">
              <a:solidFill>
                <a:srgbClr val="66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9" name="Shape 690"/>
            <p:cNvSpPr/>
            <p:nvPr/>
          </p:nvSpPr>
          <p:spPr>
            <a:xfrm>
              <a:off x="9929579" y="5828958"/>
              <a:ext cx="365099" cy="696899"/>
            </a:xfrm>
            <a:prstGeom prst="rect">
              <a:avLst/>
            </a:prstGeom>
            <a:solidFill>
              <a:schemeClr val="dk1"/>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grpSp>
      <p:grpSp>
        <p:nvGrpSpPr>
          <p:cNvPr id="25" name="Group 24">
            <a:extLst>
              <a:ext uri="{FF2B5EF4-FFF2-40B4-BE49-F238E27FC236}">
                <a16:creationId xmlns:a16="http://schemas.microsoft.com/office/drawing/2014/main" id="{91CA41B6-20BB-D24A-994E-62913A010EAB}"/>
              </a:ext>
            </a:extLst>
          </p:cNvPr>
          <p:cNvGrpSpPr/>
          <p:nvPr/>
        </p:nvGrpSpPr>
        <p:grpSpPr>
          <a:xfrm>
            <a:off x="10723412" y="3138847"/>
            <a:ext cx="1260775" cy="1493700"/>
            <a:chOff x="10230541" y="2595247"/>
            <a:chExt cx="1260775" cy="1493700"/>
          </a:xfrm>
        </p:grpSpPr>
        <p:grpSp>
          <p:nvGrpSpPr>
            <p:cNvPr id="24" name="Group 23">
              <a:extLst>
                <a:ext uri="{FF2B5EF4-FFF2-40B4-BE49-F238E27FC236}">
                  <a16:creationId xmlns:a16="http://schemas.microsoft.com/office/drawing/2014/main" id="{82A52E3A-C472-1440-8FC7-1DAA66A91A2B}"/>
                </a:ext>
              </a:extLst>
            </p:cNvPr>
            <p:cNvGrpSpPr/>
            <p:nvPr/>
          </p:nvGrpSpPr>
          <p:grpSpPr>
            <a:xfrm>
              <a:off x="10235816" y="2595247"/>
              <a:ext cx="1255500" cy="1488050"/>
              <a:chOff x="10235816" y="2595247"/>
              <a:chExt cx="1255500" cy="1488050"/>
            </a:xfrm>
          </p:grpSpPr>
          <p:sp>
            <p:nvSpPr>
              <p:cNvPr id="10" name="Shape 691"/>
              <p:cNvSpPr/>
              <p:nvPr/>
            </p:nvSpPr>
            <p:spPr>
              <a:xfrm>
                <a:off x="10235816" y="2595247"/>
                <a:ext cx="1255500" cy="1255500"/>
              </a:xfrm>
              <a:prstGeom prst="ellipse">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1" name="Shape 692"/>
              <p:cNvSpPr/>
              <p:nvPr/>
            </p:nvSpPr>
            <p:spPr>
              <a:xfrm>
                <a:off x="10235816" y="3225897"/>
                <a:ext cx="1255500" cy="857400"/>
              </a:xfrm>
              <a:prstGeom prst="rect">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2" name="Shape 693"/>
              <p:cNvSpPr/>
              <p:nvPr/>
            </p:nvSpPr>
            <p:spPr>
              <a:xfrm>
                <a:off x="11050466" y="3026747"/>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3" name="Shape 694"/>
              <p:cNvSpPr/>
              <p:nvPr/>
            </p:nvSpPr>
            <p:spPr>
              <a:xfrm>
                <a:off x="10593266" y="3026747"/>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4" name="Shape 695"/>
              <p:cNvSpPr/>
              <p:nvPr/>
            </p:nvSpPr>
            <p:spPr>
              <a:xfrm>
                <a:off x="11226266" y="3131922"/>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5" name="Shape 696"/>
              <p:cNvSpPr/>
              <p:nvPr/>
            </p:nvSpPr>
            <p:spPr>
              <a:xfrm>
                <a:off x="10769066" y="3131922"/>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sp>
          <p:nvSpPr>
            <p:cNvPr id="16" name="Shape 697"/>
            <p:cNvSpPr/>
            <p:nvPr/>
          </p:nvSpPr>
          <p:spPr>
            <a:xfrm>
              <a:off x="10230541" y="3850747"/>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7" name="Shape 698"/>
            <p:cNvSpPr/>
            <p:nvPr/>
          </p:nvSpPr>
          <p:spPr>
            <a:xfrm>
              <a:off x="10543016" y="3850747"/>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8" name="Shape 699"/>
            <p:cNvSpPr/>
            <p:nvPr/>
          </p:nvSpPr>
          <p:spPr>
            <a:xfrm>
              <a:off x="10855491" y="3850747"/>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9" name="Shape 700"/>
            <p:cNvSpPr/>
            <p:nvPr/>
          </p:nvSpPr>
          <p:spPr>
            <a:xfrm>
              <a:off x="11142041" y="3850747"/>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pic>
        <p:nvPicPr>
          <p:cNvPr id="22" name="Picture 21">
            <a:extLst>
              <a:ext uri="{FF2B5EF4-FFF2-40B4-BE49-F238E27FC236}">
                <a16:creationId xmlns:a16="http://schemas.microsoft.com/office/drawing/2014/main" id="{734CFAF3-A2E2-AB4A-9985-CCBDFCADE5E1}"/>
              </a:ext>
            </a:extLst>
          </p:cNvPr>
          <p:cNvPicPr>
            <a:picLocks noChangeAspect="1"/>
          </p:cNvPicPr>
          <p:nvPr/>
        </p:nvPicPr>
        <p:blipFill rotWithShape="1">
          <a:blip r:embed="rId3"/>
          <a:srcRect l="63831" r="7026"/>
          <a:stretch/>
        </p:blipFill>
        <p:spPr>
          <a:xfrm>
            <a:off x="7320547" y="1496843"/>
            <a:ext cx="1581457" cy="4341251"/>
          </a:xfrm>
          <a:prstGeom prst="rect">
            <a:avLst/>
          </a:prstGeom>
        </p:spPr>
      </p:pic>
    </p:spTree>
    <p:extLst>
      <p:ext uri="{BB962C8B-B14F-4D97-AF65-F5344CB8AC3E}">
        <p14:creationId xmlns:p14="http://schemas.microsoft.com/office/powerpoint/2010/main" val="34818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Your Next Project: Cartoon! (2/2)</a:t>
            </a:r>
          </a:p>
        </p:txBody>
      </p:sp>
      <p:sp>
        <p:nvSpPr>
          <p:cNvPr id="3" name="Content Placeholder 2"/>
          <p:cNvSpPr>
            <a:spLocks noGrp="1"/>
          </p:cNvSpPr>
          <p:nvPr>
            <p:ph idx="1"/>
          </p:nvPr>
        </p:nvSpPr>
        <p:spPr/>
        <p:txBody>
          <a:bodyPr/>
          <a:lstStyle/>
          <a:p>
            <a:r>
              <a:rPr lang="en-US" dirty="0"/>
              <a:t>How can we animate our cartoon (e.g. make the cartoon move across the screen)?</a:t>
            </a:r>
          </a:p>
          <a:p>
            <a:r>
              <a:rPr lang="en-US" dirty="0"/>
              <a:t>As in film and video animation, can create </a:t>
            </a:r>
            <a:r>
              <a:rPr lang="en-US" i="1" dirty="0"/>
              <a:t>apparent motion</a:t>
            </a:r>
            <a:r>
              <a:rPr lang="en-US" dirty="0"/>
              <a:t> with many small changes in position</a:t>
            </a:r>
          </a:p>
          <a:p>
            <a:r>
              <a:rPr lang="en-US" dirty="0"/>
              <a:t>If we move fast enough and in small enough increments, we get smooth motion!</a:t>
            </a:r>
          </a:p>
          <a:p>
            <a:r>
              <a:rPr lang="en-US" dirty="0"/>
              <a:t>Same goes for smoothly changing size, orientation, shape, etc.</a:t>
            </a:r>
          </a:p>
        </p:txBody>
      </p:sp>
    </p:spTree>
    <p:extLst>
      <p:ext uri="{BB962C8B-B14F-4D97-AF65-F5344CB8AC3E}">
        <p14:creationId xmlns:p14="http://schemas.microsoft.com/office/powerpoint/2010/main" val="215792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Animation in Cartoon</a:t>
            </a:r>
          </a:p>
        </p:txBody>
      </p:sp>
      <p:sp>
        <p:nvSpPr>
          <p:cNvPr id="3" name="Content Placeholder 2"/>
          <p:cNvSpPr>
            <a:spLocks noGrp="1"/>
          </p:cNvSpPr>
          <p:nvPr>
            <p:ph idx="1"/>
          </p:nvPr>
        </p:nvSpPr>
        <p:spPr>
          <a:xfrm>
            <a:off x="1041400" y="1509184"/>
            <a:ext cx="10566400" cy="4349749"/>
          </a:xfrm>
        </p:spPr>
        <p:txBody>
          <a:bodyPr>
            <a:normAutofit/>
          </a:bodyPr>
          <a:lstStyle/>
          <a:p>
            <a:r>
              <a:rPr lang="en-US" dirty="0"/>
              <a:t>Use a </a:t>
            </a:r>
            <a:r>
              <a:rPr lang="en-US" dirty="0">
                <a:solidFill>
                  <a:srgbClr val="0000FF"/>
                </a:solidFill>
                <a:latin typeface="Consolas" charset="0"/>
                <a:ea typeface="Consolas" charset="0"/>
                <a:cs typeface="Consolas" charset="0"/>
              </a:rPr>
              <a:t>TimeLine</a:t>
            </a:r>
            <a:r>
              <a:rPr lang="en-US" dirty="0">
                <a:solidFill>
                  <a:srgbClr val="0000FF"/>
                </a:solidFill>
              </a:rPr>
              <a:t> </a:t>
            </a:r>
            <a:r>
              <a:rPr lang="en-US" dirty="0"/>
              <a:t>to create incremental change</a:t>
            </a:r>
          </a:p>
          <a:p>
            <a:r>
              <a:rPr lang="en-US" dirty="0"/>
              <a:t>It’ll be up to you to figure out the details… but for each repetition of the </a:t>
            </a:r>
            <a:r>
              <a:rPr lang="en-US" dirty="0" err="1">
                <a:solidFill>
                  <a:srgbClr val="0000FF"/>
                </a:solidFill>
                <a:latin typeface="Consolas" charset="0"/>
                <a:ea typeface="Consolas" charset="0"/>
                <a:cs typeface="Consolas" charset="0"/>
              </a:rPr>
              <a:t>KeyFrame</a:t>
            </a:r>
            <a:r>
              <a:rPr lang="en-US" dirty="0"/>
              <a:t>, your cartoon should move (or change in other ways) a small amount!</a:t>
            </a:r>
          </a:p>
          <a:p>
            <a:pPr lvl="1">
              <a:buFont typeface="Courier New" charset="0"/>
              <a:buChar char="o"/>
            </a:pPr>
            <a:r>
              <a:rPr lang="en-US" dirty="0"/>
              <a:t>reminder: </a:t>
            </a:r>
            <a:r>
              <a:rPr lang="en-US" dirty="0">
                <a:ea typeface="MS PGothic" charset="-128"/>
              </a:rPr>
              <a:t>i</a:t>
            </a:r>
            <a:r>
              <a:rPr lang="en-US" altLang="en-US" dirty="0">
                <a:ea typeface="MS PGothic" charset="-128"/>
              </a:rPr>
              <a:t>f we move fast enough and in small enough increments, we get smooth motion!</a:t>
            </a:r>
          </a:p>
        </p:txBody>
      </p:sp>
      <p:grpSp>
        <p:nvGrpSpPr>
          <p:cNvPr id="48" name="Shape 769"/>
          <p:cNvGrpSpPr/>
          <p:nvPr/>
        </p:nvGrpSpPr>
        <p:grpSpPr>
          <a:xfrm>
            <a:off x="439000" y="4845375"/>
            <a:ext cx="1260775" cy="1493700"/>
            <a:chOff x="4642700" y="3334075"/>
            <a:chExt cx="1260775" cy="1493700"/>
          </a:xfrm>
        </p:grpSpPr>
        <p:sp>
          <p:nvSpPr>
            <p:cNvPr id="49" name="Shape 770"/>
            <p:cNvSpPr/>
            <p:nvPr/>
          </p:nvSpPr>
          <p:spPr>
            <a:xfrm>
              <a:off x="4647975" y="3334075"/>
              <a:ext cx="1255500" cy="1255500"/>
            </a:xfrm>
            <a:prstGeom prst="ellipse">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50" name="Shape 771"/>
            <p:cNvSpPr/>
            <p:nvPr/>
          </p:nvSpPr>
          <p:spPr>
            <a:xfrm>
              <a:off x="4647975" y="3964725"/>
              <a:ext cx="1255500" cy="857400"/>
            </a:xfrm>
            <a:prstGeom prst="rect">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51" name="Shape 772"/>
            <p:cNvSpPr/>
            <p:nvPr/>
          </p:nvSpPr>
          <p:spPr>
            <a:xfrm>
              <a:off x="54626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52" name="Shape 773"/>
            <p:cNvSpPr/>
            <p:nvPr/>
          </p:nvSpPr>
          <p:spPr>
            <a:xfrm>
              <a:off x="50054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53" name="Shape 774"/>
            <p:cNvSpPr/>
            <p:nvPr/>
          </p:nvSpPr>
          <p:spPr>
            <a:xfrm>
              <a:off x="56384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54" name="Shape 775"/>
            <p:cNvSpPr/>
            <p:nvPr/>
          </p:nvSpPr>
          <p:spPr>
            <a:xfrm>
              <a:off x="51812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55" name="Shape 776"/>
            <p:cNvSpPr/>
            <p:nvPr/>
          </p:nvSpPr>
          <p:spPr>
            <a:xfrm>
              <a:off x="46427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56" name="Shape 777"/>
            <p:cNvSpPr/>
            <p:nvPr/>
          </p:nvSpPr>
          <p:spPr>
            <a:xfrm>
              <a:off x="4955175"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57" name="Shape 778"/>
            <p:cNvSpPr/>
            <p:nvPr/>
          </p:nvSpPr>
          <p:spPr>
            <a:xfrm>
              <a:off x="526765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58" name="Shape 779"/>
            <p:cNvSpPr/>
            <p:nvPr/>
          </p:nvSpPr>
          <p:spPr>
            <a:xfrm>
              <a:off x="55542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sp>
        <p:nvSpPr>
          <p:cNvPr id="59" name="TextBox 58"/>
          <p:cNvSpPr txBox="1"/>
          <p:nvPr/>
        </p:nvSpPr>
        <p:spPr>
          <a:xfrm>
            <a:off x="11133221" y="1219200"/>
            <a:ext cx="184731" cy="369332"/>
          </a:xfrm>
          <a:prstGeom prst="rect">
            <a:avLst/>
          </a:prstGeom>
          <a:noFill/>
        </p:spPr>
        <p:txBody>
          <a:bodyPr wrap="none" rtlCol="0">
            <a:spAutoFit/>
          </a:bodyPr>
          <a:lstStyle/>
          <a:p>
            <a:endParaRPr lang="en-US" dirty="0">
              <a:latin typeface="Arial" charset="0"/>
            </a:endParaRPr>
          </a:p>
        </p:txBody>
      </p:sp>
      <p:grpSp>
        <p:nvGrpSpPr>
          <p:cNvPr id="60" name="Shape 769"/>
          <p:cNvGrpSpPr/>
          <p:nvPr/>
        </p:nvGrpSpPr>
        <p:grpSpPr>
          <a:xfrm>
            <a:off x="756500" y="4858075"/>
            <a:ext cx="1260775" cy="1493700"/>
            <a:chOff x="4642700" y="3334075"/>
            <a:chExt cx="1260775" cy="1493700"/>
          </a:xfrm>
        </p:grpSpPr>
        <p:sp>
          <p:nvSpPr>
            <p:cNvPr id="61" name="Shape 770"/>
            <p:cNvSpPr/>
            <p:nvPr/>
          </p:nvSpPr>
          <p:spPr>
            <a:xfrm>
              <a:off x="4647975" y="3334075"/>
              <a:ext cx="1255500" cy="1255500"/>
            </a:xfrm>
            <a:prstGeom prst="ellipse">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62" name="Shape 771"/>
            <p:cNvSpPr/>
            <p:nvPr/>
          </p:nvSpPr>
          <p:spPr>
            <a:xfrm>
              <a:off x="4647975" y="3964725"/>
              <a:ext cx="1255500" cy="857400"/>
            </a:xfrm>
            <a:prstGeom prst="rect">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63" name="Shape 772"/>
            <p:cNvSpPr/>
            <p:nvPr/>
          </p:nvSpPr>
          <p:spPr>
            <a:xfrm>
              <a:off x="54626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64" name="Shape 773"/>
            <p:cNvSpPr/>
            <p:nvPr/>
          </p:nvSpPr>
          <p:spPr>
            <a:xfrm>
              <a:off x="50054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65" name="Shape 774"/>
            <p:cNvSpPr/>
            <p:nvPr/>
          </p:nvSpPr>
          <p:spPr>
            <a:xfrm>
              <a:off x="56384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66" name="Shape 775"/>
            <p:cNvSpPr/>
            <p:nvPr/>
          </p:nvSpPr>
          <p:spPr>
            <a:xfrm>
              <a:off x="51812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67" name="Shape 776"/>
            <p:cNvSpPr/>
            <p:nvPr/>
          </p:nvSpPr>
          <p:spPr>
            <a:xfrm>
              <a:off x="46427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68" name="Shape 777"/>
            <p:cNvSpPr/>
            <p:nvPr/>
          </p:nvSpPr>
          <p:spPr>
            <a:xfrm>
              <a:off x="4955175"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69" name="Shape 778"/>
            <p:cNvSpPr/>
            <p:nvPr/>
          </p:nvSpPr>
          <p:spPr>
            <a:xfrm>
              <a:off x="526765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70" name="Shape 779"/>
            <p:cNvSpPr/>
            <p:nvPr/>
          </p:nvSpPr>
          <p:spPr>
            <a:xfrm>
              <a:off x="55542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grpSp>
        <p:nvGrpSpPr>
          <p:cNvPr id="71" name="Shape 769"/>
          <p:cNvGrpSpPr/>
          <p:nvPr/>
        </p:nvGrpSpPr>
        <p:grpSpPr>
          <a:xfrm>
            <a:off x="1061300" y="4858075"/>
            <a:ext cx="1260775" cy="1493700"/>
            <a:chOff x="4642700" y="3334075"/>
            <a:chExt cx="1260775" cy="1493700"/>
          </a:xfrm>
        </p:grpSpPr>
        <p:sp>
          <p:nvSpPr>
            <p:cNvPr id="72" name="Shape 770"/>
            <p:cNvSpPr/>
            <p:nvPr/>
          </p:nvSpPr>
          <p:spPr>
            <a:xfrm>
              <a:off x="4647975" y="3334075"/>
              <a:ext cx="1255500" cy="1255500"/>
            </a:xfrm>
            <a:prstGeom prst="ellipse">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73" name="Shape 771"/>
            <p:cNvSpPr/>
            <p:nvPr/>
          </p:nvSpPr>
          <p:spPr>
            <a:xfrm>
              <a:off x="4647975" y="3964725"/>
              <a:ext cx="1255500" cy="857400"/>
            </a:xfrm>
            <a:prstGeom prst="rect">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74" name="Shape 772"/>
            <p:cNvSpPr/>
            <p:nvPr/>
          </p:nvSpPr>
          <p:spPr>
            <a:xfrm>
              <a:off x="54626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75" name="Shape 773"/>
            <p:cNvSpPr/>
            <p:nvPr/>
          </p:nvSpPr>
          <p:spPr>
            <a:xfrm>
              <a:off x="50054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76" name="Shape 774"/>
            <p:cNvSpPr/>
            <p:nvPr/>
          </p:nvSpPr>
          <p:spPr>
            <a:xfrm>
              <a:off x="56384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77" name="Shape 775"/>
            <p:cNvSpPr/>
            <p:nvPr/>
          </p:nvSpPr>
          <p:spPr>
            <a:xfrm>
              <a:off x="51812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78" name="Shape 776"/>
            <p:cNvSpPr/>
            <p:nvPr/>
          </p:nvSpPr>
          <p:spPr>
            <a:xfrm>
              <a:off x="46427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79" name="Shape 777"/>
            <p:cNvSpPr/>
            <p:nvPr/>
          </p:nvSpPr>
          <p:spPr>
            <a:xfrm>
              <a:off x="4955175"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80" name="Shape 778"/>
            <p:cNvSpPr/>
            <p:nvPr/>
          </p:nvSpPr>
          <p:spPr>
            <a:xfrm>
              <a:off x="526765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81" name="Shape 779"/>
            <p:cNvSpPr/>
            <p:nvPr/>
          </p:nvSpPr>
          <p:spPr>
            <a:xfrm>
              <a:off x="55542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grpSp>
        <p:nvGrpSpPr>
          <p:cNvPr id="82" name="Shape 769"/>
          <p:cNvGrpSpPr/>
          <p:nvPr/>
        </p:nvGrpSpPr>
        <p:grpSpPr>
          <a:xfrm>
            <a:off x="1366100" y="4858075"/>
            <a:ext cx="1260775" cy="1493700"/>
            <a:chOff x="4642700" y="3334075"/>
            <a:chExt cx="1260775" cy="1493700"/>
          </a:xfrm>
        </p:grpSpPr>
        <p:sp>
          <p:nvSpPr>
            <p:cNvPr id="83" name="Shape 770"/>
            <p:cNvSpPr/>
            <p:nvPr/>
          </p:nvSpPr>
          <p:spPr>
            <a:xfrm>
              <a:off x="4647975" y="3334075"/>
              <a:ext cx="1255500" cy="1255500"/>
            </a:xfrm>
            <a:prstGeom prst="ellipse">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84" name="Shape 771"/>
            <p:cNvSpPr/>
            <p:nvPr/>
          </p:nvSpPr>
          <p:spPr>
            <a:xfrm>
              <a:off x="4647975" y="3964725"/>
              <a:ext cx="1255500" cy="857400"/>
            </a:xfrm>
            <a:prstGeom prst="rect">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85" name="Shape 772"/>
            <p:cNvSpPr/>
            <p:nvPr/>
          </p:nvSpPr>
          <p:spPr>
            <a:xfrm>
              <a:off x="54626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86" name="Shape 773"/>
            <p:cNvSpPr/>
            <p:nvPr/>
          </p:nvSpPr>
          <p:spPr>
            <a:xfrm>
              <a:off x="50054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87" name="Shape 774"/>
            <p:cNvSpPr/>
            <p:nvPr/>
          </p:nvSpPr>
          <p:spPr>
            <a:xfrm>
              <a:off x="56384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88" name="Shape 775"/>
            <p:cNvSpPr/>
            <p:nvPr/>
          </p:nvSpPr>
          <p:spPr>
            <a:xfrm>
              <a:off x="51812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89" name="Shape 776"/>
            <p:cNvSpPr/>
            <p:nvPr/>
          </p:nvSpPr>
          <p:spPr>
            <a:xfrm>
              <a:off x="46427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90" name="Shape 777"/>
            <p:cNvSpPr/>
            <p:nvPr/>
          </p:nvSpPr>
          <p:spPr>
            <a:xfrm>
              <a:off x="4955175"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91" name="Shape 778"/>
            <p:cNvSpPr/>
            <p:nvPr/>
          </p:nvSpPr>
          <p:spPr>
            <a:xfrm>
              <a:off x="526765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92" name="Shape 779"/>
            <p:cNvSpPr/>
            <p:nvPr/>
          </p:nvSpPr>
          <p:spPr>
            <a:xfrm>
              <a:off x="55542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grpSp>
        <p:nvGrpSpPr>
          <p:cNvPr id="115" name="Shape 769"/>
          <p:cNvGrpSpPr/>
          <p:nvPr/>
        </p:nvGrpSpPr>
        <p:grpSpPr>
          <a:xfrm>
            <a:off x="1683600" y="4870775"/>
            <a:ext cx="1260775" cy="1493700"/>
            <a:chOff x="4642700" y="3334075"/>
            <a:chExt cx="1260775" cy="1493700"/>
          </a:xfrm>
        </p:grpSpPr>
        <p:sp>
          <p:nvSpPr>
            <p:cNvPr id="116" name="Shape 770"/>
            <p:cNvSpPr/>
            <p:nvPr/>
          </p:nvSpPr>
          <p:spPr>
            <a:xfrm>
              <a:off x="4647975" y="3334075"/>
              <a:ext cx="1255500" cy="1255500"/>
            </a:xfrm>
            <a:prstGeom prst="ellipse">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17" name="Shape 771"/>
            <p:cNvSpPr/>
            <p:nvPr/>
          </p:nvSpPr>
          <p:spPr>
            <a:xfrm>
              <a:off x="4647975" y="3964725"/>
              <a:ext cx="1255500" cy="857400"/>
            </a:xfrm>
            <a:prstGeom prst="rect">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18" name="Shape 772"/>
            <p:cNvSpPr/>
            <p:nvPr/>
          </p:nvSpPr>
          <p:spPr>
            <a:xfrm>
              <a:off x="54626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19" name="Shape 773"/>
            <p:cNvSpPr/>
            <p:nvPr/>
          </p:nvSpPr>
          <p:spPr>
            <a:xfrm>
              <a:off x="50054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20" name="Shape 774"/>
            <p:cNvSpPr/>
            <p:nvPr/>
          </p:nvSpPr>
          <p:spPr>
            <a:xfrm>
              <a:off x="56384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21" name="Shape 775"/>
            <p:cNvSpPr/>
            <p:nvPr/>
          </p:nvSpPr>
          <p:spPr>
            <a:xfrm>
              <a:off x="51812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22" name="Shape 776"/>
            <p:cNvSpPr/>
            <p:nvPr/>
          </p:nvSpPr>
          <p:spPr>
            <a:xfrm>
              <a:off x="46427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23" name="Shape 777"/>
            <p:cNvSpPr/>
            <p:nvPr/>
          </p:nvSpPr>
          <p:spPr>
            <a:xfrm>
              <a:off x="4955175"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24" name="Shape 778"/>
            <p:cNvSpPr/>
            <p:nvPr/>
          </p:nvSpPr>
          <p:spPr>
            <a:xfrm>
              <a:off x="526765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25" name="Shape 779"/>
            <p:cNvSpPr/>
            <p:nvPr/>
          </p:nvSpPr>
          <p:spPr>
            <a:xfrm>
              <a:off x="55542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grpSp>
        <p:nvGrpSpPr>
          <p:cNvPr id="104" name="Shape 769"/>
          <p:cNvGrpSpPr/>
          <p:nvPr/>
        </p:nvGrpSpPr>
        <p:grpSpPr>
          <a:xfrm>
            <a:off x="1988400" y="4870775"/>
            <a:ext cx="1260775" cy="1493700"/>
            <a:chOff x="4642700" y="3334075"/>
            <a:chExt cx="1260775" cy="1493700"/>
          </a:xfrm>
        </p:grpSpPr>
        <p:sp>
          <p:nvSpPr>
            <p:cNvPr id="105" name="Shape 770"/>
            <p:cNvSpPr/>
            <p:nvPr/>
          </p:nvSpPr>
          <p:spPr>
            <a:xfrm>
              <a:off x="4647975" y="3334075"/>
              <a:ext cx="1255500" cy="1255500"/>
            </a:xfrm>
            <a:prstGeom prst="ellipse">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06" name="Shape 771"/>
            <p:cNvSpPr/>
            <p:nvPr/>
          </p:nvSpPr>
          <p:spPr>
            <a:xfrm>
              <a:off x="4647975" y="3964725"/>
              <a:ext cx="1255500" cy="857400"/>
            </a:xfrm>
            <a:prstGeom prst="rect">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07" name="Shape 772"/>
            <p:cNvSpPr/>
            <p:nvPr/>
          </p:nvSpPr>
          <p:spPr>
            <a:xfrm>
              <a:off x="54626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08" name="Shape 773"/>
            <p:cNvSpPr/>
            <p:nvPr/>
          </p:nvSpPr>
          <p:spPr>
            <a:xfrm>
              <a:off x="50054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09" name="Shape 774"/>
            <p:cNvSpPr/>
            <p:nvPr/>
          </p:nvSpPr>
          <p:spPr>
            <a:xfrm>
              <a:off x="56384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10" name="Shape 775"/>
            <p:cNvSpPr/>
            <p:nvPr/>
          </p:nvSpPr>
          <p:spPr>
            <a:xfrm>
              <a:off x="51812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11" name="Shape 776"/>
            <p:cNvSpPr/>
            <p:nvPr/>
          </p:nvSpPr>
          <p:spPr>
            <a:xfrm>
              <a:off x="46427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12" name="Shape 777"/>
            <p:cNvSpPr/>
            <p:nvPr/>
          </p:nvSpPr>
          <p:spPr>
            <a:xfrm>
              <a:off x="4955175"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13" name="Shape 778"/>
            <p:cNvSpPr/>
            <p:nvPr/>
          </p:nvSpPr>
          <p:spPr>
            <a:xfrm>
              <a:off x="526765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14" name="Shape 779"/>
            <p:cNvSpPr/>
            <p:nvPr/>
          </p:nvSpPr>
          <p:spPr>
            <a:xfrm>
              <a:off x="55542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grpSp>
        <p:nvGrpSpPr>
          <p:cNvPr id="126" name="Shape 769"/>
          <p:cNvGrpSpPr/>
          <p:nvPr/>
        </p:nvGrpSpPr>
        <p:grpSpPr>
          <a:xfrm>
            <a:off x="2305900" y="4870775"/>
            <a:ext cx="1260775" cy="1493700"/>
            <a:chOff x="4642700" y="3334075"/>
            <a:chExt cx="1260775" cy="1493700"/>
          </a:xfrm>
        </p:grpSpPr>
        <p:sp>
          <p:nvSpPr>
            <p:cNvPr id="127" name="Shape 770"/>
            <p:cNvSpPr/>
            <p:nvPr/>
          </p:nvSpPr>
          <p:spPr>
            <a:xfrm>
              <a:off x="4647975" y="3334075"/>
              <a:ext cx="1255500" cy="1255500"/>
            </a:xfrm>
            <a:prstGeom prst="ellipse">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28" name="Shape 771"/>
            <p:cNvSpPr/>
            <p:nvPr/>
          </p:nvSpPr>
          <p:spPr>
            <a:xfrm>
              <a:off x="4647975" y="3964725"/>
              <a:ext cx="1255500" cy="857400"/>
            </a:xfrm>
            <a:prstGeom prst="rect">
              <a:avLst/>
            </a:prstGeom>
            <a:solidFill>
              <a:srgbClr val="6FA8DC"/>
            </a:solidFill>
            <a:ln w="19050" cap="flat">
              <a:solidFill>
                <a:srgbClr val="6FA8DC"/>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29" name="Shape 772"/>
            <p:cNvSpPr/>
            <p:nvPr/>
          </p:nvSpPr>
          <p:spPr>
            <a:xfrm>
              <a:off x="54626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30" name="Shape 773"/>
            <p:cNvSpPr/>
            <p:nvPr/>
          </p:nvSpPr>
          <p:spPr>
            <a:xfrm>
              <a:off x="5005425" y="3765575"/>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31" name="Shape 774"/>
            <p:cNvSpPr/>
            <p:nvPr/>
          </p:nvSpPr>
          <p:spPr>
            <a:xfrm>
              <a:off x="56384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32" name="Shape 775"/>
            <p:cNvSpPr/>
            <p:nvPr/>
          </p:nvSpPr>
          <p:spPr>
            <a:xfrm>
              <a:off x="5181225" y="3870750"/>
              <a:ext cx="189300" cy="323099"/>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33" name="Shape 776"/>
            <p:cNvSpPr/>
            <p:nvPr/>
          </p:nvSpPr>
          <p:spPr>
            <a:xfrm>
              <a:off x="46427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34" name="Shape 777"/>
            <p:cNvSpPr/>
            <p:nvPr/>
          </p:nvSpPr>
          <p:spPr>
            <a:xfrm>
              <a:off x="4955175"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35" name="Shape 778"/>
            <p:cNvSpPr/>
            <p:nvPr/>
          </p:nvSpPr>
          <p:spPr>
            <a:xfrm>
              <a:off x="526765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36" name="Shape 779"/>
            <p:cNvSpPr/>
            <p:nvPr/>
          </p:nvSpPr>
          <p:spPr>
            <a:xfrm>
              <a:off x="5554200" y="4589575"/>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sp>
        <p:nvSpPr>
          <p:cNvPr id="138" name="Shape 770">
            <a:extLst>
              <a:ext uri="{FF2B5EF4-FFF2-40B4-BE49-F238E27FC236}">
                <a16:creationId xmlns:a16="http://schemas.microsoft.com/office/drawing/2014/main" id="{13057DCE-24D3-C345-9DC6-815F9FABE86C}"/>
              </a:ext>
            </a:extLst>
          </p:cNvPr>
          <p:cNvSpPr/>
          <p:nvPr/>
        </p:nvSpPr>
        <p:spPr>
          <a:xfrm>
            <a:off x="2876149" y="4876975"/>
            <a:ext cx="1255500" cy="1255500"/>
          </a:xfrm>
          <a:prstGeom prst="ellipse">
            <a:avLst/>
          </a:prstGeom>
          <a:solidFill>
            <a:srgbClr val="6FA8DC"/>
          </a:solidFill>
          <a:ln w="19050" cap="flat">
            <a:no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39" name="Shape 771">
            <a:extLst>
              <a:ext uri="{FF2B5EF4-FFF2-40B4-BE49-F238E27FC236}">
                <a16:creationId xmlns:a16="http://schemas.microsoft.com/office/drawing/2014/main" id="{964C5882-86AA-7A4D-8D9A-90A9E053616B}"/>
              </a:ext>
            </a:extLst>
          </p:cNvPr>
          <p:cNvSpPr/>
          <p:nvPr/>
        </p:nvSpPr>
        <p:spPr>
          <a:xfrm>
            <a:off x="2876149" y="5507625"/>
            <a:ext cx="1255500" cy="857400"/>
          </a:xfrm>
          <a:prstGeom prst="rect">
            <a:avLst/>
          </a:prstGeom>
          <a:solidFill>
            <a:srgbClr val="6FA8DC"/>
          </a:solidFill>
          <a:ln w="19050" cap="flat">
            <a:no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grpSp>
        <p:nvGrpSpPr>
          <p:cNvPr id="140" name="Group 139">
            <a:extLst>
              <a:ext uri="{FF2B5EF4-FFF2-40B4-BE49-F238E27FC236}">
                <a16:creationId xmlns:a16="http://schemas.microsoft.com/office/drawing/2014/main" id="{E742DB33-B354-5C42-88CD-E3747919C9EC}"/>
              </a:ext>
            </a:extLst>
          </p:cNvPr>
          <p:cNvGrpSpPr/>
          <p:nvPr/>
        </p:nvGrpSpPr>
        <p:grpSpPr>
          <a:xfrm>
            <a:off x="2870874" y="5308475"/>
            <a:ext cx="1197999" cy="1062200"/>
            <a:chOff x="771236" y="5543583"/>
            <a:chExt cx="1197999" cy="1062200"/>
          </a:xfrm>
        </p:grpSpPr>
        <p:sp>
          <p:nvSpPr>
            <p:cNvPr id="141" name="Shape 772">
              <a:extLst>
                <a:ext uri="{FF2B5EF4-FFF2-40B4-BE49-F238E27FC236}">
                  <a16:creationId xmlns:a16="http://schemas.microsoft.com/office/drawing/2014/main" id="{EDB12305-3CB4-0242-A984-6D83311BB2A2}"/>
                </a:ext>
              </a:extLst>
            </p:cNvPr>
            <p:cNvSpPr/>
            <p:nvPr/>
          </p:nvSpPr>
          <p:spPr>
            <a:xfrm>
              <a:off x="1591161" y="5543583"/>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42" name="Shape 773">
              <a:extLst>
                <a:ext uri="{FF2B5EF4-FFF2-40B4-BE49-F238E27FC236}">
                  <a16:creationId xmlns:a16="http://schemas.microsoft.com/office/drawing/2014/main" id="{3EA17326-B994-734F-8D05-715F2F75D2EF}"/>
                </a:ext>
              </a:extLst>
            </p:cNvPr>
            <p:cNvSpPr/>
            <p:nvPr/>
          </p:nvSpPr>
          <p:spPr>
            <a:xfrm>
              <a:off x="1133961" y="5543583"/>
              <a:ext cx="365099" cy="472499"/>
            </a:xfrm>
            <a:prstGeom prst="ellipse">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nvGrpSpPr>
            <p:cNvPr id="143" name="Group 142">
              <a:extLst>
                <a:ext uri="{FF2B5EF4-FFF2-40B4-BE49-F238E27FC236}">
                  <a16:creationId xmlns:a16="http://schemas.microsoft.com/office/drawing/2014/main" id="{FB8B59DE-0FE3-4C43-891A-3C9330A3551F}"/>
                </a:ext>
              </a:extLst>
            </p:cNvPr>
            <p:cNvGrpSpPr/>
            <p:nvPr/>
          </p:nvGrpSpPr>
          <p:grpSpPr>
            <a:xfrm>
              <a:off x="771236" y="6367583"/>
              <a:ext cx="1197999" cy="238200"/>
              <a:chOff x="771236" y="6367583"/>
              <a:chExt cx="1197999" cy="238200"/>
            </a:xfrm>
          </p:grpSpPr>
          <p:sp>
            <p:nvSpPr>
              <p:cNvPr id="144" name="Shape 776">
                <a:extLst>
                  <a:ext uri="{FF2B5EF4-FFF2-40B4-BE49-F238E27FC236}">
                    <a16:creationId xmlns:a16="http://schemas.microsoft.com/office/drawing/2014/main" id="{29FEA21B-969C-BD4F-94A3-6481DF17AFED}"/>
                  </a:ext>
                </a:extLst>
              </p:cNvPr>
              <p:cNvSpPr/>
              <p:nvPr/>
            </p:nvSpPr>
            <p:spPr>
              <a:xfrm>
                <a:off x="771236" y="6367583"/>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45" name="Shape 777">
                <a:extLst>
                  <a:ext uri="{FF2B5EF4-FFF2-40B4-BE49-F238E27FC236}">
                    <a16:creationId xmlns:a16="http://schemas.microsoft.com/office/drawing/2014/main" id="{7A8BC4B5-7A78-9446-B233-263BFC119E9C}"/>
                  </a:ext>
                </a:extLst>
              </p:cNvPr>
              <p:cNvSpPr/>
              <p:nvPr/>
            </p:nvSpPr>
            <p:spPr>
              <a:xfrm>
                <a:off x="1083711" y="6367583"/>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46" name="Shape 778">
                <a:extLst>
                  <a:ext uri="{FF2B5EF4-FFF2-40B4-BE49-F238E27FC236}">
                    <a16:creationId xmlns:a16="http://schemas.microsoft.com/office/drawing/2014/main" id="{EDA4AB7D-8302-7C4A-B8EA-8971C9EDF103}"/>
                  </a:ext>
                </a:extLst>
              </p:cNvPr>
              <p:cNvSpPr/>
              <p:nvPr/>
            </p:nvSpPr>
            <p:spPr>
              <a:xfrm>
                <a:off x="1396186" y="6367583"/>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
            <p:nvSpPr>
              <p:cNvPr id="147" name="Shape 779">
                <a:extLst>
                  <a:ext uri="{FF2B5EF4-FFF2-40B4-BE49-F238E27FC236}">
                    <a16:creationId xmlns:a16="http://schemas.microsoft.com/office/drawing/2014/main" id="{F4D563BD-30CF-EA49-B826-6871E2C52C69}"/>
                  </a:ext>
                </a:extLst>
              </p:cNvPr>
              <p:cNvSpPr/>
              <p:nvPr/>
            </p:nvSpPr>
            <p:spPr>
              <a:xfrm>
                <a:off x="1682736" y="6367583"/>
                <a:ext cx="286499" cy="238200"/>
              </a:xfrm>
              <a:prstGeom prst="triangle">
                <a:avLst>
                  <a:gd name="adj" fmla="val 50000"/>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grpSp>
      </p:grpSp>
      <p:sp>
        <p:nvSpPr>
          <p:cNvPr id="148" name="Shape 774">
            <a:extLst>
              <a:ext uri="{FF2B5EF4-FFF2-40B4-BE49-F238E27FC236}">
                <a16:creationId xmlns:a16="http://schemas.microsoft.com/office/drawing/2014/main" id="{33326642-AE89-1842-BFFC-2BFC3E7C8747}"/>
              </a:ext>
            </a:extLst>
          </p:cNvPr>
          <p:cNvSpPr/>
          <p:nvPr/>
        </p:nvSpPr>
        <p:spPr>
          <a:xfrm>
            <a:off x="3866599" y="5413650"/>
            <a:ext cx="189300" cy="323099"/>
          </a:xfrm>
          <a:prstGeom prst="ellipse">
            <a:avLst/>
          </a:prstGeom>
          <a:solidFill>
            <a:srgbClr val="000000"/>
          </a:solidFill>
          <a:ln w="19050" cap="flat">
            <a:noFill/>
            <a:prstDash val="solid"/>
            <a:round/>
            <a:headEnd type="none" w="med" len="med"/>
            <a:tailEnd type="none" w="med" len="med"/>
          </a:ln>
        </p:spPr>
        <p:txBody>
          <a:bodyPr lIns="91425" tIns="91425" rIns="91425" bIns="91425" anchor="ctr" anchorCtr="0">
            <a:noAutofit/>
          </a:bodyPr>
          <a:lstStyle/>
          <a:p>
            <a:pPr>
              <a:spcBef>
                <a:spcPts val="0"/>
              </a:spcBef>
              <a:buNone/>
            </a:pPr>
            <a:endParaRPr dirty="0">
              <a:latin typeface="Arial" charset="0"/>
            </a:endParaRPr>
          </a:p>
        </p:txBody>
      </p:sp>
      <p:sp>
        <p:nvSpPr>
          <p:cNvPr id="149" name="Shape 775">
            <a:extLst>
              <a:ext uri="{FF2B5EF4-FFF2-40B4-BE49-F238E27FC236}">
                <a16:creationId xmlns:a16="http://schemas.microsoft.com/office/drawing/2014/main" id="{883ACB3C-7303-F74C-BC77-5B494A7E1C25}"/>
              </a:ext>
            </a:extLst>
          </p:cNvPr>
          <p:cNvSpPr/>
          <p:nvPr/>
        </p:nvSpPr>
        <p:spPr>
          <a:xfrm>
            <a:off x="3409399" y="5413650"/>
            <a:ext cx="189300" cy="323099"/>
          </a:xfrm>
          <a:prstGeom prst="ellipse">
            <a:avLst/>
          </a:prstGeom>
          <a:solidFill>
            <a:srgbClr val="000000"/>
          </a:solidFill>
          <a:ln w="19050" cap="flat">
            <a:noFill/>
            <a:prstDash val="solid"/>
            <a:round/>
            <a:headEnd type="none" w="med" len="med"/>
            <a:tailEnd type="none" w="med" len="med"/>
          </a:ln>
        </p:spPr>
        <p:txBody>
          <a:bodyPr lIns="91425" tIns="91425" rIns="91425" bIns="91425" anchor="ctr" anchorCtr="0">
            <a:noAutofit/>
          </a:bodyPr>
          <a:lstStyle/>
          <a:p>
            <a:pPr lvl="0" rtl="0">
              <a:spcBef>
                <a:spcPts val="0"/>
              </a:spcBef>
              <a:buNone/>
            </a:pPr>
            <a:endParaRPr dirty="0">
              <a:latin typeface="Arial" charset="0"/>
            </a:endParaRPr>
          </a:p>
        </p:txBody>
      </p:sp>
    </p:spTree>
    <p:extLst>
      <p:ext uri="{BB962C8B-B14F-4D97-AF65-F5344CB8AC3E}">
        <p14:creationId xmlns:p14="http://schemas.microsoft.com/office/powerpoint/2010/main" val="201433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
                                        <p:tgtEl>
                                          <p:spTgt spid="48"/>
                                        </p:tgtEl>
                                      </p:cBhvr>
                                    </p:animEffect>
                                  </p:childTnLst>
                                  <p:subTnLst>
                                    <p:audio>
                                      <p:cMediaNode>
                                        <p:cTn display="0" masterRel="sameClick">
                                          <p:stCondLst>
                                            <p:cond evt="begin" delay="0">
                                              <p:tn val="15"/>
                                            </p:cond>
                                          </p:stCondLst>
                                          <p:endCondLst>
                                            <p:cond evt="onStopAudio" delay="0">
                                              <p:tgtEl>
                                                <p:sldTgt/>
                                              </p:tgtEl>
                                            </p:cond>
                                          </p:endCondLst>
                                        </p:cTn>
                                        <p:tgtEl>
                                          <p:sndTgt r:embed="rId3" name="Tick Tock.wav"/>
                                        </p:tgtEl>
                                      </p:cMediaNode>
                                    </p:audio>
                                  </p:subTnLst>
                                </p:cTn>
                              </p:par>
                            </p:childTnLst>
                          </p:cTn>
                        </p:par>
                        <p:par>
                          <p:cTn id="18" fill="hold">
                            <p:stCondLst>
                              <p:cond delay="0"/>
                            </p:stCondLst>
                            <p:childTnLst>
                              <p:par>
                                <p:cTn id="19" presetID="10" presetClass="exit" presetSubtype="0" fill="hold" nodeType="afterEffect">
                                  <p:stCondLst>
                                    <p:cond delay="0"/>
                                  </p:stCondLst>
                                  <p:childTnLst>
                                    <p:animEffect transition="out" filter="fade">
                                      <p:cBhvr>
                                        <p:cTn id="20" dur="200"/>
                                        <p:tgtEl>
                                          <p:spTgt spid="48"/>
                                        </p:tgtEl>
                                      </p:cBhvr>
                                    </p:animEffect>
                                    <p:set>
                                      <p:cBhvr>
                                        <p:cTn id="21" dur="1" fill="hold">
                                          <p:stCondLst>
                                            <p:cond delay="199"/>
                                          </p:stCondLst>
                                        </p:cTn>
                                        <p:tgtEl>
                                          <p:spTgt spid="4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par>
                          <p:cTn id="25" fill="hold">
                            <p:stCondLst>
                              <p:cond delay="500"/>
                            </p:stCondLst>
                            <p:childTnLst>
                              <p:par>
                                <p:cTn id="26" presetID="10" presetClass="exit" presetSubtype="0" fill="hold" nodeType="afterEffect">
                                  <p:stCondLst>
                                    <p:cond delay="0"/>
                                  </p:stCondLst>
                                  <p:childTnLst>
                                    <p:animEffect transition="out" filter="fade">
                                      <p:cBhvr>
                                        <p:cTn id="27" dur="200"/>
                                        <p:tgtEl>
                                          <p:spTgt spid="60"/>
                                        </p:tgtEl>
                                      </p:cBhvr>
                                    </p:animEffect>
                                    <p:set>
                                      <p:cBhvr>
                                        <p:cTn id="28" dur="1" fill="hold">
                                          <p:stCondLst>
                                            <p:cond delay="199"/>
                                          </p:stCondLst>
                                        </p:cTn>
                                        <p:tgtEl>
                                          <p:spTgt spid="6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par>
                          <p:cTn id="32" fill="hold">
                            <p:stCondLst>
                              <p:cond delay="1000"/>
                            </p:stCondLst>
                            <p:childTnLst>
                              <p:par>
                                <p:cTn id="33" presetID="10" presetClass="exit" presetSubtype="0" fill="hold" nodeType="afterEffect">
                                  <p:stCondLst>
                                    <p:cond delay="0"/>
                                  </p:stCondLst>
                                  <p:childTnLst>
                                    <p:animEffect transition="out" filter="fade">
                                      <p:cBhvr>
                                        <p:cTn id="34" dur="200"/>
                                        <p:tgtEl>
                                          <p:spTgt spid="71"/>
                                        </p:tgtEl>
                                      </p:cBhvr>
                                    </p:animEffect>
                                    <p:set>
                                      <p:cBhvr>
                                        <p:cTn id="35" dur="1" fill="hold">
                                          <p:stCondLst>
                                            <p:cond delay="199"/>
                                          </p:stCondLst>
                                        </p:cTn>
                                        <p:tgtEl>
                                          <p:spTgt spid="71"/>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500"/>
                            </p:stCondLst>
                            <p:childTnLst>
                              <p:par>
                                <p:cTn id="40" presetID="10" presetClass="exit" presetSubtype="0" fill="hold" nodeType="afterEffect">
                                  <p:stCondLst>
                                    <p:cond delay="0"/>
                                  </p:stCondLst>
                                  <p:childTnLst>
                                    <p:animEffect transition="out" filter="fade">
                                      <p:cBhvr>
                                        <p:cTn id="41" dur="200"/>
                                        <p:tgtEl>
                                          <p:spTgt spid="82"/>
                                        </p:tgtEl>
                                      </p:cBhvr>
                                    </p:animEffect>
                                    <p:set>
                                      <p:cBhvr>
                                        <p:cTn id="42" dur="1" fill="hold">
                                          <p:stCondLst>
                                            <p:cond delay="199"/>
                                          </p:stCondLst>
                                        </p:cTn>
                                        <p:tgtEl>
                                          <p:spTgt spid="82"/>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fade">
                                      <p:cBhvr>
                                        <p:cTn id="45" dur="500"/>
                                        <p:tgtEl>
                                          <p:spTgt spid="115"/>
                                        </p:tgtEl>
                                      </p:cBhvr>
                                    </p:animEffect>
                                  </p:childTnLst>
                                </p:cTn>
                              </p:par>
                            </p:childTnLst>
                          </p:cTn>
                        </p:par>
                        <p:par>
                          <p:cTn id="46" fill="hold">
                            <p:stCondLst>
                              <p:cond delay="2000"/>
                            </p:stCondLst>
                            <p:childTnLst>
                              <p:par>
                                <p:cTn id="47" presetID="10" presetClass="exit" presetSubtype="0" fill="hold" nodeType="afterEffect">
                                  <p:stCondLst>
                                    <p:cond delay="0"/>
                                  </p:stCondLst>
                                  <p:childTnLst>
                                    <p:animEffect transition="out" filter="fade">
                                      <p:cBhvr>
                                        <p:cTn id="48" dur="200"/>
                                        <p:tgtEl>
                                          <p:spTgt spid="115"/>
                                        </p:tgtEl>
                                      </p:cBhvr>
                                    </p:animEffect>
                                    <p:set>
                                      <p:cBhvr>
                                        <p:cTn id="49" dur="1" fill="hold">
                                          <p:stCondLst>
                                            <p:cond delay="199"/>
                                          </p:stCondLst>
                                        </p:cTn>
                                        <p:tgtEl>
                                          <p:spTgt spid="115"/>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04"/>
                                        </p:tgtEl>
                                        <p:attrNameLst>
                                          <p:attrName>style.visibility</p:attrName>
                                        </p:attrNameLst>
                                      </p:cBhvr>
                                      <p:to>
                                        <p:strVal val="visible"/>
                                      </p:to>
                                    </p:set>
                                    <p:animEffect transition="in" filter="fade">
                                      <p:cBhvr>
                                        <p:cTn id="52" dur="500"/>
                                        <p:tgtEl>
                                          <p:spTgt spid="104"/>
                                        </p:tgtEl>
                                      </p:cBhvr>
                                    </p:animEffect>
                                  </p:childTnLst>
                                </p:cTn>
                              </p:par>
                            </p:childTnLst>
                          </p:cTn>
                        </p:par>
                        <p:par>
                          <p:cTn id="53" fill="hold">
                            <p:stCondLst>
                              <p:cond delay="2500"/>
                            </p:stCondLst>
                            <p:childTnLst>
                              <p:par>
                                <p:cTn id="54" presetID="10" presetClass="exit" presetSubtype="0" fill="hold" nodeType="afterEffect">
                                  <p:stCondLst>
                                    <p:cond delay="0"/>
                                  </p:stCondLst>
                                  <p:childTnLst>
                                    <p:animEffect transition="out" filter="fade">
                                      <p:cBhvr>
                                        <p:cTn id="55" dur="200"/>
                                        <p:tgtEl>
                                          <p:spTgt spid="104"/>
                                        </p:tgtEl>
                                      </p:cBhvr>
                                    </p:animEffect>
                                    <p:set>
                                      <p:cBhvr>
                                        <p:cTn id="56" dur="1" fill="hold">
                                          <p:stCondLst>
                                            <p:cond delay="199"/>
                                          </p:stCondLst>
                                        </p:cTn>
                                        <p:tgtEl>
                                          <p:spTgt spid="104"/>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fade">
                                      <p:cBhvr>
                                        <p:cTn id="59" dur="500"/>
                                        <p:tgtEl>
                                          <p:spTgt spid="1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animEffect transition="in" filter="fade">
                                      <p:cBhvr>
                                        <p:cTn id="64" dur="500"/>
                                        <p:tgtEl>
                                          <p:spTgt spid="3">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26"/>
                                        </p:tgtEl>
                                      </p:cBhvr>
                                    </p:animEffect>
                                    <p:set>
                                      <p:cBhvr>
                                        <p:cTn id="69" dur="1" fill="hold">
                                          <p:stCondLst>
                                            <p:cond delay="499"/>
                                          </p:stCondLst>
                                        </p:cTn>
                                        <p:tgtEl>
                                          <p:spTgt spid="126"/>
                                        </p:tgtEl>
                                        <p:attrNameLst>
                                          <p:attrName>style.visibility</p:attrName>
                                        </p:attrNameLst>
                                      </p:cBhvr>
                                      <p:to>
                                        <p:strVal val="hidden"/>
                                      </p:to>
                                    </p:set>
                                  </p:childTnLst>
                                </p:cTn>
                              </p:par>
                              <p:par>
                                <p:cTn id="70" presetID="10" presetClass="entr" presetSubtype="0" fill="hold" grpId="1" nodeType="withEffect">
                                  <p:stCondLst>
                                    <p:cond delay="0"/>
                                  </p:stCondLst>
                                  <p:childTnLst>
                                    <p:set>
                                      <p:cBhvr>
                                        <p:cTn id="71" dur="1" fill="hold">
                                          <p:stCondLst>
                                            <p:cond delay="0"/>
                                          </p:stCondLst>
                                        </p:cTn>
                                        <p:tgtEl>
                                          <p:spTgt spid="148"/>
                                        </p:tgtEl>
                                        <p:attrNameLst>
                                          <p:attrName>style.visibility</p:attrName>
                                        </p:attrNameLst>
                                      </p:cBhvr>
                                      <p:to>
                                        <p:strVal val="visible"/>
                                      </p:to>
                                    </p:set>
                                    <p:animEffect transition="in" filter="fade">
                                      <p:cBhvr>
                                        <p:cTn id="72" dur="500"/>
                                        <p:tgtEl>
                                          <p:spTgt spid="148"/>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49"/>
                                        </p:tgtEl>
                                        <p:attrNameLst>
                                          <p:attrName>style.visibility</p:attrName>
                                        </p:attrNameLst>
                                      </p:cBhvr>
                                      <p:to>
                                        <p:strVal val="visible"/>
                                      </p:to>
                                    </p:set>
                                    <p:animEffect transition="in" filter="fade">
                                      <p:cBhvr>
                                        <p:cTn id="75" dur="500"/>
                                        <p:tgtEl>
                                          <p:spTgt spid="149"/>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138"/>
                                        </p:tgtEl>
                                        <p:attrNameLst>
                                          <p:attrName>style.visibility</p:attrName>
                                        </p:attrNameLst>
                                      </p:cBhvr>
                                      <p:to>
                                        <p:strVal val="visible"/>
                                      </p:to>
                                    </p:set>
                                    <p:animEffect transition="in" filter="fade">
                                      <p:cBhvr>
                                        <p:cTn id="78" dur="500"/>
                                        <p:tgtEl>
                                          <p:spTgt spid="138"/>
                                        </p:tgtEl>
                                      </p:cBhvr>
                                    </p:animEffect>
                                  </p:childTnLst>
                                </p:cTn>
                              </p:par>
                              <p:par>
                                <p:cTn id="79" presetID="10" presetClass="entr" presetSubtype="0" fill="hold" nodeType="withEffect">
                                  <p:stCondLst>
                                    <p:cond delay="0"/>
                                  </p:stCondLst>
                                  <p:childTnLst>
                                    <p:set>
                                      <p:cBhvr>
                                        <p:cTn id="80" dur="1" fill="hold">
                                          <p:stCondLst>
                                            <p:cond delay="0"/>
                                          </p:stCondLst>
                                        </p:cTn>
                                        <p:tgtEl>
                                          <p:spTgt spid="140"/>
                                        </p:tgtEl>
                                        <p:attrNameLst>
                                          <p:attrName>style.visibility</p:attrName>
                                        </p:attrNameLst>
                                      </p:cBhvr>
                                      <p:to>
                                        <p:strVal val="visible"/>
                                      </p:to>
                                    </p:set>
                                    <p:animEffect transition="in" filter="fade">
                                      <p:cBhvr>
                                        <p:cTn id="81" dur="500"/>
                                        <p:tgtEl>
                                          <p:spTgt spid="140"/>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139"/>
                                        </p:tgtEl>
                                        <p:attrNameLst>
                                          <p:attrName>style.visibility</p:attrName>
                                        </p:attrNameLst>
                                      </p:cBhvr>
                                      <p:to>
                                        <p:strVal val="visible"/>
                                      </p:to>
                                    </p:set>
                                    <p:animEffect transition="in" filter="fade">
                                      <p:cBhvr>
                                        <p:cTn id="84" dur="500"/>
                                        <p:tgtEl>
                                          <p:spTgt spid="139"/>
                                        </p:tgtEl>
                                      </p:cBhvr>
                                    </p:animEffect>
                                  </p:childTnLst>
                                </p:cTn>
                              </p:par>
                              <p:par>
                                <p:cTn id="85" presetID="0" presetClass="path" presetSubtype="0" accel="50000" decel="50000" fill="hold" grpId="0" nodeType="withEffect">
                                  <p:stCondLst>
                                    <p:cond delay="0"/>
                                  </p:stCondLst>
                                  <p:childTnLst>
                                    <p:animMotion origin="layout" path="M 2.08333E-7 -2.96296E-6 C 0.02057 -0.02824 0.04115 -0.05625 0.06576 -0.05347 C 0.09036 -0.05046 0.1181 0.01459 0.14687 0.01713 C 0.17578 0.01991 0.20651 -0.03819 0.2388 -0.0375 C 0.27135 -0.03657 0.31354 0.02338 0.34141 0.02246 C 0.3694 0.02176 0.38568 -0.04051 0.40612 -0.04282 C 0.42656 -0.0449 0.44427 -0.00046 0.4638 0.00926 C 0.48346 0.01898 0.55391 0.11273 0.52409 0.01598 " pathEditMode="relative" rAng="0" ptsTypes="AAAAAAAA">
                                      <p:cBhvr>
                                        <p:cTn id="86" dur="4000" fill="hold"/>
                                        <p:tgtEl>
                                          <p:spTgt spid="149"/>
                                        </p:tgtEl>
                                        <p:attrNameLst>
                                          <p:attrName>ppt_x</p:attrName>
                                          <p:attrName>ppt_y</p:attrName>
                                        </p:attrNameLst>
                                      </p:cBhvr>
                                      <p:rCtr x="26563" y="278"/>
                                    </p:animMotion>
                                  </p:childTnLst>
                                </p:cTn>
                              </p:par>
                              <p:par>
                                <p:cTn id="87" presetID="0" presetClass="path" presetSubtype="0" accel="50000" decel="50000" fill="hold" grpId="0" nodeType="withEffect">
                                  <p:stCondLst>
                                    <p:cond delay="0"/>
                                  </p:stCondLst>
                                  <p:childTnLst>
                                    <p:animMotion origin="layout" path="M 2.08333E-7 -2.96296E-6 C 0.02057 -0.02824 0.04115 -0.05625 0.06576 -0.05347 C 0.09036 -0.05046 0.1181 0.01459 0.14687 0.01713 C 0.17578 0.01991 0.20651 -0.03819 0.2388 -0.0375 C 0.27135 -0.03657 0.31354 0.02338 0.34141 0.02246 C 0.3694 0.02176 0.38568 -0.04051 0.40612 -0.04282 C 0.42656 -0.0449 0.44427 -0.00046 0.4638 0.00926 C 0.48346 0.01898 0.55391 0.11273 0.52409 0.01598 " pathEditMode="relative" rAng="0" ptsTypes="AAAAAAAA">
                                      <p:cBhvr>
                                        <p:cTn id="88" dur="4000" fill="hold"/>
                                        <p:tgtEl>
                                          <p:spTgt spid="148"/>
                                        </p:tgtEl>
                                        <p:attrNameLst>
                                          <p:attrName>ppt_x</p:attrName>
                                          <p:attrName>ppt_y</p:attrName>
                                        </p:attrNameLst>
                                      </p:cBhvr>
                                      <p:rCtr x="26563" y="278"/>
                                    </p:animMotion>
                                  </p:childTnLst>
                                </p:cTn>
                              </p:par>
                              <p:par>
                                <p:cTn id="89" presetID="0" presetClass="path" presetSubtype="0" accel="50000" decel="50000" fill="hold" grpId="0" nodeType="withEffect">
                                  <p:stCondLst>
                                    <p:cond delay="0"/>
                                  </p:stCondLst>
                                  <p:childTnLst>
                                    <p:animMotion origin="layout" path="M 2.08333E-7 7.40741E-7 C 0.02057 -0.02824 0.04115 -0.05625 0.06576 -0.05347 C 0.09036 -0.05046 0.1181 0.01458 0.14687 0.01713 C 0.17578 0.01991 0.20651 -0.0382 0.2388 -0.0375 C 0.27135 -0.03657 0.31354 0.02338 0.34141 0.02245 C 0.3694 0.02176 0.38568 -0.04051 0.40612 -0.04282 C 0.42656 -0.04491 0.44427 -0.00046 0.4638 0.00926 C 0.48346 0.01898 0.55391 0.11273 0.52409 0.01597 " pathEditMode="relative" rAng="0" ptsTypes="AAAAAAAA">
                                      <p:cBhvr>
                                        <p:cTn id="90" dur="4000" fill="hold"/>
                                        <p:tgtEl>
                                          <p:spTgt spid="139"/>
                                        </p:tgtEl>
                                        <p:attrNameLst>
                                          <p:attrName>ppt_x</p:attrName>
                                          <p:attrName>ppt_y</p:attrName>
                                        </p:attrNameLst>
                                      </p:cBhvr>
                                      <p:rCtr x="26563" y="278"/>
                                    </p:animMotion>
                                  </p:childTnLst>
                                </p:cTn>
                              </p:par>
                              <p:par>
                                <p:cTn id="91" presetID="0" presetClass="path" presetSubtype="0" accel="50000" decel="50000" fill="hold" nodeType="withEffect">
                                  <p:stCondLst>
                                    <p:cond delay="0"/>
                                  </p:stCondLst>
                                  <p:childTnLst>
                                    <p:animMotion origin="layout" path="M 4.79167E-6 1.11111E-6 C 0.02057 -0.02824 0.04114 -0.05625 0.06575 -0.05347 C 0.09036 -0.05046 0.11809 0.01458 0.14687 0.01713 C 0.17578 0.01991 0.20651 -0.0382 0.2388 -0.0375 C 0.27135 -0.03658 0.31354 0.02338 0.3414 0.02245 C 0.3694 0.02176 0.38567 -0.04051 0.40612 -0.04283 C 0.42656 -0.04491 0.44427 -0.00046 0.4638 0.00926 C 0.48346 0.01898 0.5539 0.11273 0.52408 0.01597 " pathEditMode="relative" rAng="0" ptsTypes="AAAAAAAA">
                                      <p:cBhvr>
                                        <p:cTn id="92" dur="4000" fill="hold"/>
                                        <p:tgtEl>
                                          <p:spTgt spid="140"/>
                                        </p:tgtEl>
                                        <p:attrNameLst>
                                          <p:attrName>ppt_x</p:attrName>
                                          <p:attrName>ppt_y</p:attrName>
                                        </p:attrNameLst>
                                      </p:cBhvr>
                                      <p:rCtr x="26563" y="278"/>
                                    </p:animMotion>
                                  </p:childTnLst>
                                </p:cTn>
                              </p:par>
                              <p:par>
                                <p:cTn id="93" presetID="0" presetClass="path" presetSubtype="0" accel="50000" decel="50000" fill="hold" grpId="0" nodeType="withEffect">
                                  <p:stCondLst>
                                    <p:cond delay="0"/>
                                  </p:stCondLst>
                                  <p:childTnLst>
                                    <p:animMotion origin="layout" path="M 2.08333E-7 3.7037E-6 C 0.02057 -0.02824 0.04115 -0.05625 0.06576 -0.05348 C 0.09036 -0.05047 0.1181 0.01458 0.14687 0.01713 C 0.17578 0.0199 0.20651 -0.0382 0.2388 -0.0375 C 0.27135 -0.03658 0.31354 0.02338 0.34141 0.02245 C 0.3694 0.02176 0.38568 -0.04051 0.40612 -0.04283 C 0.42656 -0.04491 0.44427 -0.00047 0.4638 0.00926 C 0.48346 0.01898 0.55391 0.11273 0.52409 0.01597 " pathEditMode="relative" rAng="0" ptsTypes="AAAAAAAA">
                                      <p:cBhvr>
                                        <p:cTn id="94" dur="4000" fill="hold"/>
                                        <p:tgtEl>
                                          <p:spTgt spid="138"/>
                                        </p:tgtEl>
                                        <p:attrNameLst>
                                          <p:attrName>ppt_x</p:attrName>
                                          <p:attrName>ppt_y</p:attrName>
                                        </p:attrNameLst>
                                      </p:cBhvr>
                                      <p:rCtr x="26563" y="278"/>
                                    </p:animMotion>
                                  </p:childTnLst>
                                </p:cTn>
                              </p:par>
                              <p:par>
                                <p:cTn id="95" presetID="1" presetClass="emph" presetSubtype="2" repeatCount="0" fill="hold" nodeType="withEffect">
                                  <p:stCondLst>
                                    <p:cond delay="500"/>
                                  </p:stCondLst>
                                  <p:childTnLst>
                                    <p:animClr clrSpc="rgb" dir="cw">
                                      <p:cBhvr>
                                        <p:cTn id="96" dur="2000" fill="hold"/>
                                        <p:tgtEl>
                                          <p:spTgt spid="139"/>
                                        </p:tgtEl>
                                        <p:attrNameLst>
                                          <p:attrName>fillcolor</p:attrName>
                                        </p:attrNameLst>
                                      </p:cBhvr>
                                      <p:to>
                                        <a:srgbClr val="5B9B00"/>
                                      </p:to>
                                    </p:animClr>
                                    <p:set>
                                      <p:cBhvr>
                                        <p:cTn id="97" dur="2000" fill="hold"/>
                                        <p:tgtEl>
                                          <p:spTgt spid="139"/>
                                        </p:tgtEl>
                                        <p:attrNameLst>
                                          <p:attrName>fill.type</p:attrName>
                                        </p:attrNameLst>
                                      </p:cBhvr>
                                      <p:to>
                                        <p:strVal val="solid"/>
                                      </p:to>
                                    </p:set>
                                    <p:set>
                                      <p:cBhvr>
                                        <p:cTn id="98" dur="2000" fill="hold"/>
                                        <p:tgtEl>
                                          <p:spTgt spid="139"/>
                                        </p:tgtEl>
                                        <p:attrNameLst>
                                          <p:attrName>fill.on</p:attrName>
                                        </p:attrNameLst>
                                      </p:cBhvr>
                                      <p:to>
                                        <p:strVal val="true"/>
                                      </p:to>
                                    </p:set>
                                  </p:childTnLst>
                                </p:cTn>
                              </p:par>
                              <p:par>
                                <p:cTn id="99" presetID="1" presetClass="emph" presetSubtype="2" repeatCount="0" fill="hold" nodeType="withEffect">
                                  <p:stCondLst>
                                    <p:cond delay="500"/>
                                  </p:stCondLst>
                                  <p:childTnLst>
                                    <p:animClr clrSpc="rgb" dir="cw">
                                      <p:cBhvr>
                                        <p:cTn id="100" dur="2000" fill="hold"/>
                                        <p:tgtEl>
                                          <p:spTgt spid="138"/>
                                        </p:tgtEl>
                                        <p:attrNameLst>
                                          <p:attrName>fillcolor</p:attrName>
                                        </p:attrNameLst>
                                      </p:cBhvr>
                                      <p:to>
                                        <a:srgbClr val="5B9B00"/>
                                      </p:to>
                                    </p:animClr>
                                    <p:set>
                                      <p:cBhvr>
                                        <p:cTn id="101" dur="2000" fill="hold"/>
                                        <p:tgtEl>
                                          <p:spTgt spid="138"/>
                                        </p:tgtEl>
                                        <p:attrNameLst>
                                          <p:attrName>fill.type</p:attrName>
                                        </p:attrNameLst>
                                      </p:cBhvr>
                                      <p:to>
                                        <p:strVal val="solid"/>
                                      </p:to>
                                    </p:set>
                                    <p:set>
                                      <p:cBhvr>
                                        <p:cTn id="102" dur="2000" fill="hold"/>
                                        <p:tgtEl>
                                          <p:spTgt spid="138"/>
                                        </p:tgtEl>
                                        <p:attrNameLst>
                                          <p:attrName>fill.on</p:attrName>
                                        </p:attrNameLst>
                                      </p:cBhvr>
                                      <p:to>
                                        <p:strVal val="true"/>
                                      </p:to>
                                    </p:set>
                                  </p:childTnLst>
                                </p:cTn>
                              </p:par>
                              <p:par>
                                <p:cTn id="103" presetID="1" presetClass="emph" presetSubtype="2" repeatCount="0" fill="hold" nodeType="withEffect">
                                  <p:stCondLst>
                                    <p:cond delay="500"/>
                                  </p:stCondLst>
                                  <p:childTnLst>
                                    <p:animClr clrSpc="rgb" dir="cw">
                                      <p:cBhvr>
                                        <p:cTn id="104" dur="2000" fill="hold"/>
                                        <p:tgtEl>
                                          <p:spTgt spid="148"/>
                                        </p:tgtEl>
                                        <p:attrNameLst>
                                          <p:attrName>fillcolor</p:attrName>
                                        </p:attrNameLst>
                                      </p:cBhvr>
                                      <p:to>
                                        <a:srgbClr val="FF0000"/>
                                      </p:to>
                                    </p:animClr>
                                    <p:set>
                                      <p:cBhvr>
                                        <p:cTn id="105" dur="2000" fill="hold"/>
                                        <p:tgtEl>
                                          <p:spTgt spid="148"/>
                                        </p:tgtEl>
                                        <p:attrNameLst>
                                          <p:attrName>fill.type</p:attrName>
                                        </p:attrNameLst>
                                      </p:cBhvr>
                                      <p:to>
                                        <p:strVal val="solid"/>
                                      </p:to>
                                    </p:set>
                                    <p:set>
                                      <p:cBhvr>
                                        <p:cTn id="106" dur="2000" fill="hold"/>
                                        <p:tgtEl>
                                          <p:spTgt spid="148"/>
                                        </p:tgtEl>
                                        <p:attrNameLst>
                                          <p:attrName>fill.on</p:attrName>
                                        </p:attrNameLst>
                                      </p:cBhvr>
                                      <p:to>
                                        <p:strVal val="true"/>
                                      </p:to>
                                    </p:set>
                                  </p:childTnLst>
                                </p:cTn>
                              </p:par>
                              <p:par>
                                <p:cTn id="107" presetID="1" presetClass="emph" presetSubtype="2" repeatCount="0" fill="hold" nodeType="withEffect">
                                  <p:stCondLst>
                                    <p:cond delay="500"/>
                                  </p:stCondLst>
                                  <p:childTnLst>
                                    <p:animClr clrSpc="rgb" dir="cw">
                                      <p:cBhvr>
                                        <p:cTn id="108" dur="2000" fill="hold"/>
                                        <p:tgtEl>
                                          <p:spTgt spid="149"/>
                                        </p:tgtEl>
                                        <p:attrNameLst>
                                          <p:attrName>fillcolor</p:attrName>
                                        </p:attrNameLst>
                                      </p:cBhvr>
                                      <p:to>
                                        <a:srgbClr val="FF0000"/>
                                      </p:to>
                                    </p:animClr>
                                    <p:set>
                                      <p:cBhvr>
                                        <p:cTn id="109" dur="2000" fill="hold"/>
                                        <p:tgtEl>
                                          <p:spTgt spid="149"/>
                                        </p:tgtEl>
                                        <p:attrNameLst>
                                          <p:attrName>fill.type</p:attrName>
                                        </p:attrNameLst>
                                      </p:cBhvr>
                                      <p:to>
                                        <p:strVal val="solid"/>
                                      </p:to>
                                    </p:set>
                                    <p:set>
                                      <p:cBhvr>
                                        <p:cTn id="110" dur="2000" fill="hold"/>
                                        <p:tgtEl>
                                          <p:spTgt spid="149"/>
                                        </p:tgtEl>
                                        <p:attrNameLst>
                                          <p:attrName>fill.on</p:attrName>
                                        </p:attrNameLst>
                                      </p:cBhvr>
                                      <p:to>
                                        <p:strVal val="true"/>
                                      </p:to>
                                    </p:set>
                                  </p:childTnLst>
                                </p:cTn>
                              </p:par>
                            </p:childTnLst>
                          </p:cTn>
                        </p:par>
                        <p:par>
                          <p:cTn id="111" fill="hold">
                            <p:stCondLst>
                              <p:cond delay="4000"/>
                            </p:stCondLst>
                            <p:childTnLst>
                              <p:par>
                                <p:cTn id="112" presetID="0" presetClass="path" presetSubtype="0" accel="50000" decel="50000" fill="hold" grpId="2" nodeType="afterEffect">
                                  <p:stCondLst>
                                    <p:cond delay="0"/>
                                  </p:stCondLst>
                                  <p:childTnLst>
                                    <p:animMotion origin="layout" path="M 0.52409 0.01598 L 0.51641 0.01899 " pathEditMode="relative" rAng="0" ptsTypes="AA">
                                      <p:cBhvr>
                                        <p:cTn id="113" dur="2000" fill="hold"/>
                                        <p:tgtEl>
                                          <p:spTgt spid="148"/>
                                        </p:tgtEl>
                                        <p:attrNameLst>
                                          <p:attrName>ppt_x</p:attrName>
                                          <p:attrName>ppt_y</p:attrName>
                                        </p:attrNameLst>
                                      </p:cBhvr>
                                      <p:rCtr x="-391" y="139"/>
                                    </p:animMotion>
                                  </p:childTnLst>
                                </p:cTn>
                              </p:par>
                              <p:par>
                                <p:cTn id="114" presetID="0" presetClass="path" presetSubtype="0" accel="50000" decel="50000" fill="hold" grpId="2" nodeType="withEffect">
                                  <p:stCondLst>
                                    <p:cond delay="0"/>
                                  </p:stCondLst>
                                  <p:childTnLst>
                                    <p:animMotion origin="layout" path="M 0.52409 0.01597 L 0.51445 0.01898 " pathEditMode="relative" rAng="0" ptsTypes="AA">
                                      <p:cBhvr>
                                        <p:cTn id="115" dur="2000" fill="hold"/>
                                        <p:tgtEl>
                                          <p:spTgt spid="149"/>
                                        </p:tgtEl>
                                        <p:attrNameLst>
                                          <p:attrName>ppt_x</p:attrName>
                                          <p:attrName>ppt_y</p:attrName>
                                        </p:attrNameLst>
                                      </p:cBhvr>
                                      <p:rCtr x="-482"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8" grpId="1" animBg="1"/>
      <p:bldP spid="139" grpId="0" animBg="1"/>
      <p:bldP spid="139" grpId="1" animBg="1"/>
      <p:bldP spid="148" grpId="0" animBg="1"/>
      <p:bldP spid="148" grpId="1" animBg="1"/>
      <p:bldP spid="148" grpId="2" animBg="1"/>
      <p:bldP spid="149" grpId="0" animBg="1"/>
      <p:bldP spid="149" grpId="1" animBg="1"/>
      <p:bldP spid="149"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Announcements</a:t>
            </a:r>
          </a:p>
        </p:txBody>
      </p:sp>
      <p:sp>
        <p:nvSpPr>
          <p:cNvPr id="3" name="Content Placeholder 2"/>
          <p:cNvSpPr>
            <a:spLocks noGrp="1"/>
          </p:cNvSpPr>
          <p:nvPr>
            <p:ph idx="1"/>
          </p:nvPr>
        </p:nvSpPr>
        <p:spPr>
          <a:xfrm>
            <a:off x="838200" y="1350137"/>
            <a:ext cx="10515600" cy="4351338"/>
          </a:xfrm>
        </p:spPr>
        <p:txBody>
          <a:bodyPr vert="horz" lIns="91440" tIns="45720" rIns="91440" bIns="45720" rtlCol="0" anchor="t">
            <a:normAutofit/>
          </a:bodyPr>
          <a:lstStyle/>
          <a:p>
            <a:pPr fontAlgn="base"/>
            <a:endParaRPr lang="en-US" dirty="0"/>
          </a:p>
          <a:p>
            <a:pPr>
              <a:buFont typeface="Courier New" charset="0"/>
              <a:buChar char="o"/>
            </a:pPr>
            <a:endParaRPr lang="en-US" dirty="0"/>
          </a:p>
        </p:txBody>
      </p:sp>
      <p:sp>
        <p:nvSpPr>
          <p:cNvPr id="5" name="Content Placeholder 2"/>
          <p:cNvSpPr txBox="1">
            <a:spLocks/>
          </p:cNvSpPr>
          <p:nvPr/>
        </p:nvSpPr>
        <p:spPr>
          <a:xfrm>
            <a:off x="736595" y="1883262"/>
            <a:ext cx="10566400" cy="4349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en-US" dirty="0">
                <a:ea typeface="MS PGothic" charset="-128"/>
              </a:rPr>
              <a:t>Cartoon has been released!</a:t>
            </a:r>
          </a:p>
          <a:p>
            <a:pPr lvl="1">
              <a:buFont typeface="Courier New" charset="0"/>
              <a:buChar char="o"/>
            </a:pPr>
            <a:r>
              <a:rPr lang="en-US" altLang="en-US" dirty="0">
                <a:ea typeface="MS PGothic" charset="-128"/>
              </a:rPr>
              <a:t>Early </a:t>
            </a:r>
            <a:r>
              <a:rPr lang="en-US" altLang="en-US" dirty="0" err="1">
                <a:ea typeface="MS PGothic" charset="-128"/>
              </a:rPr>
              <a:t>Handin</a:t>
            </a:r>
            <a:r>
              <a:rPr lang="en-US" altLang="en-US" dirty="0">
                <a:ea typeface="MS PGothic" charset="-128"/>
              </a:rPr>
              <a:t>: Tuesday, 10/16 at 11:59pm</a:t>
            </a:r>
          </a:p>
          <a:p>
            <a:pPr lvl="1">
              <a:buFont typeface="Courier New" charset="0"/>
              <a:buChar char="o"/>
            </a:pPr>
            <a:r>
              <a:rPr lang="en-US" altLang="en-US" dirty="0">
                <a:ea typeface="MS PGothic" charset="-128"/>
              </a:rPr>
              <a:t>On-Time </a:t>
            </a:r>
            <a:r>
              <a:rPr lang="en-US" altLang="en-US" dirty="0" err="1">
                <a:ea typeface="MS PGothic" charset="-128"/>
              </a:rPr>
              <a:t>Handin</a:t>
            </a:r>
            <a:r>
              <a:rPr lang="en-US" altLang="en-US" dirty="0">
                <a:ea typeface="MS PGothic" charset="-128"/>
              </a:rPr>
              <a:t>: Thursday, 10/18 at 11:59pm</a:t>
            </a:r>
          </a:p>
          <a:p>
            <a:pPr lvl="1">
              <a:buFont typeface="Courier New" charset="0"/>
              <a:buChar char="o"/>
            </a:pPr>
            <a:r>
              <a:rPr lang="en-US" altLang="en-US" dirty="0">
                <a:ea typeface="MS PGothic" charset="-128"/>
              </a:rPr>
              <a:t>Late </a:t>
            </a:r>
            <a:r>
              <a:rPr lang="en-US" altLang="en-US" dirty="0" err="1">
                <a:ea typeface="MS PGothic" charset="-128"/>
              </a:rPr>
              <a:t>Handin</a:t>
            </a:r>
            <a:r>
              <a:rPr lang="en-US" altLang="en-US" dirty="0">
                <a:ea typeface="MS PGothic" charset="-128"/>
              </a:rPr>
              <a:t>: Saturday, 10/20 at 11:59pm</a:t>
            </a:r>
          </a:p>
          <a:p>
            <a:pPr>
              <a:buFont typeface="Arial" charset="0"/>
              <a:buChar char="•"/>
            </a:pPr>
            <a:r>
              <a:rPr lang="en-US" altLang="en-US" dirty="0">
                <a:ea typeface="MS PGothic" charset="-128"/>
              </a:rPr>
              <a:t>Section has 2 parts this week: Cartoon check-in and lab</a:t>
            </a:r>
          </a:p>
          <a:p>
            <a:pPr lvl="1">
              <a:buFont typeface="Courier New" charset="0"/>
              <a:buChar char="o"/>
            </a:pPr>
            <a:r>
              <a:rPr lang="en-US" altLang="en-US" dirty="0">
                <a:ea typeface="MS PGothic" charset="-128"/>
              </a:rPr>
              <a:t>Meet at normal section time at the </a:t>
            </a:r>
            <a:r>
              <a:rPr lang="en-US" altLang="en-US" dirty="0" err="1">
                <a:ea typeface="MS PGothic" charset="-128"/>
              </a:rPr>
              <a:t>Sunlab</a:t>
            </a:r>
            <a:r>
              <a:rPr lang="en-US" altLang="en-US" dirty="0">
                <a:ea typeface="MS PGothic" charset="-128"/>
              </a:rPr>
              <a:t> to get practice with JavaFX</a:t>
            </a:r>
          </a:p>
          <a:p>
            <a:pPr lvl="1">
              <a:buFont typeface="Courier New" charset="0"/>
              <a:buChar char="o"/>
            </a:pPr>
            <a:r>
              <a:rPr lang="en-US" altLang="en-US" dirty="0">
                <a:ea typeface="MS PGothic" charset="-128"/>
              </a:rPr>
              <a:t>Section TAs will send out signups for you to go over your design for Cartoon, and get to connect with your section TAs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880" y="168900"/>
            <a:ext cx="4211320" cy="2370817"/>
          </a:xfrm>
          <a:prstGeom prst="rect">
            <a:avLst/>
          </a:prstGeom>
        </p:spPr>
      </p:pic>
    </p:spTree>
    <p:extLst>
      <p:ext uri="{BB962C8B-B14F-4D97-AF65-F5344CB8AC3E}">
        <p14:creationId xmlns:p14="http://schemas.microsoft.com/office/powerpoint/2010/main" val="2752741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MovingShapeApp</a:t>
            </a:r>
            <a:r>
              <a:rPr lang="en-US" b="1" dirty="0">
                <a:ea typeface="Arial" charset="0"/>
                <a:cs typeface="Arial" charset="0"/>
              </a:rPr>
              <a:t>: App Class (2/3)</a:t>
            </a:r>
            <a:endParaRPr lang="en-US" b="1" dirty="0">
              <a:solidFill>
                <a:srgbClr val="224AFC"/>
              </a:solidFill>
              <a:ea typeface="Arial" charset="0"/>
              <a:cs typeface="Arial" charset="0"/>
            </a:endParaRPr>
          </a:p>
        </p:txBody>
      </p:sp>
      <p:sp>
        <p:nvSpPr>
          <p:cNvPr id="3" name="Content Placeholder 2"/>
          <p:cNvSpPr>
            <a:spLocks noGrp="1"/>
          </p:cNvSpPr>
          <p:nvPr>
            <p:ph idx="1"/>
          </p:nvPr>
        </p:nvSpPr>
        <p:spPr>
          <a:xfrm>
            <a:off x="838200" y="1826684"/>
            <a:ext cx="5721096" cy="4349749"/>
          </a:xfrm>
        </p:spPr>
        <p:txBody>
          <a:bodyPr/>
          <a:lstStyle/>
          <a:p>
            <a:pPr marL="0" indent="0">
              <a:buNone/>
            </a:pPr>
            <a:r>
              <a:rPr lang="en-US" dirty="0"/>
              <a:t>1a. Instantiate a </a:t>
            </a:r>
            <a:r>
              <a:rPr lang="en-US" dirty="0" err="1">
                <a:solidFill>
                  <a:srgbClr val="0000FF"/>
                </a:solidFill>
                <a:latin typeface="Consolas" charset="0"/>
                <a:ea typeface="Consolas" charset="0"/>
                <a:cs typeface="Consolas" charset="0"/>
              </a:rPr>
              <a:t>PaneOrganizer</a:t>
            </a:r>
            <a:r>
              <a:rPr lang="en-US" dirty="0">
                <a:solidFill>
                  <a:srgbClr val="0000FF"/>
                </a:solidFill>
              </a:rPr>
              <a:t> </a:t>
            </a:r>
            <a:r>
              <a:rPr lang="en-US" dirty="0"/>
              <a:t>and store it in the local variable </a:t>
            </a:r>
            <a:r>
              <a:rPr lang="en-US" dirty="0">
                <a:solidFill>
                  <a:srgbClr val="0000FF"/>
                </a:solidFill>
                <a:latin typeface="Consolas" charset="0"/>
                <a:ea typeface="Consolas" charset="0"/>
                <a:cs typeface="Consolas" charset="0"/>
              </a:rPr>
              <a:t>organizer</a:t>
            </a:r>
          </a:p>
          <a:p>
            <a:pPr marL="0" indent="0">
              <a:buNone/>
            </a:pPr>
            <a:endParaRPr lang="en-US" dirty="0">
              <a:solidFill>
                <a:srgbClr val="224AFC"/>
              </a:solidFill>
              <a:latin typeface="Consolas" charset="0"/>
              <a:ea typeface="Consolas" charset="0"/>
              <a:cs typeface="Consolas" charset="0"/>
            </a:endParaRPr>
          </a:p>
          <a:p>
            <a:pPr marL="0" indent="0">
              <a:buNone/>
            </a:pPr>
            <a:r>
              <a:rPr lang="en-US" b="1" dirty="0">
                <a:solidFill>
                  <a:srgbClr val="FF0000"/>
                </a:solidFill>
              </a:rPr>
              <a:t>1b. Instantiate a </a:t>
            </a:r>
            <a:r>
              <a:rPr lang="en-US" b="1" dirty="0">
                <a:solidFill>
                  <a:srgbClr val="0000FF"/>
                </a:solidFill>
                <a:latin typeface="Consolas" charset="0"/>
                <a:ea typeface="Consolas" charset="0"/>
                <a:cs typeface="Consolas" charset="0"/>
              </a:rPr>
              <a:t>Scene</a:t>
            </a:r>
            <a:r>
              <a:rPr lang="en-US" b="1" dirty="0">
                <a:solidFill>
                  <a:srgbClr val="FF0000"/>
                </a:solidFill>
              </a:rPr>
              <a:t>, passing in </a:t>
            </a:r>
            <a:r>
              <a:rPr lang="en-US" b="1" dirty="0" err="1">
                <a:solidFill>
                  <a:srgbClr val="0000FF"/>
                </a:solidFill>
                <a:latin typeface="Consolas" charset="0"/>
                <a:ea typeface="Consolas" charset="0"/>
                <a:cs typeface="Consolas" charset="0"/>
              </a:rPr>
              <a:t>organizer.getRoot</a:t>
            </a:r>
            <a:r>
              <a:rPr lang="en-US" b="1" dirty="0">
                <a:solidFill>
                  <a:srgbClr val="0000FF"/>
                </a:solidFill>
                <a:latin typeface="Consolas" charset="0"/>
                <a:ea typeface="Consolas" charset="0"/>
                <a:cs typeface="Consolas" charset="0"/>
              </a:rPr>
              <a:t>() </a:t>
            </a:r>
            <a:r>
              <a:rPr lang="en-US" b="1" dirty="0">
                <a:solidFill>
                  <a:srgbClr val="FF0000"/>
                </a:solidFill>
              </a:rPr>
              <a:t>and desired width and height of </a:t>
            </a:r>
            <a:r>
              <a:rPr lang="en-US" b="1" dirty="0">
                <a:solidFill>
                  <a:srgbClr val="0000FF"/>
                </a:solidFill>
                <a:latin typeface="Consolas" charset="0"/>
                <a:ea typeface="Consolas" charset="0"/>
                <a:cs typeface="Consolas" charset="0"/>
              </a:rPr>
              <a:t>Scene</a:t>
            </a:r>
            <a:r>
              <a:rPr lang="en-US" b="1" dirty="0">
                <a:solidFill>
                  <a:srgbClr val="FF0000"/>
                </a:solidFill>
              </a:rPr>
              <a:t> (in this case 200x200)</a:t>
            </a:r>
          </a:p>
        </p:txBody>
      </p:sp>
      <p:sp>
        <p:nvSpPr>
          <p:cNvPr id="4" name="TextBox 3"/>
          <p:cNvSpPr txBox="1"/>
          <p:nvPr/>
        </p:nvSpPr>
        <p:spPr>
          <a:xfrm>
            <a:off x="838200" y="1321886"/>
            <a:ext cx="10515600" cy="461665"/>
          </a:xfrm>
          <a:prstGeom prst="rect">
            <a:avLst/>
          </a:prstGeom>
          <a:noFill/>
        </p:spPr>
        <p:txBody>
          <a:bodyPr wrap="square" rtlCol="0">
            <a:spAutoFit/>
          </a:bodyPr>
          <a:lstStyle/>
          <a:p>
            <a:pPr algn="ctr"/>
            <a:r>
              <a:rPr lang="en-US" sz="2400" dirty="0">
                <a:solidFill>
                  <a:srgbClr val="FF0000"/>
                </a:solidFill>
                <a:latin typeface="Arial" charset="0"/>
              </a:rPr>
              <a:t>*NOTE: Exactly the same process as previous examples*</a:t>
            </a:r>
          </a:p>
        </p:txBody>
      </p:sp>
      <p:sp>
        <p:nvSpPr>
          <p:cNvPr id="5" name="Shape 192"/>
          <p:cNvSpPr txBox="1"/>
          <p:nvPr/>
        </p:nvSpPr>
        <p:spPr>
          <a:xfrm>
            <a:off x="6559296" y="1826684"/>
            <a:ext cx="6109855" cy="3725699"/>
          </a:xfrm>
          <a:prstGeom prst="rect">
            <a:avLst/>
          </a:prstGeom>
          <a:noFill/>
          <a:ln>
            <a:noFill/>
          </a:ln>
        </p:spPr>
        <p:txBody>
          <a:bodyPr lIns="91425" tIns="91425" rIns="91425" bIns="91425" anchor="ctr" anchorCtr="0">
            <a:noAutofit/>
          </a:bodyPr>
          <a:lstStyle/>
          <a:p>
            <a:pPr lvl="0" rtl="0">
              <a:spcBef>
                <a:spcPts val="0"/>
              </a:spcBef>
              <a:buNone/>
            </a:pPr>
            <a:r>
              <a:rPr lang="en" sz="1300" dirty="0">
                <a:latin typeface="Consolas"/>
                <a:ea typeface="Consolas"/>
                <a:cs typeface="Consolas"/>
                <a:sym typeface="Consolas"/>
              </a:rPr>
              <a:t>public class App extends Application {</a:t>
            </a:r>
            <a:endParaRPr lang="en-US" sz="1300" dirty="0">
              <a:latin typeface="Consolas"/>
              <a:ea typeface="Consolas"/>
              <a:cs typeface="Consolas"/>
              <a:sym typeface="Consolas"/>
            </a:endParaRPr>
          </a:p>
          <a:p>
            <a:pPr lvl="0" rtl="0">
              <a:spcBef>
                <a:spcPts val="0"/>
              </a:spcBef>
              <a:buNone/>
            </a:pPr>
            <a:endParaRPr lang="en" sz="1300" dirty="0">
              <a:latin typeface="Consolas"/>
              <a:ea typeface="Consolas"/>
              <a:cs typeface="Consolas"/>
              <a:sym typeface="Consolas"/>
            </a:endParaRPr>
          </a:p>
          <a:p>
            <a:pPr lvl="0" rtl="0">
              <a:spcBef>
                <a:spcPts val="0"/>
              </a:spcBef>
              <a:buNone/>
            </a:pPr>
            <a:r>
              <a:rPr lang="en-US" sz="1300" dirty="0">
                <a:latin typeface="Consolas"/>
                <a:ea typeface="Consolas"/>
                <a:cs typeface="Consolas"/>
                <a:sym typeface="Consolas"/>
              </a:rPr>
              <a:t>    </a:t>
            </a:r>
            <a:r>
              <a:rPr lang="en" sz="1300" dirty="0">
                <a:latin typeface="Consolas"/>
                <a:ea typeface="Consolas"/>
                <a:cs typeface="Consolas"/>
                <a:sym typeface="Consolas"/>
              </a:rPr>
              <a:t>@Override</a:t>
            </a:r>
          </a:p>
          <a:p>
            <a:pPr lvl="0" rtl="0">
              <a:spcBef>
                <a:spcPts val="0"/>
              </a:spcBef>
              <a:buNone/>
            </a:pPr>
            <a:r>
              <a:rPr lang="en-US" sz="1300" dirty="0">
                <a:latin typeface="Consolas"/>
                <a:ea typeface="Consolas"/>
                <a:cs typeface="Consolas"/>
                <a:sym typeface="Consolas"/>
              </a:rPr>
              <a:t>    </a:t>
            </a:r>
            <a:r>
              <a:rPr lang="en" sz="1300" dirty="0">
                <a:latin typeface="Consolas"/>
                <a:ea typeface="Consolas"/>
                <a:cs typeface="Consolas"/>
                <a:sym typeface="Consolas"/>
              </a:rPr>
              <a:t>public void start(Stage stage) {</a:t>
            </a:r>
            <a:endParaRPr lang="en-US" sz="1300" dirty="0">
              <a:latin typeface="Consolas"/>
              <a:ea typeface="Consolas"/>
              <a:cs typeface="Consolas"/>
              <a:sym typeface="Consolas"/>
            </a:endParaRPr>
          </a:p>
          <a:p>
            <a:pPr lvl="0" rtl="0">
              <a:spcBef>
                <a:spcPts val="0"/>
              </a:spcBef>
              <a:buNone/>
            </a:pPr>
            <a:r>
              <a:rPr lang="en-US" sz="1300" dirty="0">
                <a:solidFill>
                  <a:srgbClr val="FF0000"/>
                </a:solidFill>
                <a:latin typeface="Consolas"/>
                <a:ea typeface="Consolas"/>
                <a:cs typeface="Consolas"/>
                <a:sym typeface="Consolas"/>
              </a:rPr>
              <a:t>        </a:t>
            </a:r>
            <a:r>
              <a:rPr lang="en" sz="1300" dirty="0" err="1">
                <a:latin typeface="Consolas"/>
                <a:ea typeface="Consolas"/>
                <a:cs typeface="Consolas"/>
                <a:sym typeface="Consolas"/>
              </a:rPr>
              <a:t>PaneOrganizer</a:t>
            </a:r>
            <a:r>
              <a:rPr lang="en" sz="1300" dirty="0">
                <a:latin typeface="Consolas"/>
                <a:ea typeface="Consolas"/>
                <a:cs typeface="Consolas"/>
                <a:sym typeface="Consolas"/>
              </a:rPr>
              <a:t> organizer = new </a:t>
            </a:r>
            <a:r>
              <a:rPr lang="en" sz="1300" dirty="0" err="1">
                <a:latin typeface="Consolas"/>
                <a:ea typeface="Consolas"/>
                <a:cs typeface="Consolas"/>
                <a:sym typeface="Consolas"/>
              </a:rPr>
              <a:t>PaneOrganizer</a:t>
            </a:r>
            <a:r>
              <a:rPr lang="en" sz="1300" dirty="0">
                <a:latin typeface="Consolas"/>
                <a:ea typeface="Consolas"/>
                <a:cs typeface="Consolas"/>
                <a:sym typeface="Consolas"/>
              </a:rPr>
              <a:t>();</a:t>
            </a:r>
            <a:r>
              <a:rPr lang="en-US" sz="1300" dirty="0">
                <a:latin typeface="Consolas"/>
                <a:ea typeface="Consolas"/>
                <a:cs typeface="Consolas"/>
                <a:sym typeface="Consolas"/>
              </a:rPr>
              <a:t> </a:t>
            </a:r>
          </a:p>
          <a:p>
            <a:pPr lvl="0" rtl="0">
              <a:spcBef>
                <a:spcPts val="0"/>
              </a:spcBef>
              <a:buNone/>
            </a:pPr>
            <a:r>
              <a:rPr lang="en-US" sz="1300" b="1" dirty="0">
                <a:solidFill>
                  <a:srgbClr val="FF0000"/>
                </a:solidFill>
                <a:latin typeface="Consolas"/>
                <a:ea typeface="Consolas"/>
                <a:cs typeface="Consolas"/>
                <a:sym typeface="Consolas"/>
              </a:rPr>
              <a:t>        </a:t>
            </a:r>
            <a:r>
              <a:rPr lang="en" sz="1300" b="1" dirty="0">
                <a:solidFill>
                  <a:srgbClr val="FF0000"/>
                </a:solidFill>
                <a:latin typeface="Consolas"/>
                <a:ea typeface="Consolas"/>
                <a:cs typeface="Consolas"/>
                <a:sym typeface="Consolas"/>
              </a:rPr>
              <a:t>Scene</a:t>
            </a:r>
            <a:r>
              <a:rPr lang="en" sz="800" b="1" dirty="0">
                <a:solidFill>
                  <a:srgbClr val="FF0000"/>
                </a:solidFill>
                <a:latin typeface="Consolas"/>
                <a:ea typeface="Consolas"/>
                <a:cs typeface="Consolas"/>
                <a:sym typeface="Consolas"/>
              </a:rPr>
              <a:t> </a:t>
            </a:r>
            <a:r>
              <a:rPr lang="en" sz="1300" b="1" dirty="0">
                <a:solidFill>
                  <a:srgbClr val="FF0000"/>
                </a:solidFill>
                <a:latin typeface="Consolas"/>
                <a:ea typeface="Consolas"/>
                <a:cs typeface="Consolas"/>
                <a:sym typeface="Consolas"/>
              </a:rPr>
              <a:t>scene</a:t>
            </a:r>
            <a:r>
              <a:rPr lang="en" sz="800" b="1" dirty="0">
                <a:solidFill>
                  <a:srgbClr val="FF0000"/>
                </a:solidFill>
                <a:latin typeface="Consolas"/>
                <a:ea typeface="Consolas"/>
                <a:cs typeface="Consolas"/>
                <a:sym typeface="Consolas"/>
              </a:rPr>
              <a:t> </a:t>
            </a:r>
            <a:r>
              <a:rPr lang="en" sz="1300" b="1" dirty="0">
                <a:solidFill>
                  <a:srgbClr val="FF0000"/>
                </a:solidFill>
                <a:latin typeface="Consolas"/>
                <a:ea typeface="Consolas"/>
                <a:cs typeface="Consolas"/>
                <a:sym typeface="Consolas"/>
              </a:rPr>
              <a:t>=</a:t>
            </a:r>
            <a:r>
              <a:rPr lang="en" sz="800" b="1" dirty="0">
                <a:solidFill>
                  <a:srgbClr val="FF0000"/>
                </a:solidFill>
                <a:latin typeface="Consolas"/>
                <a:ea typeface="Consolas"/>
                <a:cs typeface="Consolas"/>
                <a:sym typeface="Consolas"/>
              </a:rPr>
              <a:t> </a:t>
            </a:r>
            <a:r>
              <a:rPr lang="en" sz="1300" b="1" dirty="0">
                <a:solidFill>
                  <a:srgbClr val="FF0000"/>
                </a:solidFill>
                <a:latin typeface="Consolas"/>
                <a:ea typeface="Consolas"/>
                <a:cs typeface="Consolas"/>
                <a:sym typeface="Consolas"/>
              </a:rPr>
              <a:t>new</a:t>
            </a:r>
            <a:r>
              <a:rPr lang="en" sz="800" b="1" dirty="0">
                <a:solidFill>
                  <a:srgbClr val="FF0000"/>
                </a:solidFill>
                <a:latin typeface="Consolas"/>
                <a:ea typeface="Consolas"/>
                <a:cs typeface="Consolas"/>
                <a:sym typeface="Consolas"/>
              </a:rPr>
              <a:t> </a:t>
            </a:r>
            <a:r>
              <a:rPr lang="en" sz="1300" b="1" dirty="0">
                <a:solidFill>
                  <a:srgbClr val="FF0000"/>
                </a:solidFill>
                <a:latin typeface="Consolas"/>
                <a:ea typeface="Consolas"/>
                <a:cs typeface="Consolas"/>
                <a:sym typeface="Consolas"/>
              </a:rPr>
              <a:t>Scene(</a:t>
            </a:r>
            <a:r>
              <a:rPr lang="en" sz="1300" b="1" dirty="0" err="1">
                <a:solidFill>
                  <a:srgbClr val="FF0000"/>
                </a:solidFill>
                <a:latin typeface="Consolas"/>
                <a:ea typeface="Consolas"/>
                <a:cs typeface="Consolas"/>
                <a:sym typeface="Consolas"/>
              </a:rPr>
              <a:t>organizer.getRoot</a:t>
            </a:r>
            <a:r>
              <a:rPr lang="en" sz="1300" b="1" dirty="0">
                <a:solidFill>
                  <a:srgbClr val="FF0000"/>
                </a:solidFill>
                <a:latin typeface="Consolas"/>
                <a:ea typeface="Consolas"/>
                <a:cs typeface="Consolas"/>
                <a:sym typeface="Consolas"/>
              </a:rPr>
              <a:t>(),</a:t>
            </a:r>
            <a:r>
              <a:rPr lang="en" sz="400" b="1" dirty="0">
                <a:solidFill>
                  <a:srgbClr val="FF0000"/>
                </a:solidFill>
                <a:latin typeface="Consolas"/>
                <a:ea typeface="Consolas"/>
                <a:cs typeface="Consolas"/>
                <a:sym typeface="Consolas"/>
              </a:rPr>
              <a:t> </a:t>
            </a:r>
            <a:r>
              <a:rPr lang="en" sz="1300" b="1" dirty="0">
                <a:solidFill>
                  <a:srgbClr val="FF0000"/>
                </a:solidFill>
                <a:latin typeface="Consolas"/>
                <a:ea typeface="Consolas"/>
                <a:cs typeface="Consolas"/>
                <a:sym typeface="Consolas"/>
              </a:rPr>
              <a:t>200,</a:t>
            </a:r>
            <a:r>
              <a:rPr lang="en" sz="400" b="1" dirty="0">
                <a:solidFill>
                  <a:srgbClr val="FF0000"/>
                </a:solidFill>
                <a:latin typeface="Consolas"/>
                <a:ea typeface="Consolas"/>
                <a:cs typeface="Consolas"/>
                <a:sym typeface="Consolas"/>
              </a:rPr>
              <a:t> </a:t>
            </a:r>
            <a:r>
              <a:rPr lang="en" sz="1300" b="1" dirty="0">
                <a:solidFill>
                  <a:srgbClr val="FF0000"/>
                </a:solidFill>
                <a:latin typeface="Consolas"/>
                <a:ea typeface="Consolas"/>
                <a:cs typeface="Consolas"/>
                <a:sym typeface="Consolas"/>
              </a:rPr>
              <a:t>200);</a:t>
            </a:r>
            <a:endParaRPr lang="en-US" sz="1300" b="1" dirty="0">
              <a:solidFill>
                <a:srgbClr val="FF0000"/>
              </a:solidFill>
              <a:latin typeface="Consolas"/>
              <a:ea typeface="Consolas"/>
              <a:cs typeface="Consolas"/>
              <a:sym typeface="Consolas"/>
            </a:endParaRPr>
          </a:p>
          <a:p>
            <a:pPr lvl="0" rtl="0">
              <a:spcBef>
                <a:spcPts val="0"/>
              </a:spcBef>
              <a:buNone/>
            </a:pPr>
            <a:endParaRPr lang="en" sz="1300" dirty="0">
              <a:solidFill>
                <a:schemeClr val="bg1"/>
              </a:solidFill>
              <a:latin typeface="Consolas"/>
              <a:ea typeface="Consolas"/>
              <a:cs typeface="Consolas"/>
              <a:sym typeface="Consolas"/>
            </a:endParaRPr>
          </a:p>
          <a:p>
            <a:pPr lvl="0" rtl="0">
              <a:spcBef>
                <a:spcPts val="0"/>
              </a:spcBef>
              <a:buNone/>
            </a:pPr>
            <a:r>
              <a:rPr lang="en-US" sz="1300" dirty="0">
                <a:solidFill>
                  <a:schemeClr val="bg1"/>
                </a:solidFill>
                <a:latin typeface="Consolas"/>
                <a:ea typeface="Consolas"/>
                <a:cs typeface="Consolas"/>
                <a:sym typeface="Consolas"/>
              </a:rPr>
              <a:t>        </a:t>
            </a:r>
            <a:r>
              <a:rPr lang="en" sz="1300" dirty="0" err="1">
                <a:solidFill>
                  <a:schemeClr val="bg1"/>
                </a:solidFill>
                <a:latin typeface="Consolas"/>
                <a:ea typeface="Consolas"/>
                <a:cs typeface="Consolas"/>
                <a:sym typeface="Consolas"/>
              </a:rPr>
              <a:t>stage.setScene</a:t>
            </a:r>
            <a:r>
              <a:rPr lang="en" sz="1300" dirty="0">
                <a:solidFill>
                  <a:schemeClr val="bg1"/>
                </a:solidFill>
                <a:latin typeface="Consolas"/>
                <a:ea typeface="Consolas"/>
                <a:cs typeface="Consolas"/>
                <a:sym typeface="Consolas"/>
              </a:rPr>
              <a:t>(scene);</a:t>
            </a:r>
            <a:endParaRPr lang="en-US" sz="1300" dirty="0">
              <a:solidFill>
                <a:schemeClr val="bg1"/>
              </a:solidFill>
              <a:latin typeface="Consolas"/>
              <a:ea typeface="Consolas"/>
              <a:cs typeface="Consolas"/>
              <a:sym typeface="Consolas"/>
            </a:endParaRPr>
          </a:p>
          <a:p>
            <a:pPr lvl="0" rtl="0">
              <a:spcBef>
                <a:spcPts val="0"/>
              </a:spcBef>
              <a:buNone/>
            </a:pPr>
            <a:r>
              <a:rPr lang="en-US" sz="1300" dirty="0">
                <a:solidFill>
                  <a:schemeClr val="bg1"/>
                </a:solidFill>
                <a:latin typeface="Consolas"/>
                <a:ea typeface="Consolas"/>
                <a:cs typeface="Consolas"/>
                <a:sym typeface="Consolas"/>
              </a:rPr>
              <a:t>        </a:t>
            </a:r>
            <a:r>
              <a:rPr lang="en" sz="1300" dirty="0" err="1">
                <a:solidFill>
                  <a:schemeClr val="bg1"/>
                </a:solidFill>
                <a:latin typeface="Consolas"/>
                <a:ea typeface="Consolas"/>
                <a:cs typeface="Consolas"/>
                <a:sym typeface="Consolas"/>
              </a:rPr>
              <a:t>stage.setTitle</a:t>
            </a:r>
            <a:r>
              <a:rPr lang="en" sz="1300" dirty="0">
                <a:solidFill>
                  <a:schemeClr val="bg1"/>
                </a:solidFill>
                <a:latin typeface="Consolas"/>
                <a:ea typeface="Consolas"/>
                <a:cs typeface="Consolas"/>
                <a:sym typeface="Consolas"/>
              </a:rPr>
              <a:t>("Color Changer");</a:t>
            </a:r>
          </a:p>
          <a:p>
            <a:pPr lvl="0" rtl="0">
              <a:spcBef>
                <a:spcPts val="0"/>
              </a:spcBef>
              <a:buNone/>
            </a:pPr>
            <a:r>
              <a:rPr lang="en-US" sz="1300" dirty="0">
                <a:solidFill>
                  <a:schemeClr val="bg1"/>
                </a:solidFill>
                <a:latin typeface="Consolas"/>
                <a:ea typeface="Consolas"/>
                <a:cs typeface="Consolas"/>
                <a:sym typeface="Consolas"/>
              </a:rPr>
              <a:t>        </a:t>
            </a:r>
            <a:r>
              <a:rPr lang="en" sz="1300" dirty="0" err="1">
                <a:solidFill>
                  <a:schemeClr val="bg1"/>
                </a:solidFill>
                <a:latin typeface="Consolas"/>
                <a:ea typeface="Consolas"/>
                <a:cs typeface="Consolas"/>
                <a:sym typeface="Consolas"/>
              </a:rPr>
              <a:t>stage.show</a:t>
            </a:r>
            <a:r>
              <a:rPr lang="en" sz="1300" dirty="0">
                <a:solidFill>
                  <a:schemeClr val="bg1"/>
                </a:solidFill>
                <a:latin typeface="Consolas"/>
                <a:ea typeface="Consolas"/>
                <a:cs typeface="Consolas"/>
                <a:sym typeface="Consolas"/>
              </a:rPr>
              <a:t>();</a:t>
            </a:r>
          </a:p>
          <a:p>
            <a:pPr lvl="0" rtl="0">
              <a:spcBef>
                <a:spcPts val="0"/>
              </a:spcBef>
              <a:buNone/>
            </a:pPr>
            <a:r>
              <a:rPr lang="en-US" sz="1300" dirty="0">
                <a:latin typeface="Consolas"/>
                <a:ea typeface="Consolas"/>
                <a:cs typeface="Consolas"/>
                <a:sym typeface="Consolas"/>
              </a:rPr>
              <a:t>    </a:t>
            </a:r>
            <a:r>
              <a:rPr lang="en" sz="1300" dirty="0">
                <a:latin typeface="Consolas"/>
                <a:ea typeface="Consolas"/>
                <a:cs typeface="Consolas"/>
                <a:sym typeface="Consolas"/>
              </a:rPr>
              <a:t>}</a:t>
            </a:r>
          </a:p>
          <a:p>
            <a:pPr lvl="0" rtl="0">
              <a:spcBef>
                <a:spcPts val="0"/>
              </a:spcBef>
              <a:buNone/>
            </a:pPr>
            <a:endParaRPr sz="1300" dirty="0">
              <a:latin typeface="Consolas"/>
              <a:ea typeface="Consolas"/>
              <a:cs typeface="Consolas"/>
              <a:sym typeface="Consolas"/>
            </a:endParaRPr>
          </a:p>
          <a:p>
            <a:pPr lvl="0" rtl="0">
              <a:spcBef>
                <a:spcPts val="0"/>
              </a:spcBef>
              <a:buNone/>
            </a:pPr>
            <a:r>
              <a:rPr lang="en" sz="1300" dirty="0">
                <a:latin typeface="Consolas"/>
                <a:ea typeface="Consolas"/>
                <a:cs typeface="Consolas"/>
                <a:sym typeface="Consolas"/>
              </a:rPr>
              <a:t>}</a:t>
            </a:r>
          </a:p>
        </p:txBody>
      </p:sp>
    </p:spTree>
    <p:extLst>
      <p:ext uri="{BB962C8B-B14F-4D97-AF65-F5344CB8AC3E}">
        <p14:creationId xmlns:p14="http://schemas.microsoft.com/office/powerpoint/2010/main" val="3119185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MovingShapeApp</a:t>
            </a:r>
            <a:r>
              <a:rPr lang="en-US" b="1" dirty="0">
                <a:ea typeface="Arial" charset="0"/>
                <a:cs typeface="Arial" charset="0"/>
              </a:rPr>
              <a:t>: App Class (3/3)</a:t>
            </a:r>
            <a:endParaRPr lang="en-US" b="1" dirty="0">
              <a:solidFill>
                <a:srgbClr val="224AFC"/>
              </a:solidFill>
              <a:ea typeface="Arial" charset="0"/>
              <a:cs typeface="Arial" charset="0"/>
            </a:endParaRPr>
          </a:p>
        </p:txBody>
      </p:sp>
      <p:sp>
        <p:nvSpPr>
          <p:cNvPr id="3" name="Content Placeholder 2"/>
          <p:cNvSpPr>
            <a:spLocks noGrp="1"/>
          </p:cNvSpPr>
          <p:nvPr>
            <p:ph idx="1"/>
          </p:nvPr>
        </p:nvSpPr>
        <p:spPr>
          <a:xfrm>
            <a:off x="838200" y="1826684"/>
            <a:ext cx="5721096" cy="4594898"/>
          </a:xfrm>
        </p:spPr>
        <p:txBody>
          <a:bodyPr>
            <a:normAutofit fontScale="85000" lnSpcReduction="20000"/>
          </a:bodyPr>
          <a:lstStyle/>
          <a:p>
            <a:pPr marL="0" indent="0">
              <a:lnSpc>
                <a:spcPct val="120000"/>
              </a:lnSpc>
              <a:buNone/>
            </a:pPr>
            <a:r>
              <a:rPr lang="en-US" dirty="0"/>
              <a:t>1a. Instantiate a </a:t>
            </a:r>
            <a:r>
              <a:rPr lang="en-US" dirty="0" err="1">
                <a:solidFill>
                  <a:srgbClr val="0000FF"/>
                </a:solidFill>
                <a:latin typeface="Consolas" charset="0"/>
                <a:ea typeface="Consolas" charset="0"/>
                <a:cs typeface="Consolas" charset="0"/>
              </a:rPr>
              <a:t>PaneOrganizer</a:t>
            </a:r>
            <a:r>
              <a:rPr lang="en-US" dirty="0">
                <a:solidFill>
                  <a:srgbClr val="0000FF"/>
                </a:solidFill>
              </a:rPr>
              <a:t> </a:t>
            </a:r>
            <a:r>
              <a:rPr lang="en-US" dirty="0"/>
              <a:t>and store it in the local variable </a:t>
            </a:r>
            <a:r>
              <a:rPr lang="en-US" dirty="0">
                <a:solidFill>
                  <a:srgbClr val="0000FF"/>
                </a:solidFill>
                <a:latin typeface="Consolas" charset="0"/>
                <a:ea typeface="Consolas" charset="0"/>
                <a:cs typeface="Consolas" charset="0"/>
              </a:rPr>
              <a:t>organizer</a:t>
            </a:r>
          </a:p>
          <a:p>
            <a:pPr marL="0" indent="0">
              <a:buNone/>
            </a:pPr>
            <a:endParaRPr lang="en-US" dirty="0">
              <a:solidFill>
                <a:srgbClr val="224AFC"/>
              </a:solidFill>
              <a:latin typeface="Consolas" charset="0"/>
              <a:ea typeface="Consolas" charset="0"/>
              <a:cs typeface="Consolas" charset="0"/>
            </a:endParaRPr>
          </a:p>
          <a:p>
            <a:pPr marL="0" indent="0">
              <a:lnSpc>
                <a:spcPct val="120000"/>
              </a:lnSpc>
              <a:buNone/>
            </a:pPr>
            <a:r>
              <a:rPr lang="en-US" dirty="0"/>
              <a:t>1b.</a:t>
            </a:r>
            <a:r>
              <a:rPr lang="en-US" dirty="0">
                <a:solidFill>
                  <a:srgbClr val="224AFC"/>
                </a:solidFill>
                <a:latin typeface="Consolas" charset="0"/>
                <a:ea typeface="Consolas" charset="0"/>
                <a:cs typeface="Consolas" charset="0"/>
              </a:rPr>
              <a:t> </a:t>
            </a:r>
            <a:r>
              <a:rPr lang="en-US" dirty="0"/>
              <a:t>Instantiate a </a:t>
            </a:r>
            <a:r>
              <a:rPr lang="en-US" dirty="0">
                <a:solidFill>
                  <a:srgbClr val="0000FF"/>
                </a:solidFill>
                <a:latin typeface="Consolas" charset="0"/>
                <a:ea typeface="Consolas" charset="0"/>
                <a:cs typeface="Consolas" charset="0"/>
              </a:rPr>
              <a:t>Scene</a:t>
            </a:r>
            <a:r>
              <a:rPr lang="en-US" dirty="0"/>
              <a:t>, passing in </a:t>
            </a:r>
            <a:r>
              <a:rPr lang="en-US" dirty="0" err="1">
                <a:solidFill>
                  <a:srgbClr val="0000FF"/>
                </a:solidFill>
                <a:latin typeface="Consolas" charset="0"/>
                <a:ea typeface="Consolas" charset="0"/>
                <a:cs typeface="Consolas" charset="0"/>
              </a:rPr>
              <a:t>organizer.getRoot</a:t>
            </a:r>
            <a:r>
              <a:rPr lang="en-US" dirty="0">
                <a:solidFill>
                  <a:srgbClr val="0000FF"/>
                </a:solidFill>
                <a:latin typeface="Consolas" charset="0"/>
                <a:ea typeface="Consolas" charset="0"/>
                <a:cs typeface="Consolas" charset="0"/>
              </a:rPr>
              <a:t>() </a:t>
            </a:r>
            <a:r>
              <a:rPr lang="en-US" dirty="0"/>
              <a:t>and desired width and height of </a:t>
            </a:r>
            <a:r>
              <a:rPr lang="en-US" dirty="0">
                <a:solidFill>
                  <a:srgbClr val="0000FF"/>
                </a:solidFill>
                <a:latin typeface="Consolas" charset="0"/>
                <a:ea typeface="Consolas" charset="0"/>
                <a:cs typeface="Consolas" charset="0"/>
              </a:rPr>
              <a:t>Scene </a:t>
            </a:r>
            <a:r>
              <a:rPr lang="en-US" dirty="0"/>
              <a:t>(in this case 200x200)</a:t>
            </a:r>
          </a:p>
          <a:p>
            <a:pPr marL="0" indent="0">
              <a:buNone/>
            </a:pPr>
            <a:endParaRPr lang="en-US" dirty="0">
              <a:solidFill>
                <a:srgbClr val="0000FF"/>
              </a:solidFill>
              <a:latin typeface="Consolas" charset="0"/>
              <a:ea typeface="Consolas" charset="0"/>
              <a:cs typeface="Consolas" charset="0"/>
            </a:endParaRPr>
          </a:p>
          <a:p>
            <a:pPr marL="0" indent="0">
              <a:buNone/>
            </a:pPr>
            <a:endParaRPr lang="en-US" b="1" dirty="0">
              <a:solidFill>
                <a:srgbClr val="FF0000"/>
              </a:solidFill>
            </a:endParaRPr>
          </a:p>
          <a:p>
            <a:pPr marL="0" indent="0">
              <a:lnSpc>
                <a:spcPct val="120000"/>
              </a:lnSpc>
              <a:buNone/>
            </a:pPr>
            <a:r>
              <a:rPr lang="en-US" b="1" dirty="0">
                <a:solidFill>
                  <a:srgbClr val="FF0000"/>
                </a:solidFill>
                <a:latin typeface="Arial"/>
                <a:cs typeface="Arial"/>
              </a:rPr>
              <a:t>1c</a:t>
            </a:r>
            <a:r>
              <a:rPr lang="en-US" b="1" dirty="0">
                <a:solidFill>
                  <a:srgbClr val="FF0000"/>
                </a:solidFill>
              </a:rPr>
              <a:t>. Set</a:t>
            </a:r>
            <a:r>
              <a:rPr lang="en-US" b="1" dirty="0"/>
              <a:t> </a:t>
            </a:r>
            <a:r>
              <a:rPr lang="en-US" b="1" dirty="0">
                <a:solidFill>
                  <a:srgbClr val="0000FF"/>
                </a:solidFill>
                <a:latin typeface="Consolas" charset="0"/>
                <a:ea typeface="Consolas" charset="0"/>
                <a:cs typeface="Consolas" charset="0"/>
              </a:rPr>
              <a:t>scene</a:t>
            </a:r>
            <a:r>
              <a:rPr lang="en-US" b="1" dirty="0">
                <a:solidFill>
                  <a:srgbClr val="FF0000"/>
                </a:solidFill>
              </a:rPr>
              <a:t>, set </a:t>
            </a:r>
            <a:r>
              <a:rPr lang="en-US" b="1" dirty="0">
                <a:solidFill>
                  <a:srgbClr val="0000FF"/>
                </a:solidFill>
                <a:latin typeface="Consolas" charset="0"/>
                <a:ea typeface="Consolas" charset="0"/>
                <a:cs typeface="Consolas" charset="0"/>
              </a:rPr>
              <a:t>Stage</a:t>
            </a:r>
            <a:r>
              <a:rPr lang="en-US" b="1" dirty="0">
                <a:solidFill>
                  <a:srgbClr val="FF0000"/>
                </a:solidFill>
              </a:rPr>
              <a:t>’s title and show it!</a:t>
            </a:r>
          </a:p>
        </p:txBody>
      </p:sp>
      <p:sp>
        <p:nvSpPr>
          <p:cNvPr id="4" name="TextBox 3"/>
          <p:cNvSpPr txBox="1"/>
          <p:nvPr/>
        </p:nvSpPr>
        <p:spPr>
          <a:xfrm>
            <a:off x="838200" y="1321886"/>
            <a:ext cx="10515600" cy="461665"/>
          </a:xfrm>
          <a:prstGeom prst="rect">
            <a:avLst/>
          </a:prstGeom>
          <a:noFill/>
        </p:spPr>
        <p:txBody>
          <a:bodyPr wrap="square" rtlCol="0">
            <a:spAutoFit/>
          </a:bodyPr>
          <a:lstStyle/>
          <a:p>
            <a:pPr algn="ctr"/>
            <a:r>
              <a:rPr lang="en-US" sz="2400" dirty="0">
                <a:solidFill>
                  <a:srgbClr val="FF0000"/>
                </a:solidFill>
                <a:latin typeface="Arial" charset="0"/>
              </a:rPr>
              <a:t>*NOTE: Exactly the same process as previous examples*</a:t>
            </a:r>
          </a:p>
        </p:txBody>
      </p:sp>
      <p:sp>
        <p:nvSpPr>
          <p:cNvPr id="5" name="Shape 192"/>
          <p:cNvSpPr txBox="1"/>
          <p:nvPr/>
        </p:nvSpPr>
        <p:spPr>
          <a:xfrm>
            <a:off x="6559296" y="1826684"/>
            <a:ext cx="6109855" cy="3725699"/>
          </a:xfrm>
          <a:prstGeom prst="rect">
            <a:avLst/>
          </a:prstGeom>
          <a:noFill/>
          <a:ln>
            <a:noFill/>
          </a:ln>
        </p:spPr>
        <p:txBody>
          <a:bodyPr lIns="91425" tIns="91425" rIns="91425" bIns="91425" anchor="ctr" anchorCtr="0">
            <a:noAutofit/>
          </a:bodyPr>
          <a:lstStyle/>
          <a:p>
            <a:pPr lvl="0" rtl="0">
              <a:spcBef>
                <a:spcPts val="0"/>
              </a:spcBef>
              <a:buNone/>
            </a:pPr>
            <a:r>
              <a:rPr lang="en" sz="1300" dirty="0">
                <a:latin typeface="Consolas"/>
                <a:ea typeface="Consolas"/>
                <a:cs typeface="Consolas"/>
                <a:sym typeface="Consolas"/>
              </a:rPr>
              <a:t>public class App extends Application {</a:t>
            </a:r>
            <a:endParaRPr lang="en-US" sz="1300" dirty="0">
              <a:latin typeface="Consolas"/>
              <a:ea typeface="Consolas"/>
              <a:cs typeface="Consolas"/>
              <a:sym typeface="Consolas"/>
            </a:endParaRPr>
          </a:p>
          <a:p>
            <a:pPr lvl="0" rtl="0">
              <a:spcBef>
                <a:spcPts val="0"/>
              </a:spcBef>
              <a:buNone/>
            </a:pPr>
            <a:endParaRPr lang="en" sz="1300" dirty="0">
              <a:latin typeface="Consolas"/>
              <a:ea typeface="Consolas"/>
              <a:cs typeface="Consolas"/>
              <a:sym typeface="Consolas"/>
            </a:endParaRPr>
          </a:p>
          <a:p>
            <a:pPr lvl="0" rtl="0">
              <a:spcBef>
                <a:spcPts val="0"/>
              </a:spcBef>
              <a:buNone/>
            </a:pPr>
            <a:r>
              <a:rPr lang="en-US" sz="1300" dirty="0">
                <a:latin typeface="Consolas"/>
                <a:ea typeface="Consolas"/>
                <a:cs typeface="Consolas"/>
                <a:sym typeface="Consolas"/>
              </a:rPr>
              <a:t>    </a:t>
            </a:r>
            <a:r>
              <a:rPr lang="en" sz="1300" dirty="0">
                <a:latin typeface="Consolas"/>
                <a:ea typeface="Consolas"/>
                <a:cs typeface="Consolas"/>
                <a:sym typeface="Consolas"/>
              </a:rPr>
              <a:t>@Override</a:t>
            </a:r>
          </a:p>
          <a:p>
            <a:pPr lvl="0" rtl="0">
              <a:spcBef>
                <a:spcPts val="0"/>
              </a:spcBef>
              <a:buNone/>
            </a:pPr>
            <a:r>
              <a:rPr lang="en-US" sz="1300" dirty="0">
                <a:latin typeface="Consolas"/>
                <a:ea typeface="Consolas"/>
                <a:cs typeface="Consolas"/>
                <a:sym typeface="Consolas"/>
              </a:rPr>
              <a:t>    </a:t>
            </a:r>
            <a:r>
              <a:rPr lang="en" sz="1300" dirty="0">
                <a:latin typeface="Consolas"/>
                <a:ea typeface="Consolas"/>
                <a:cs typeface="Consolas"/>
                <a:sym typeface="Consolas"/>
              </a:rPr>
              <a:t>public void start(Stage stage) {</a:t>
            </a:r>
            <a:endParaRPr lang="en-US" sz="1300" dirty="0">
              <a:latin typeface="Consolas"/>
              <a:ea typeface="Consolas"/>
              <a:cs typeface="Consolas"/>
              <a:sym typeface="Consolas"/>
            </a:endParaRPr>
          </a:p>
          <a:p>
            <a:pPr lvl="0" rtl="0">
              <a:spcBef>
                <a:spcPts val="0"/>
              </a:spcBef>
              <a:buNone/>
            </a:pPr>
            <a:r>
              <a:rPr lang="en-US" sz="1300" dirty="0">
                <a:solidFill>
                  <a:srgbClr val="FF0000"/>
                </a:solidFill>
                <a:latin typeface="Consolas"/>
                <a:ea typeface="Consolas"/>
                <a:cs typeface="Consolas"/>
                <a:sym typeface="Consolas"/>
              </a:rPr>
              <a:t>        </a:t>
            </a:r>
            <a:r>
              <a:rPr lang="en" sz="1300" dirty="0" err="1">
                <a:latin typeface="Consolas"/>
                <a:ea typeface="Consolas"/>
                <a:cs typeface="Consolas"/>
                <a:sym typeface="Consolas"/>
              </a:rPr>
              <a:t>PaneOrganizer</a:t>
            </a:r>
            <a:r>
              <a:rPr lang="en" sz="1300" dirty="0">
                <a:latin typeface="Consolas"/>
                <a:ea typeface="Consolas"/>
                <a:cs typeface="Consolas"/>
                <a:sym typeface="Consolas"/>
              </a:rPr>
              <a:t> organizer = new </a:t>
            </a:r>
            <a:r>
              <a:rPr lang="en" sz="1300" dirty="0" err="1">
                <a:latin typeface="Consolas"/>
                <a:ea typeface="Consolas"/>
                <a:cs typeface="Consolas"/>
                <a:sym typeface="Consolas"/>
              </a:rPr>
              <a:t>PaneOrganizer</a:t>
            </a:r>
            <a:r>
              <a:rPr lang="en" sz="1300" dirty="0">
                <a:latin typeface="Consolas"/>
                <a:ea typeface="Consolas"/>
                <a:cs typeface="Consolas"/>
                <a:sym typeface="Consolas"/>
              </a:rPr>
              <a:t>();</a:t>
            </a:r>
            <a:r>
              <a:rPr lang="en-US" sz="1300" dirty="0">
                <a:latin typeface="Consolas"/>
                <a:ea typeface="Consolas"/>
                <a:cs typeface="Consolas"/>
                <a:sym typeface="Consolas"/>
              </a:rPr>
              <a:t> </a:t>
            </a:r>
          </a:p>
          <a:p>
            <a:pPr lvl="0" rtl="0">
              <a:spcBef>
                <a:spcPts val="0"/>
              </a:spcBef>
              <a:buNone/>
            </a:pPr>
            <a:r>
              <a:rPr lang="en-US" sz="1300" dirty="0">
                <a:solidFill>
                  <a:schemeClr val="bg1"/>
                </a:solidFill>
                <a:latin typeface="Consolas"/>
                <a:ea typeface="Consolas"/>
                <a:cs typeface="Consolas"/>
                <a:sym typeface="Consolas"/>
              </a:rPr>
              <a:t>        </a:t>
            </a:r>
            <a:r>
              <a:rPr lang="en" sz="1300" dirty="0">
                <a:latin typeface="Consolas"/>
                <a:ea typeface="Consolas"/>
                <a:cs typeface="Consolas"/>
                <a:sym typeface="Consolas"/>
              </a:rPr>
              <a:t>Scene</a:t>
            </a:r>
            <a:r>
              <a:rPr lang="en" sz="800" dirty="0">
                <a:latin typeface="Consolas"/>
                <a:ea typeface="Consolas"/>
                <a:cs typeface="Consolas"/>
                <a:sym typeface="Consolas"/>
              </a:rPr>
              <a:t> </a:t>
            </a:r>
            <a:r>
              <a:rPr lang="en" sz="1300" dirty="0">
                <a:latin typeface="Consolas"/>
                <a:ea typeface="Consolas"/>
                <a:cs typeface="Consolas"/>
                <a:sym typeface="Consolas"/>
              </a:rPr>
              <a:t>scene</a:t>
            </a:r>
            <a:r>
              <a:rPr lang="en" sz="800" dirty="0">
                <a:latin typeface="Consolas"/>
                <a:ea typeface="Consolas"/>
                <a:cs typeface="Consolas"/>
                <a:sym typeface="Consolas"/>
              </a:rPr>
              <a:t> </a:t>
            </a:r>
            <a:r>
              <a:rPr lang="en" sz="1300" dirty="0">
                <a:latin typeface="Consolas"/>
                <a:ea typeface="Consolas"/>
                <a:cs typeface="Consolas"/>
                <a:sym typeface="Consolas"/>
              </a:rPr>
              <a:t>=</a:t>
            </a:r>
            <a:r>
              <a:rPr lang="en" sz="800" dirty="0">
                <a:latin typeface="Consolas"/>
                <a:ea typeface="Consolas"/>
                <a:cs typeface="Consolas"/>
                <a:sym typeface="Consolas"/>
              </a:rPr>
              <a:t> </a:t>
            </a:r>
            <a:r>
              <a:rPr lang="en" sz="1300" dirty="0">
                <a:latin typeface="Consolas"/>
                <a:ea typeface="Consolas"/>
                <a:cs typeface="Consolas"/>
                <a:sym typeface="Consolas"/>
              </a:rPr>
              <a:t>new</a:t>
            </a:r>
            <a:r>
              <a:rPr lang="en" sz="800" dirty="0">
                <a:latin typeface="Consolas"/>
                <a:ea typeface="Consolas"/>
                <a:cs typeface="Consolas"/>
                <a:sym typeface="Consolas"/>
              </a:rPr>
              <a:t> </a:t>
            </a:r>
            <a:r>
              <a:rPr lang="en" sz="1300" dirty="0">
                <a:latin typeface="Consolas"/>
                <a:ea typeface="Consolas"/>
                <a:cs typeface="Consolas"/>
                <a:sym typeface="Consolas"/>
              </a:rPr>
              <a:t>Scene(</a:t>
            </a:r>
            <a:r>
              <a:rPr lang="en" sz="1300" dirty="0" err="1">
                <a:latin typeface="Consolas"/>
                <a:ea typeface="Consolas"/>
                <a:cs typeface="Consolas"/>
                <a:sym typeface="Consolas"/>
              </a:rPr>
              <a:t>organizer.getRoot</a:t>
            </a:r>
            <a:r>
              <a:rPr lang="en" sz="1300" dirty="0">
                <a:latin typeface="Consolas"/>
                <a:ea typeface="Consolas"/>
                <a:cs typeface="Consolas"/>
                <a:sym typeface="Consolas"/>
              </a:rPr>
              <a:t>(),</a:t>
            </a:r>
            <a:r>
              <a:rPr lang="en" sz="400" dirty="0">
                <a:latin typeface="Consolas"/>
                <a:ea typeface="Consolas"/>
                <a:cs typeface="Consolas"/>
                <a:sym typeface="Consolas"/>
              </a:rPr>
              <a:t> </a:t>
            </a:r>
            <a:r>
              <a:rPr lang="en" sz="1300" dirty="0">
                <a:latin typeface="Consolas"/>
                <a:ea typeface="Consolas"/>
                <a:cs typeface="Consolas"/>
                <a:sym typeface="Consolas"/>
              </a:rPr>
              <a:t>200,</a:t>
            </a:r>
            <a:r>
              <a:rPr lang="en" sz="400" dirty="0">
                <a:latin typeface="Consolas"/>
                <a:ea typeface="Consolas"/>
                <a:cs typeface="Consolas"/>
                <a:sym typeface="Consolas"/>
              </a:rPr>
              <a:t> </a:t>
            </a:r>
            <a:r>
              <a:rPr lang="en" sz="1300" dirty="0">
                <a:latin typeface="Consolas"/>
                <a:ea typeface="Consolas"/>
                <a:cs typeface="Consolas"/>
                <a:sym typeface="Consolas"/>
              </a:rPr>
              <a:t>200);</a:t>
            </a:r>
            <a:endParaRPr lang="en-US" sz="1300" dirty="0">
              <a:latin typeface="Consolas"/>
              <a:ea typeface="Consolas"/>
              <a:cs typeface="Consolas"/>
              <a:sym typeface="Consolas"/>
            </a:endParaRPr>
          </a:p>
          <a:p>
            <a:pPr lvl="0" rtl="0">
              <a:spcBef>
                <a:spcPts val="0"/>
              </a:spcBef>
              <a:buNone/>
            </a:pPr>
            <a:endParaRPr lang="en" sz="1300" dirty="0">
              <a:latin typeface="Consolas"/>
              <a:ea typeface="Consolas"/>
              <a:cs typeface="Consolas"/>
              <a:sym typeface="Consolas"/>
            </a:endParaRPr>
          </a:p>
          <a:p>
            <a:pPr lvl="0" rtl="0">
              <a:spcBef>
                <a:spcPts val="0"/>
              </a:spcBef>
              <a:buNone/>
            </a:pPr>
            <a:r>
              <a:rPr lang="en-US" sz="1300" b="1" dirty="0">
                <a:solidFill>
                  <a:srgbClr val="FF0000"/>
                </a:solidFill>
                <a:latin typeface="Consolas"/>
                <a:ea typeface="Consolas"/>
                <a:cs typeface="Consolas"/>
                <a:sym typeface="Consolas"/>
              </a:rPr>
              <a:t>        </a:t>
            </a:r>
            <a:r>
              <a:rPr lang="en" sz="1300" b="1" dirty="0" err="1">
                <a:solidFill>
                  <a:srgbClr val="FF0000"/>
                </a:solidFill>
                <a:latin typeface="Consolas"/>
                <a:ea typeface="Consolas"/>
                <a:cs typeface="Consolas"/>
                <a:sym typeface="Consolas"/>
              </a:rPr>
              <a:t>stage.setScene</a:t>
            </a:r>
            <a:r>
              <a:rPr lang="en" sz="1300" b="1" dirty="0">
                <a:solidFill>
                  <a:srgbClr val="FF0000"/>
                </a:solidFill>
                <a:latin typeface="Consolas"/>
                <a:ea typeface="Consolas"/>
                <a:cs typeface="Consolas"/>
                <a:sym typeface="Consolas"/>
              </a:rPr>
              <a:t>(scene);</a:t>
            </a:r>
            <a:endParaRPr lang="en-US" sz="1300" b="1" dirty="0">
              <a:solidFill>
                <a:srgbClr val="FF0000"/>
              </a:solidFill>
              <a:latin typeface="Consolas"/>
              <a:ea typeface="Consolas"/>
              <a:cs typeface="Consolas"/>
              <a:sym typeface="Consolas"/>
            </a:endParaRPr>
          </a:p>
          <a:p>
            <a:pPr lvl="0" rtl="0">
              <a:spcBef>
                <a:spcPts val="0"/>
              </a:spcBef>
              <a:buNone/>
            </a:pPr>
            <a:r>
              <a:rPr lang="en-US" sz="1300" b="1" dirty="0">
                <a:solidFill>
                  <a:srgbClr val="FF0000"/>
                </a:solidFill>
                <a:latin typeface="Consolas"/>
                <a:ea typeface="Consolas"/>
                <a:cs typeface="Consolas"/>
                <a:sym typeface="Consolas"/>
              </a:rPr>
              <a:t>        </a:t>
            </a:r>
            <a:r>
              <a:rPr lang="en" sz="1300" b="1" dirty="0" err="1">
                <a:solidFill>
                  <a:srgbClr val="FF0000"/>
                </a:solidFill>
                <a:latin typeface="Consolas"/>
                <a:ea typeface="Consolas"/>
                <a:cs typeface="Consolas"/>
                <a:sym typeface="Consolas"/>
              </a:rPr>
              <a:t>stage.setTitle</a:t>
            </a:r>
            <a:r>
              <a:rPr lang="en" sz="1300" b="1" dirty="0">
                <a:solidFill>
                  <a:srgbClr val="FF0000"/>
                </a:solidFill>
                <a:latin typeface="Consolas"/>
                <a:ea typeface="Consolas"/>
                <a:cs typeface="Consolas"/>
                <a:sym typeface="Consolas"/>
              </a:rPr>
              <a:t>(“</a:t>
            </a:r>
            <a:r>
              <a:rPr lang="en-US" sz="1300" b="1" dirty="0">
                <a:solidFill>
                  <a:srgbClr val="FF0000"/>
                </a:solidFill>
                <a:latin typeface="Consolas"/>
                <a:ea typeface="Consolas"/>
                <a:cs typeface="Consolas"/>
                <a:sym typeface="Consolas"/>
              </a:rPr>
              <a:t>Moving Shape!</a:t>
            </a:r>
            <a:r>
              <a:rPr lang="en" sz="1300" b="1" dirty="0">
                <a:solidFill>
                  <a:srgbClr val="FF0000"/>
                </a:solidFill>
                <a:latin typeface="Consolas"/>
                <a:ea typeface="Consolas"/>
                <a:cs typeface="Consolas"/>
                <a:sym typeface="Consolas"/>
              </a:rPr>
              <a:t>");</a:t>
            </a:r>
          </a:p>
          <a:p>
            <a:pPr lvl="0" rtl="0">
              <a:spcBef>
                <a:spcPts val="0"/>
              </a:spcBef>
              <a:buNone/>
            </a:pPr>
            <a:r>
              <a:rPr lang="en-US" sz="1300" b="1" dirty="0">
                <a:solidFill>
                  <a:srgbClr val="FF0000"/>
                </a:solidFill>
                <a:latin typeface="Consolas"/>
                <a:ea typeface="Consolas"/>
                <a:cs typeface="Consolas"/>
                <a:sym typeface="Consolas"/>
              </a:rPr>
              <a:t>        </a:t>
            </a:r>
            <a:r>
              <a:rPr lang="en" sz="1300" b="1" dirty="0" err="1">
                <a:solidFill>
                  <a:srgbClr val="FF0000"/>
                </a:solidFill>
                <a:latin typeface="Consolas"/>
                <a:ea typeface="Consolas"/>
                <a:cs typeface="Consolas"/>
                <a:sym typeface="Consolas"/>
              </a:rPr>
              <a:t>stage.show</a:t>
            </a:r>
            <a:r>
              <a:rPr lang="en" sz="1300" b="1" dirty="0">
                <a:solidFill>
                  <a:srgbClr val="FF0000"/>
                </a:solidFill>
                <a:latin typeface="Consolas"/>
                <a:ea typeface="Consolas"/>
                <a:cs typeface="Consolas"/>
                <a:sym typeface="Consolas"/>
              </a:rPr>
              <a:t>();</a:t>
            </a:r>
          </a:p>
          <a:p>
            <a:pPr lvl="0" rtl="0">
              <a:spcBef>
                <a:spcPts val="0"/>
              </a:spcBef>
              <a:buNone/>
            </a:pPr>
            <a:r>
              <a:rPr lang="en-US" sz="1300" dirty="0">
                <a:latin typeface="Consolas"/>
                <a:ea typeface="Consolas"/>
                <a:cs typeface="Consolas"/>
                <a:sym typeface="Consolas"/>
              </a:rPr>
              <a:t>    </a:t>
            </a:r>
            <a:r>
              <a:rPr lang="en" sz="1300" dirty="0">
                <a:latin typeface="Consolas"/>
                <a:ea typeface="Consolas"/>
                <a:cs typeface="Consolas"/>
                <a:sym typeface="Consolas"/>
              </a:rPr>
              <a:t>}</a:t>
            </a:r>
          </a:p>
          <a:p>
            <a:pPr lvl="0" rtl="0">
              <a:spcBef>
                <a:spcPts val="0"/>
              </a:spcBef>
              <a:buNone/>
            </a:pPr>
            <a:endParaRPr sz="1300" dirty="0">
              <a:latin typeface="Consolas"/>
              <a:ea typeface="Consolas"/>
              <a:cs typeface="Consolas"/>
              <a:sym typeface="Consolas"/>
            </a:endParaRPr>
          </a:p>
          <a:p>
            <a:pPr lvl="0" rtl="0">
              <a:spcBef>
                <a:spcPts val="0"/>
              </a:spcBef>
              <a:buNone/>
            </a:pPr>
            <a:r>
              <a:rPr lang="en" sz="1300" dirty="0">
                <a:latin typeface="Consolas"/>
                <a:ea typeface="Consolas"/>
                <a:cs typeface="Consolas"/>
                <a:sym typeface="Consolas"/>
              </a:rPr>
              <a:t>}</a:t>
            </a:r>
          </a:p>
        </p:txBody>
      </p:sp>
    </p:spTree>
    <p:extLst>
      <p:ext uri="{BB962C8B-B14F-4D97-AF65-F5344CB8AC3E}">
        <p14:creationId xmlns:p14="http://schemas.microsoft.com/office/powerpoint/2010/main" val="361173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fade">
                                      <p:cBhvr>
                                        <p:cTn id="10" dur="500"/>
                                        <p:tgtEl>
                                          <p:spTgt spid="5">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fade">
                                      <p:cBhvr>
                                        <p:cTn id="1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05"/>
            <a:ext cx="10515600" cy="1325033"/>
          </a:xfrm>
        </p:spPr>
        <p:txBody>
          <a:bodyPr/>
          <a:lstStyle/>
          <a:p>
            <a:r>
              <a:rPr lang="en-US" b="1" dirty="0"/>
              <a:t>Process: </a:t>
            </a:r>
            <a:r>
              <a:rPr lang="en-US" b="1" dirty="0" err="1">
                <a:solidFill>
                  <a:srgbClr val="0000FF"/>
                </a:solidFill>
                <a:latin typeface="Consolas" charset="0"/>
                <a:ea typeface="Consolas" charset="0"/>
                <a:cs typeface="Consolas" charset="0"/>
              </a:rPr>
              <a:t>MovingShapeApp</a:t>
            </a:r>
            <a:endParaRPr lang="en-US" b="1" dirty="0">
              <a:solidFill>
                <a:srgbClr val="0000FF"/>
              </a:solidFill>
              <a:latin typeface="Consolas" charset="0"/>
              <a:ea typeface="Consolas" charset="0"/>
              <a:cs typeface="Consolas" charset="0"/>
            </a:endParaRPr>
          </a:p>
        </p:txBody>
      </p:sp>
      <p:sp>
        <p:nvSpPr>
          <p:cNvPr id="3" name="Content Placeholder 2"/>
          <p:cNvSpPr>
            <a:spLocks noGrp="1"/>
          </p:cNvSpPr>
          <p:nvPr>
            <p:ph idx="1"/>
          </p:nvPr>
        </p:nvSpPr>
        <p:spPr>
          <a:xfrm>
            <a:off x="234327" y="1063075"/>
            <a:ext cx="7064374" cy="5311543"/>
          </a:xfrm>
        </p:spPr>
        <p:txBody>
          <a:bodyPr>
            <a:noAutofit/>
          </a:bodyPr>
          <a:lstStyle/>
          <a:p>
            <a:pPr marL="514350" indent="-514350">
              <a:buFont typeface="+mj-lt"/>
              <a:buAutoNum type="arabicPeriod"/>
            </a:pPr>
            <a:r>
              <a:rPr lang="en-US" sz="2400" dirty="0"/>
              <a:t>Write a top-level</a:t>
            </a:r>
            <a:r>
              <a:rPr lang="en-US" sz="2400" dirty="0">
                <a:solidFill>
                  <a:srgbClr val="FF0000"/>
                </a:solidFill>
              </a:rPr>
              <a:t> </a:t>
            </a:r>
            <a:r>
              <a:rPr lang="en-US" sz="2400" dirty="0">
                <a:solidFill>
                  <a:srgbClr val="0000FF"/>
                </a:solidFill>
                <a:latin typeface="Consolas" charset="0"/>
                <a:ea typeface="Consolas" charset="0"/>
                <a:cs typeface="Consolas" charset="0"/>
              </a:rPr>
              <a:t>App</a:t>
            </a:r>
            <a:r>
              <a:rPr lang="en-US" sz="2400" dirty="0">
                <a:solidFill>
                  <a:srgbClr val="0000FF"/>
                </a:solidFill>
              </a:rPr>
              <a:t> </a:t>
            </a:r>
            <a:r>
              <a:rPr lang="en-US" sz="2400" dirty="0"/>
              <a:t>class that extends </a:t>
            </a:r>
            <a:r>
              <a:rPr lang="en-US" sz="2400" dirty="0" err="1">
                <a:solidFill>
                  <a:srgbClr val="0000FF"/>
                </a:solidFill>
                <a:latin typeface="Consolas" charset="0"/>
                <a:ea typeface="Consolas" charset="0"/>
                <a:cs typeface="Consolas" charset="0"/>
              </a:rPr>
              <a:t>javafx.application.Application</a:t>
            </a:r>
            <a:r>
              <a:rPr lang="en-US" sz="2400" dirty="0">
                <a:solidFill>
                  <a:srgbClr val="0000FF"/>
                </a:solidFill>
              </a:rPr>
              <a:t> </a:t>
            </a:r>
            <a:r>
              <a:rPr lang="en-US" sz="2400" dirty="0"/>
              <a:t>and implements </a:t>
            </a:r>
            <a:r>
              <a:rPr lang="en-US" sz="2400" dirty="0">
                <a:solidFill>
                  <a:srgbClr val="0000FF"/>
                </a:solidFill>
                <a:latin typeface="Consolas" charset="0"/>
                <a:ea typeface="Consolas" charset="0"/>
                <a:cs typeface="Consolas" charset="0"/>
              </a:rPr>
              <a:t>start</a:t>
            </a:r>
            <a:r>
              <a:rPr lang="en-US" sz="2400" dirty="0">
                <a:solidFill>
                  <a:srgbClr val="0000FF"/>
                </a:solidFill>
              </a:rPr>
              <a:t> </a:t>
            </a:r>
            <a:r>
              <a:rPr lang="en-US" sz="2400" dirty="0"/>
              <a:t>(standard pattern)</a:t>
            </a:r>
          </a:p>
          <a:p>
            <a:pPr marL="514350" indent="-514350">
              <a:buFont typeface="+mj-lt"/>
              <a:buAutoNum type="arabicPeriod"/>
            </a:pPr>
            <a:r>
              <a:rPr lang="en-US" sz="2400" b="1" dirty="0">
                <a:solidFill>
                  <a:srgbClr val="FF0000"/>
                </a:solidFill>
              </a:rPr>
              <a:t>Write a </a:t>
            </a:r>
            <a:r>
              <a:rPr lang="en-US" sz="2400" b="1" dirty="0" err="1">
                <a:solidFill>
                  <a:srgbClr val="0000FF"/>
                </a:solidFill>
                <a:latin typeface="Consolas" charset="0"/>
                <a:ea typeface="Consolas" charset="0"/>
                <a:cs typeface="Consolas" charset="0"/>
              </a:rPr>
              <a:t>PaneOrganizer</a:t>
            </a:r>
            <a:r>
              <a:rPr lang="en-US" sz="2400" b="1" dirty="0">
                <a:solidFill>
                  <a:srgbClr val="0000FF"/>
                </a:solidFill>
              </a:rPr>
              <a:t> </a:t>
            </a:r>
            <a:r>
              <a:rPr lang="en-US" sz="2400" b="1" dirty="0">
                <a:solidFill>
                  <a:srgbClr val="FF0000"/>
                </a:solidFill>
              </a:rPr>
              <a:t>class that instantiates root node and makes a public </a:t>
            </a:r>
            <a:r>
              <a:rPr lang="en-US" sz="2400" b="1" dirty="0" err="1">
                <a:solidFill>
                  <a:srgbClr val="0000FF"/>
                </a:solidFill>
                <a:latin typeface="Consolas" charset="0"/>
                <a:ea typeface="Consolas" charset="0"/>
                <a:cs typeface="Consolas" charset="0"/>
              </a:rPr>
              <a:t>getRoot</a:t>
            </a:r>
            <a:r>
              <a:rPr lang="en-US" sz="2400" b="1" dirty="0">
                <a:solidFill>
                  <a:srgbClr val="0000FF"/>
                </a:solidFill>
                <a:latin typeface="Consolas" charset="0"/>
                <a:ea typeface="Consolas" charset="0"/>
                <a:cs typeface="Consolas" charset="0"/>
              </a:rPr>
              <a:t>()</a:t>
            </a:r>
            <a:r>
              <a:rPr lang="en-US" sz="2400" b="1" dirty="0">
                <a:solidFill>
                  <a:srgbClr val="0000FF"/>
                </a:solidFill>
              </a:rPr>
              <a:t> </a:t>
            </a:r>
            <a:r>
              <a:rPr lang="en-US" sz="2400" b="1" dirty="0">
                <a:solidFill>
                  <a:srgbClr val="FF0000"/>
                </a:solidFill>
              </a:rPr>
              <a:t>method. In </a:t>
            </a:r>
            <a:r>
              <a:rPr lang="en-US" sz="2400" b="1" dirty="0" err="1">
                <a:solidFill>
                  <a:srgbClr val="0000FF"/>
                </a:solidFill>
                <a:latin typeface="Consolas" charset="0"/>
                <a:ea typeface="Consolas" charset="0"/>
                <a:cs typeface="Consolas" charset="0"/>
              </a:rPr>
              <a:t>PaneOrganizer</a:t>
            </a:r>
            <a:r>
              <a:rPr lang="en-US" sz="2400" b="1" dirty="0">
                <a:solidFill>
                  <a:srgbClr val="FF0000"/>
                </a:solidFill>
              </a:rPr>
              <a:t>, create an </a:t>
            </a:r>
            <a:r>
              <a:rPr lang="en-US" sz="2400" b="1" dirty="0">
                <a:solidFill>
                  <a:srgbClr val="0000FF"/>
                </a:solidFill>
                <a:latin typeface="Consolas" charset="0"/>
                <a:ea typeface="Consolas" charset="0"/>
                <a:cs typeface="Consolas" charset="0"/>
              </a:rPr>
              <a:t>Ellipse</a:t>
            </a:r>
            <a:r>
              <a:rPr lang="en-US" sz="2400" b="1" dirty="0">
                <a:solidFill>
                  <a:srgbClr val="0000FF"/>
                </a:solidFill>
              </a:rPr>
              <a:t> </a:t>
            </a:r>
            <a:r>
              <a:rPr lang="en-US" sz="2400" b="1" dirty="0">
                <a:solidFill>
                  <a:srgbClr val="FF0000"/>
                </a:solidFill>
              </a:rPr>
              <a:t>and add it as child of root</a:t>
            </a:r>
            <a:r>
              <a:rPr lang="en-US" sz="2400" b="1" dirty="0"/>
              <a:t> </a:t>
            </a:r>
            <a:r>
              <a:rPr lang="en-US" sz="2400" b="1" dirty="0">
                <a:solidFill>
                  <a:srgbClr val="0000FF"/>
                </a:solidFill>
                <a:latin typeface="Consolas" charset="0"/>
                <a:ea typeface="Consolas" charset="0"/>
                <a:cs typeface="Consolas" charset="0"/>
              </a:rPr>
              <a:t>Pane</a:t>
            </a:r>
          </a:p>
          <a:p>
            <a:pPr marL="514350" indent="-514350">
              <a:buFont typeface="+mj-lt"/>
              <a:buAutoNum type="arabicPeriod"/>
            </a:pPr>
            <a:r>
              <a:rPr lang="en-US" sz="2400" dirty="0"/>
              <a:t>Write </a:t>
            </a:r>
            <a:r>
              <a:rPr lang="en-US" sz="2400" dirty="0" err="1">
                <a:solidFill>
                  <a:srgbClr val="0000FF"/>
                </a:solidFill>
                <a:latin typeface="Consolas" charset="0"/>
                <a:ea typeface="Consolas" charset="0"/>
                <a:cs typeface="Consolas" charset="0"/>
              </a:rPr>
              <a:t>setupShape</a:t>
            </a:r>
            <a:r>
              <a:rPr lang="en-US" sz="2400" dirty="0">
                <a:solidFill>
                  <a:srgbClr val="0000FF"/>
                </a:solidFill>
                <a:latin typeface="Consolas" charset="0"/>
                <a:ea typeface="Consolas" charset="0"/>
                <a:cs typeface="Consolas" charset="0"/>
              </a:rPr>
              <a:t>()</a:t>
            </a:r>
            <a:r>
              <a:rPr lang="en-US" sz="2400" dirty="0">
                <a:solidFill>
                  <a:srgbClr val="0000FF"/>
                </a:solidFill>
              </a:rPr>
              <a:t> </a:t>
            </a:r>
            <a:r>
              <a:rPr lang="en-US" sz="2400" dirty="0"/>
              <a:t>and </a:t>
            </a:r>
            <a:r>
              <a:rPr lang="en-US" sz="2400" dirty="0" err="1">
                <a:solidFill>
                  <a:srgbClr val="0000FF"/>
                </a:solidFill>
                <a:latin typeface="Consolas" charset="0"/>
                <a:ea typeface="Consolas" charset="0"/>
                <a:cs typeface="Consolas" charset="0"/>
              </a:rPr>
              <a:t>setupButtons</a:t>
            </a:r>
            <a:r>
              <a:rPr lang="en-US" sz="2400" dirty="0">
                <a:solidFill>
                  <a:srgbClr val="0000FF"/>
                </a:solidFill>
                <a:latin typeface="Consolas" charset="0"/>
                <a:ea typeface="Consolas" charset="0"/>
                <a:cs typeface="Consolas" charset="0"/>
              </a:rPr>
              <a:t>() </a:t>
            </a:r>
            <a:r>
              <a:rPr lang="en-US" sz="2400" dirty="0"/>
              <a:t>helper</a:t>
            </a:r>
            <a:r>
              <a:rPr lang="en-US" sz="2400" dirty="0">
                <a:solidFill>
                  <a:srgbClr val="224AFC"/>
                </a:solidFill>
                <a:latin typeface="Consolas" charset="0"/>
                <a:ea typeface="Consolas" charset="0"/>
                <a:cs typeface="Consolas" charset="0"/>
              </a:rPr>
              <a:t> </a:t>
            </a:r>
            <a:r>
              <a:rPr lang="en-US" sz="2400" dirty="0"/>
              <a:t>methods to be called within </a:t>
            </a:r>
            <a:r>
              <a:rPr lang="en-US" sz="2400" dirty="0" err="1">
                <a:solidFill>
                  <a:srgbClr val="0000FF"/>
                </a:solidFill>
                <a:latin typeface="Consolas" charset="0"/>
                <a:ea typeface="Consolas" charset="0"/>
                <a:cs typeface="Consolas" charset="0"/>
              </a:rPr>
              <a:t>PaneOrganizer</a:t>
            </a:r>
            <a:r>
              <a:rPr lang="en-US" sz="2400" dirty="0" err="1"/>
              <a:t>’s</a:t>
            </a:r>
            <a:r>
              <a:rPr lang="en-US" sz="2400" dirty="0"/>
              <a:t> constructor. These will factor out the code for creating our custom </a:t>
            </a:r>
            <a:r>
              <a:rPr lang="en-US" sz="2400" dirty="0">
                <a:solidFill>
                  <a:srgbClr val="0000FF"/>
                </a:solidFill>
                <a:latin typeface="Consolas" charset="0"/>
                <a:ea typeface="Consolas" charset="0"/>
                <a:cs typeface="Consolas" charset="0"/>
              </a:rPr>
              <a:t>Pane</a:t>
            </a:r>
          </a:p>
          <a:p>
            <a:pPr marL="514350" indent="-514350">
              <a:buFont typeface="+mj-lt"/>
              <a:buAutoNum type="arabicPeriod"/>
            </a:pPr>
            <a:r>
              <a:rPr lang="en-US" sz="2400" dirty="0"/>
              <a:t>Register </a:t>
            </a:r>
            <a:r>
              <a:rPr lang="en-US" sz="2400" dirty="0">
                <a:solidFill>
                  <a:srgbClr val="0000FF"/>
                </a:solidFill>
                <a:latin typeface="Consolas" charset="0"/>
                <a:ea typeface="Consolas" charset="0"/>
                <a:cs typeface="Consolas" charset="0"/>
              </a:rPr>
              <a:t>Button</a:t>
            </a:r>
            <a:r>
              <a:rPr lang="en-US" sz="2400" dirty="0"/>
              <a:t>s with </a:t>
            </a:r>
            <a:r>
              <a:rPr lang="en-US" sz="2400" dirty="0" err="1">
                <a:solidFill>
                  <a:srgbClr val="0000FF"/>
                </a:solidFill>
                <a:latin typeface="Consolas" charset="0"/>
                <a:ea typeface="Consolas" charset="0"/>
                <a:cs typeface="Consolas" charset="0"/>
              </a:rPr>
              <a:t>EventHandler</a:t>
            </a:r>
            <a:r>
              <a:rPr lang="en-US" sz="2400" dirty="0" err="1"/>
              <a:t>s</a:t>
            </a:r>
            <a:r>
              <a:rPr lang="en-US" sz="2400" dirty="0">
                <a:solidFill>
                  <a:srgbClr val="224AFC"/>
                </a:solidFill>
              </a:rPr>
              <a:t> </a:t>
            </a:r>
            <a:r>
              <a:rPr lang="en-US" sz="2400" dirty="0"/>
              <a:t>that handle </a:t>
            </a:r>
            <a:r>
              <a:rPr lang="en-US" sz="2400" dirty="0">
                <a:solidFill>
                  <a:srgbClr val="0000FF"/>
                </a:solidFill>
                <a:latin typeface="Consolas" charset="0"/>
                <a:ea typeface="Consolas" charset="0"/>
                <a:cs typeface="Consolas" charset="0"/>
              </a:rPr>
              <a:t>Button</a:t>
            </a:r>
            <a:r>
              <a:rPr lang="en-US" sz="2400" dirty="0"/>
              <a:t>s’ </a:t>
            </a:r>
            <a:r>
              <a:rPr lang="en-US" sz="2400" dirty="0" err="1">
                <a:solidFill>
                  <a:srgbClr val="0000FF"/>
                </a:solidFill>
                <a:latin typeface="Consolas" charset="0"/>
                <a:ea typeface="Consolas" charset="0"/>
                <a:cs typeface="Consolas" charset="0"/>
              </a:rPr>
              <a:t>ActionEvent</a:t>
            </a:r>
            <a:r>
              <a:rPr lang="en-US" sz="2400" dirty="0" err="1"/>
              <a:t>s</a:t>
            </a:r>
            <a:r>
              <a:rPr lang="en-US" sz="2400" dirty="0"/>
              <a:t> (clicks) by moving  </a:t>
            </a:r>
            <a:r>
              <a:rPr lang="en-US" sz="2400" dirty="0">
                <a:solidFill>
                  <a:srgbClr val="0000FF"/>
                </a:solidFill>
                <a:latin typeface="Consolas" charset="0"/>
                <a:ea typeface="Consolas" charset="0"/>
                <a:cs typeface="Consolas" charset="0"/>
              </a:rPr>
              <a:t>Shape</a:t>
            </a:r>
            <a:r>
              <a:rPr lang="en-US" sz="2400" dirty="0">
                <a:solidFill>
                  <a:srgbClr val="0000FF"/>
                </a:solidFill>
              </a:rPr>
              <a:t> </a:t>
            </a:r>
            <a:r>
              <a:rPr lang="en-US" sz="2400" dirty="0"/>
              <a:t>correspondingly</a:t>
            </a:r>
          </a:p>
        </p:txBody>
      </p:sp>
      <p:grpSp>
        <p:nvGrpSpPr>
          <p:cNvPr id="35" name="Group 34"/>
          <p:cNvGrpSpPr/>
          <p:nvPr/>
        </p:nvGrpSpPr>
        <p:grpSpPr>
          <a:xfrm>
            <a:off x="7298701" y="1515248"/>
            <a:ext cx="4921192" cy="3827503"/>
            <a:chOff x="7346693" y="150977"/>
            <a:chExt cx="4921192" cy="3827503"/>
          </a:xfrm>
        </p:grpSpPr>
        <p:grpSp>
          <p:nvGrpSpPr>
            <p:cNvPr id="36" name="Group 35"/>
            <p:cNvGrpSpPr/>
            <p:nvPr/>
          </p:nvGrpSpPr>
          <p:grpSpPr>
            <a:xfrm>
              <a:off x="8233134" y="404316"/>
              <a:ext cx="2505456" cy="2779776"/>
              <a:chOff x="6306847" y="1094486"/>
              <a:chExt cx="5828678" cy="6586404"/>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847" y="1094486"/>
                <a:ext cx="5828678" cy="6586404"/>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257" y="2418050"/>
                <a:ext cx="4863322" cy="3802287"/>
              </a:xfrm>
              <a:prstGeom prst="rect">
                <a:avLst/>
              </a:prstGeom>
            </p:spPr>
          </p:pic>
        </p:grpSp>
        <p:grpSp>
          <p:nvGrpSpPr>
            <p:cNvPr id="37" name="Group 36"/>
            <p:cNvGrpSpPr/>
            <p:nvPr/>
          </p:nvGrpSpPr>
          <p:grpSpPr>
            <a:xfrm>
              <a:off x="7346693" y="150977"/>
              <a:ext cx="4921192" cy="3827503"/>
              <a:chOff x="7346693" y="150977"/>
              <a:chExt cx="4921192" cy="3827503"/>
            </a:xfrm>
          </p:grpSpPr>
          <p:grpSp>
            <p:nvGrpSpPr>
              <p:cNvPr id="38" name="Group 18"/>
              <p:cNvGrpSpPr/>
              <p:nvPr/>
            </p:nvGrpSpPr>
            <p:grpSpPr>
              <a:xfrm>
                <a:off x="7945254" y="150977"/>
                <a:ext cx="4322631" cy="3827503"/>
                <a:chOff x="5379131" y="794921"/>
                <a:chExt cx="4376328" cy="4297982"/>
              </a:xfrm>
            </p:grpSpPr>
            <p:sp>
              <p:nvSpPr>
                <p:cNvPr id="40" name="Shape 585"/>
                <p:cNvSpPr txBox="1"/>
                <p:nvPr/>
              </p:nvSpPr>
              <p:spPr>
                <a:xfrm>
                  <a:off x="8285238" y="4785103"/>
                  <a:ext cx="882899"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cxnSp>
              <p:nvCxnSpPr>
                <p:cNvPr id="41" name="Shape 586"/>
                <p:cNvCxnSpPr/>
                <p:nvPr/>
              </p:nvCxnSpPr>
              <p:spPr>
                <a:xfrm flipH="1">
                  <a:off x="7571087" y="1001190"/>
                  <a:ext cx="293896" cy="237180"/>
                </a:xfrm>
                <a:prstGeom prst="straightConnector1">
                  <a:avLst/>
                </a:prstGeom>
                <a:noFill/>
                <a:ln w="19050" cap="flat" cmpd="sng">
                  <a:solidFill>
                    <a:srgbClr val="FF0000"/>
                  </a:solidFill>
                  <a:prstDash val="solid"/>
                  <a:round/>
                  <a:headEnd type="none" w="med" len="med"/>
                  <a:tailEnd type="triangle" w="lg" len="lg"/>
                </a:ln>
              </p:spPr>
            </p:cxnSp>
            <p:sp>
              <p:nvSpPr>
                <p:cNvPr id="42" name="Shape 587"/>
                <p:cNvSpPr txBox="1"/>
                <p:nvPr/>
              </p:nvSpPr>
              <p:spPr>
                <a:xfrm>
                  <a:off x="7585282" y="794921"/>
                  <a:ext cx="1258430" cy="25178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 sz="1800" dirty="0">
                      <a:solidFill>
                        <a:srgbClr val="FF0000"/>
                      </a:solidFill>
                      <a:latin typeface="Consolas" charset="0"/>
                      <a:ea typeface="Consolas" charset="0"/>
                      <a:cs typeface="Consolas" charset="0"/>
                    </a:rPr>
                    <a:t>Stage</a:t>
                  </a:r>
                </a:p>
              </p:txBody>
            </p:sp>
            <p:sp>
              <p:nvSpPr>
                <p:cNvPr id="43" name="Shape 588"/>
                <p:cNvSpPr txBox="1"/>
                <p:nvPr/>
              </p:nvSpPr>
              <p:spPr>
                <a:xfrm>
                  <a:off x="8152201" y="3186447"/>
                  <a:ext cx="1603258" cy="188384"/>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800" dirty="0">
                      <a:solidFill>
                        <a:srgbClr val="FF0000"/>
                      </a:solidFill>
                      <a:latin typeface="Consolas" charset="0"/>
                      <a:ea typeface="Consolas" charset="0"/>
                      <a:cs typeface="Consolas" charset="0"/>
                    </a:rPr>
                    <a:t>Ellipse</a:t>
                  </a:r>
                  <a:endParaRPr lang="en" sz="1800" dirty="0">
                    <a:solidFill>
                      <a:srgbClr val="FF0000"/>
                    </a:solidFill>
                    <a:latin typeface="Consolas" charset="0"/>
                    <a:ea typeface="Consolas" charset="0"/>
                    <a:cs typeface="Consolas" charset="0"/>
                  </a:endParaRPr>
                </a:p>
              </p:txBody>
            </p:sp>
            <p:cxnSp>
              <p:nvCxnSpPr>
                <p:cNvPr id="44" name="Shape 591"/>
                <p:cNvCxnSpPr/>
                <p:nvPr/>
              </p:nvCxnSpPr>
              <p:spPr>
                <a:xfrm flipH="1">
                  <a:off x="8214498" y="2251050"/>
                  <a:ext cx="363251" cy="376434"/>
                </a:xfrm>
                <a:prstGeom prst="straightConnector1">
                  <a:avLst/>
                </a:prstGeom>
                <a:noFill/>
                <a:ln w="19050" cap="flat" cmpd="sng">
                  <a:solidFill>
                    <a:srgbClr val="FF0000"/>
                  </a:solidFill>
                  <a:prstDash val="solid"/>
                  <a:round/>
                  <a:headEnd type="none" w="med" len="med"/>
                  <a:tailEnd type="triangle" w="lg" len="lg"/>
                </a:ln>
              </p:spPr>
            </p:cxnSp>
            <p:sp>
              <p:nvSpPr>
                <p:cNvPr id="45" name="Shape 592"/>
                <p:cNvSpPr txBox="1"/>
                <p:nvPr/>
              </p:nvSpPr>
              <p:spPr>
                <a:xfrm>
                  <a:off x="8101825" y="1964932"/>
                  <a:ext cx="1653634" cy="286116"/>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 sz="1800" dirty="0">
                      <a:solidFill>
                        <a:srgbClr val="FF0000"/>
                      </a:solidFill>
                      <a:latin typeface="Consolas" charset="0"/>
                      <a:ea typeface="Consolas" charset="0"/>
                      <a:cs typeface="Consolas" charset="0"/>
                    </a:rPr>
                    <a:t>Scene</a:t>
                  </a:r>
                </a:p>
              </p:txBody>
            </p:sp>
            <p:cxnSp>
              <p:nvCxnSpPr>
                <p:cNvPr id="46" name="Shape 593"/>
                <p:cNvCxnSpPr/>
                <p:nvPr/>
              </p:nvCxnSpPr>
              <p:spPr>
                <a:xfrm flipH="1" flipV="1">
                  <a:off x="7541468" y="2822329"/>
                  <a:ext cx="854656" cy="422487"/>
                </a:xfrm>
                <a:prstGeom prst="straightConnector1">
                  <a:avLst/>
                </a:prstGeom>
                <a:noFill/>
                <a:ln w="19050" cap="flat" cmpd="sng">
                  <a:solidFill>
                    <a:srgbClr val="FF0000"/>
                  </a:solidFill>
                  <a:prstDash val="solid"/>
                  <a:round/>
                  <a:headEnd type="none" w="med" len="med"/>
                  <a:tailEnd type="triangle" w="lg" len="lg"/>
                </a:ln>
              </p:spPr>
            </p:cxnSp>
            <p:cxnSp>
              <p:nvCxnSpPr>
                <p:cNvPr id="47" name="Shape 594"/>
                <p:cNvCxnSpPr/>
                <p:nvPr/>
              </p:nvCxnSpPr>
              <p:spPr>
                <a:xfrm flipV="1">
                  <a:off x="5379131" y="3547289"/>
                  <a:ext cx="549527" cy="1032989"/>
                </a:xfrm>
                <a:prstGeom prst="straightConnector1">
                  <a:avLst/>
                </a:prstGeom>
                <a:noFill/>
                <a:ln w="19050" cap="flat" cmpd="sng">
                  <a:solidFill>
                    <a:srgbClr val="FF0000"/>
                  </a:solidFill>
                  <a:prstDash val="solid"/>
                  <a:round/>
                  <a:headEnd type="none" w="med" len="med"/>
                  <a:tailEnd type="triangle" w="lg" len="lg"/>
                </a:ln>
              </p:spPr>
            </p:cxnSp>
            <p:sp>
              <p:nvSpPr>
                <p:cNvPr id="48" name="Shape 588"/>
                <p:cNvSpPr txBox="1"/>
                <p:nvPr/>
              </p:nvSpPr>
              <p:spPr>
                <a:xfrm>
                  <a:off x="6220699" y="4537281"/>
                  <a:ext cx="1350387" cy="284087"/>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600" dirty="0">
                      <a:solidFill>
                        <a:srgbClr val="FF0000"/>
                      </a:solidFill>
                      <a:latin typeface="Consolas" charset="0"/>
                      <a:ea typeface="Consolas" charset="0"/>
                      <a:cs typeface="Consolas" charset="0"/>
                    </a:rPr>
                    <a:t>Buttons</a:t>
                  </a:r>
                  <a:endParaRPr lang="en" sz="1600" dirty="0">
                    <a:solidFill>
                      <a:srgbClr val="FF0000"/>
                    </a:solidFill>
                    <a:latin typeface="Consolas" charset="0"/>
                    <a:ea typeface="Consolas" charset="0"/>
                    <a:cs typeface="Consolas" charset="0"/>
                  </a:endParaRPr>
                </a:p>
              </p:txBody>
            </p:sp>
            <p:cxnSp>
              <p:nvCxnSpPr>
                <p:cNvPr id="49" name="Shape 591"/>
                <p:cNvCxnSpPr/>
                <p:nvPr/>
              </p:nvCxnSpPr>
              <p:spPr>
                <a:xfrm flipH="1" flipV="1">
                  <a:off x="6586151" y="4185851"/>
                  <a:ext cx="47159" cy="329011"/>
                </a:xfrm>
                <a:prstGeom prst="straightConnector1">
                  <a:avLst/>
                </a:prstGeom>
                <a:noFill/>
                <a:ln w="19050" cap="flat" cmpd="sng">
                  <a:solidFill>
                    <a:srgbClr val="FF0000"/>
                  </a:solidFill>
                  <a:prstDash val="solid"/>
                  <a:round/>
                  <a:headEnd type="none" w="med" len="med"/>
                  <a:tailEnd type="triangle" w="lg" len="lg"/>
                </a:ln>
              </p:spPr>
            </p:cxnSp>
            <p:cxnSp>
              <p:nvCxnSpPr>
                <p:cNvPr id="50" name="Shape 591"/>
                <p:cNvCxnSpPr/>
                <p:nvPr/>
              </p:nvCxnSpPr>
              <p:spPr>
                <a:xfrm flipV="1">
                  <a:off x="7108479" y="4185851"/>
                  <a:ext cx="20346" cy="329012"/>
                </a:xfrm>
                <a:prstGeom prst="straightConnector1">
                  <a:avLst/>
                </a:prstGeom>
                <a:noFill/>
                <a:ln w="19050" cap="flat" cmpd="sng">
                  <a:solidFill>
                    <a:srgbClr val="FF0000"/>
                  </a:solidFill>
                  <a:prstDash val="solid"/>
                  <a:round/>
                  <a:headEnd type="none" w="med" len="med"/>
                  <a:tailEnd type="triangle" w="lg" len="lg"/>
                </a:ln>
              </p:spPr>
            </p:cxnSp>
          </p:grpSp>
          <p:sp>
            <p:nvSpPr>
              <p:cNvPr id="39" name="Shape 588"/>
              <p:cNvSpPr txBox="1"/>
              <p:nvPr/>
            </p:nvSpPr>
            <p:spPr>
              <a:xfrm>
                <a:off x="7346693" y="3596268"/>
                <a:ext cx="1333819" cy="245158"/>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1600" dirty="0">
                    <a:solidFill>
                      <a:srgbClr val="FF0000"/>
                    </a:solidFill>
                    <a:latin typeface="Consolas" charset="0"/>
                    <a:ea typeface="Consolas" charset="0"/>
                    <a:cs typeface="Consolas" charset="0"/>
                  </a:rPr>
                  <a:t>Pane</a:t>
                </a:r>
                <a:endParaRPr lang="en" sz="1600" dirty="0">
                  <a:solidFill>
                    <a:srgbClr val="FF0000"/>
                  </a:solidFill>
                  <a:latin typeface="Consolas" charset="0"/>
                  <a:ea typeface="Consolas" charset="0"/>
                  <a:cs typeface="Consolas" charset="0"/>
                </a:endParaRPr>
              </a:p>
            </p:txBody>
          </p:sp>
        </p:grpSp>
      </p:grpSp>
    </p:spTree>
    <p:extLst>
      <p:ext uri="{BB962C8B-B14F-4D97-AF65-F5344CB8AC3E}">
        <p14:creationId xmlns:p14="http://schemas.microsoft.com/office/powerpoint/2010/main" val="3957367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00FF"/>
                </a:solidFill>
                <a:latin typeface="Consolas" charset="0"/>
                <a:ea typeface="Consolas" charset="0"/>
                <a:cs typeface="Consolas" charset="0"/>
              </a:rPr>
              <a:t>MovingShapeApp</a:t>
            </a:r>
            <a:r>
              <a:rPr lang="en-US" b="1" dirty="0">
                <a:solidFill>
                  <a:srgbClr val="0000FF"/>
                </a:solidFill>
                <a:latin typeface="Consolas" charset="0"/>
                <a:ea typeface="Consolas" charset="0"/>
                <a:cs typeface="Consolas" charset="0"/>
              </a:rPr>
              <a:t>:</a:t>
            </a:r>
            <a:r>
              <a:rPr lang="en-US" b="1" dirty="0">
                <a:solidFill>
                  <a:srgbClr val="0000FF"/>
                </a:solidFill>
                <a:ea typeface="Arial" charset="0"/>
                <a:cs typeface="Arial" charset="0"/>
              </a:rPr>
              <a:t> </a:t>
            </a:r>
            <a:r>
              <a:rPr lang="en-US" b="1" dirty="0" err="1">
                <a:solidFill>
                  <a:srgbClr val="0000FF"/>
                </a:solidFill>
                <a:latin typeface="Consolas" charset="0"/>
                <a:ea typeface="Consolas" charset="0"/>
                <a:cs typeface="Consolas" charset="0"/>
              </a:rPr>
              <a:t>PaneOrganizer</a:t>
            </a:r>
            <a:r>
              <a:rPr lang="en-US" dirty="0">
                <a:solidFill>
                  <a:srgbClr val="0000FF"/>
                </a:solidFill>
              </a:rPr>
              <a:t> </a:t>
            </a:r>
            <a:r>
              <a:rPr lang="en-US" b="1" dirty="0"/>
              <a:t>Class (1/4)</a:t>
            </a:r>
          </a:p>
        </p:txBody>
      </p:sp>
      <p:sp>
        <p:nvSpPr>
          <p:cNvPr id="3" name="Content Placeholder 2"/>
          <p:cNvSpPr>
            <a:spLocks noGrp="1"/>
          </p:cNvSpPr>
          <p:nvPr>
            <p:ph idx="1"/>
          </p:nvPr>
        </p:nvSpPr>
        <p:spPr>
          <a:xfrm>
            <a:off x="163068" y="1826684"/>
            <a:ext cx="6591300" cy="4349749"/>
          </a:xfrm>
        </p:spPr>
        <p:txBody>
          <a:bodyPr/>
          <a:lstStyle/>
          <a:p>
            <a:pPr marL="0" indent="0">
              <a:buNone/>
            </a:pPr>
            <a:r>
              <a:rPr lang="en-US" b="1" dirty="0">
                <a:solidFill>
                  <a:srgbClr val="FF0000"/>
                </a:solidFill>
              </a:rPr>
              <a:t>2a. Instantiate the root </a:t>
            </a:r>
            <a:r>
              <a:rPr lang="en-US" b="1" dirty="0">
                <a:solidFill>
                  <a:srgbClr val="0000FF"/>
                </a:solidFill>
                <a:latin typeface="Consolas" charset="0"/>
                <a:ea typeface="Consolas" charset="0"/>
                <a:cs typeface="Consolas" charset="0"/>
              </a:rPr>
              <a:t>Pane</a:t>
            </a:r>
            <a:r>
              <a:rPr lang="en-US" b="1" dirty="0">
                <a:solidFill>
                  <a:srgbClr val="0000FF"/>
                </a:solidFill>
              </a:rPr>
              <a:t> </a:t>
            </a:r>
            <a:r>
              <a:rPr lang="en-US" b="1" dirty="0">
                <a:solidFill>
                  <a:srgbClr val="FF0000"/>
                </a:solidFill>
              </a:rPr>
              <a:t>and store it in the instance variable </a:t>
            </a:r>
            <a:r>
              <a:rPr lang="en-US" b="1" dirty="0">
                <a:solidFill>
                  <a:srgbClr val="0000FF"/>
                </a:solidFill>
                <a:latin typeface="Consolas" charset="0"/>
                <a:ea typeface="Consolas" charset="0"/>
                <a:cs typeface="Consolas" charset="0"/>
              </a:rPr>
              <a:t>_root</a:t>
            </a:r>
            <a:endParaRPr lang="en-US" b="1" dirty="0">
              <a:solidFill>
                <a:srgbClr val="0000FF"/>
              </a:solidFill>
            </a:endParaRPr>
          </a:p>
        </p:txBody>
      </p:sp>
      <p:sp>
        <p:nvSpPr>
          <p:cNvPr id="6" name="TextBox 5"/>
          <p:cNvSpPr txBox="1"/>
          <p:nvPr/>
        </p:nvSpPr>
        <p:spPr>
          <a:xfrm>
            <a:off x="6925818" y="1826684"/>
            <a:ext cx="5657088" cy="3970318"/>
          </a:xfrm>
          <a:prstGeom prst="rect">
            <a:avLst/>
          </a:prstGeom>
          <a:noFill/>
        </p:spPr>
        <p:txBody>
          <a:bodyPr wrap="square" rtlCol="0">
            <a:spAutoFit/>
          </a:bodyPr>
          <a:lstStyle/>
          <a:p>
            <a:r>
              <a:rPr lang="en-US" sz="1400" dirty="0">
                <a:latin typeface="Consolas" charset="0"/>
                <a:ea typeface="Consolas" charset="0"/>
                <a:cs typeface="Consolas" charset="0"/>
              </a:rPr>
              <a:t>public class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private Pane _root;</a:t>
            </a:r>
          </a:p>
          <a:p>
            <a:r>
              <a:rPr lang="en-US" sz="1400" dirty="0">
                <a:latin typeface="Consolas" charset="0"/>
                <a:ea typeface="Consolas" charset="0"/>
                <a:cs typeface="Consolas" charset="0"/>
              </a:rPr>
              <a:t>    </a:t>
            </a:r>
            <a:r>
              <a:rPr lang="en-US" sz="1400" dirty="0">
                <a:solidFill>
                  <a:schemeClr val="bg1"/>
                </a:solidFill>
                <a:latin typeface="Consolas" charset="0"/>
                <a:ea typeface="Consolas" charset="0"/>
                <a:cs typeface="Consolas" charset="0"/>
              </a:rPr>
              <a:t>private Ellipse _ellipse;</a:t>
            </a: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public </a:t>
            </a:r>
            <a:r>
              <a:rPr lang="en-US" sz="1400" dirty="0" err="1">
                <a:latin typeface="Consolas" charset="0"/>
                <a:ea typeface="Consolas" charset="0"/>
                <a:cs typeface="Consolas" charset="0"/>
              </a:rPr>
              <a:t>PaneOrganizer</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        </a:t>
            </a:r>
            <a:r>
              <a:rPr lang="en-US" sz="1400" b="1" dirty="0">
                <a:solidFill>
                  <a:srgbClr val="FF0000"/>
                </a:solidFill>
                <a:latin typeface="Consolas" charset="0"/>
                <a:ea typeface="Consolas" charset="0"/>
                <a:cs typeface="Consolas" charset="0"/>
              </a:rPr>
              <a:t>_root = new Pane();</a:t>
            </a:r>
          </a:p>
          <a:p>
            <a:r>
              <a:rPr lang="en-US" sz="1400" dirty="0">
                <a:solidFill>
                  <a:schemeClr val="bg1"/>
                </a:solidFill>
                <a:latin typeface="Consolas" charset="0"/>
                <a:ea typeface="Consolas" charset="0"/>
                <a:cs typeface="Consolas" charset="0"/>
              </a:rPr>
              <a:t>        _ellipse = new Ellipse(50, 50);</a:t>
            </a:r>
          </a:p>
          <a:p>
            <a:r>
              <a:rPr lang="en-US" sz="1400" dirty="0">
                <a:solidFill>
                  <a:schemeClr val="bg1"/>
                </a:solidFill>
                <a:latin typeface="Consolas" charset="0"/>
                <a:ea typeface="Consolas" charset="0"/>
                <a:cs typeface="Consolas" charset="0"/>
              </a:rPr>
              <a:t>        Button b1 = new Button(“Move Left”);</a:t>
            </a:r>
          </a:p>
          <a:p>
            <a:r>
              <a:rPr lang="en-US" sz="1400" dirty="0">
                <a:solidFill>
                  <a:schemeClr val="bg1"/>
                </a:solidFill>
                <a:latin typeface="Consolas" charset="0"/>
                <a:ea typeface="Consolas" charset="0"/>
                <a:cs typeface="Consolas" charset="0"/>
              </a:rPr>
              <a:t>        Button b2 = new Button(“Move Right”);</a:t>
            </a:r>
          </a:p>
          <a:p>
            <a:r>
              <a:rPr lang="en-US" sz="1400" dirty="0">
                <a:solidFill>
                  <a:schemeClr val="bg1"/>
                </a:solidFill>
                <a:latin typeface="Consolas" charset="0"/>
                <a:ea typeface="Consolas" charset="0"/>
                <a:cs typeface="Consolas" charset="0"/>
              </a:rPr>
              <a:t>        _</a:t>
            </a:r>
            <a:r>
              <a:rPr lang="en-US" sz="1400" dirty="0" err="1">
                <a:solidFill>
                  <a:schemeClr val="bg1"/>
                </a:solidFill>
                <a:latin typeface="Consolas" charset="0"/>
                <a:ea typeface="Consolas" charset="0"/>
                <a:cs typeface="Consolas" charset="0"/>
              </a:rPr>
              <a:t>root.getChildren</a:t>
            </a:r>
            <a:r>
              <a:rPr lang="en-US" sz="1400" dirty="0">
                <a:solidFill>
                  <a:schemeClr val="bg1"/>
                </a:solidFill>
                <a:latin typeface="Consolas" charset="0"/>
                <a:ea typeface="Consolas" charset="0"/>
                <a:cs typeface="Consolas" charset="0"/>
              </a:rPr>
              <a:t>().</a:t>
            </a:r>
            <a:r>
              <a:rPr lang="en-US" sz="1400" dirty="0" err="1">
                <a:solidFill>
                  <a:schemeClr val="bg1"/>
                </a:solidFill>
                <a:latin typeface="Consolas" charset="0"/>
                <a:ea typeface="Consolas" charset="0"/>
                <a:cs typeface="Consolas" charset="0"/>
              </a:rPr>
              <a:t>addAll</a:t>
            </a:r>
            <a:r>
              <a:rPr lang="en-US" sz="1400" dirty="0">
                <a:solidFill>
                  <a:schemeClr val="bg1"/>
                </a:solidFill>
                <a:latin typeface="Consolas" charset="0"/>
                <a:ea typeface="Consolas" charset="0"/>
                <a:cs typeface="Consolas" charset="0"/>
              </a:rPr>
              <a:t>(_ellipse, b1, b2);</a:t>
            </a:r>
          </a:p>
          <a:p>
            <a:r>
              <a:rPr lang="en-US" sz="1400" dirty="0" err="1">
                <a:solidFill>
                  <a:schemeClr val="bg1"/>
                </a:solidFill>
                <a:latin typeface="Consolas" charset="0"/>
                <a:ea typeface="Consolas" charset="0"/>
                <a:cs typeface="Consolas" charset="0"/>
              </a:rPr>
              <a:t>setupButtons</a:t>
            </a:r>
            <a:r>
              <a:rPr lang="en-US" sz="1400" dirty="0">
                <a:solidFill>
                  <a:schemeClr val="bg1"/>
                </a:solidFill>
                <a:latin typeface="Consolas" charset="0"/>
                <a:ea typeface="Consolas" charset="0"/>
                <a:cs typeface="Consolas" charset="0"/>
              </a:rPr>
              <a:t>();</a:t>
            </a:r>
          </a:p>
          <a:p>
            <a:r>
              <a:rPr lang="en-US" sz="1400" dirty="0">
                <a:latin typeface="Consolas" charset="0"/>
                <a:ea typeface="Consolas" charset="0"/>
                <a:cs typeface="Consolas" charset="0"/>
              </a:rPr>
              <a:t>    }</a:t>
            </a:r>
          </a:p>
          <a:p>
            <a:endParaRPr lang="en-US" sz="1400" dirty="0">
              <a:latin typeface="Consolas" charset="0"/>
              <a:ea typeface="Consolas" charset="0"/>
              <a:cs typeface="Consolas" charset="0"/>
            </a:endParaRPr>
          </a:p>
          <a:p>
            <a:r>
              <a:rPr lang="en-US" sz="1400" dirty="0">
                <a:solidFill>
                  <a:schemeClr val="bg1"/>
                </a:solidFill>
                <a:latin typeface="Consolas" charset="0"/>
                <a:ea typeface="Consolas" charset="0"/>
                <a:cs typeface="Consolas" charset="0"/>
              </a:rPr>
              <a:t>    public Pane </a:t>
            </a:r>
            <a:r>
              <a:rPr lang="en-US" sz="1400" dirty="0" err="1">
                <a:solidFill>
                  <a:schemeClr val="bg1"/>
                </a:solidFill>
                <a:latin typeface="Consolas" charset="0"/>
                <a:ea typeface="Consolas" charset="0"/>
                <a:cs typeface="Consolas" charset="0"/>
              </a:rPr>
              <a:t>getRoot</a:t>
            </a:r>
            <a:r>
              <a:rPr lang="en-US" sz="1400" dirty="0">
                <a:solidFill>
                  <a:schemeClr val="bg1"/>
                </a:solidFill>
                <a:latin typeface="Consolas" charset="0"/>
                <a:ea typeface="Consolas" charset="0"/>
                <a:cs typeface="Consolas" charset="0"/>
              </a:rPr>
              <a:t>() {</a:t>
            </a:r>
          </a:p>
          <a:p>
            <a:r>
              <a:rPr lang="en-US" sz="1400" dirty="0">
                <a:solidFill>
                  <a:schemeClr val="bg1"/>
                </a:solidFill>
                <a:latin typeface="Consolas" charset="0"/>
                <a:ea typeface="Consolas" charset="0"/>
                <a:cs typeface="Consolas" charset="0"/>
              </a:rPr>
              <a:t>        return _root;</a:t>
            </a:r>
          </a:p>
          <a:p>
            <a:r>
              <a:rPr lang="en-US" sz="1400" dirty="0">
                <a:solidFill>
                  <a:schemeClr val="bg1"/>
                </a:solidFill>
                <a:latin typeface="Consolas" charset="0"/>
                <a:ea typeface="Consolas" charset="0"/>
                <a:cs typeface="Consolas" charset="0"/>
              </a:rPr>
              <a:t>    }</a:t>
            </a:r>
          </a:p>
          <a:p>
            <a:r>
              <a:rPr lang="en-US" sz="1400" dirty="0">
                <a:latin typeface="Consolas" charset="0"/>
                <a:ea typeface="Consolas" charset="0"/>
                <a:cs typeface="Consolas" charset="0"/>
              </a:rPr>
              <a:t>}</a:t>
            </a:r>
          </a:p>
          <a:p>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173756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fade">
                                      <p:cBhvr>
                                        <p:cTn id="1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13898</TotalTime>
  <Words>7681</Words>
  <Application>Microsoft Macintosh PowerPoint</Application>
  <PresentationFormat>Widescreen</PresentationFormat>
  <Paragraphs>1258</Paragraphs>
  <Slides>58</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Arial</vt:lpstr>
      <vt:lpstr>Calibri</vt:lpstr>
      <vt:lpstr>Consolas</vt:lpstr>
      <vt:lpstr>Courier New</vt:lpstr>
      <vt:lpstr>Wingdings</vt:lpstr>
      <vt:lpstr>Office Theme</vt:lpstr>
      <vt:lpstr>Lecture 10 Graphics Part III – Building up to Cartoon</vt:lpstr>
      <vt:lpstr>Outline</vt:lpstr>
      <vt:lpstr>Example: MovingShape</vt:lpstr>
      <vt:lpstr>Process: MovingShapeApp</vt:lpstr>
      <vt:lpstr>MovingShapeApp: App Class (1/3)</vt:lpstr>
      <vt:lpstr>MovingShapeApp: App Class (2/3)</vt:lpstr>
      <vt:lpstr>MovingShapeApp: App Class (3/3)</vt:lpstr>
      <vt:lpstr>Process: MovingShapeApp</vt:lpstr>
      <vt:lpstr>MovingShapeApp: PaneOrganizer Class (1/4)</vt:lpstr>
      <vt:lpstr>MovingShapeApp: PaneOrganizer Class (2/4)</vt:lpstr>
      <vt:lpstr>MovingShapeApp: PaneOrganizer Class (3/4) </vt:lpstr>
      <vt:lpstr>MovingShapeApp: PaneOrganizer Class (4/4)</vt:lpstr>
      <vt:lpstr>Process: MovingShapeApp</vt:lpstr>
      <vt:lpstr>Aside: helper methods</vt:lpstr>
      <vt:lpstr>MovingShapeApp: setupShape() helper method</vt:lpstr>
      <vt:lpstr>Aside: PaneOrganizer Class (1/3)</vt:lpstr>
      <vt:lpstr>Aside: PaneOrganizer Class (2/3) </vt:lpstr>
      <vt:lpstr>Aside: PaneOrganizer Class (3/3) </vt:lpstr>
      <vt:lpstr>MovingShapeApp: update to BorderPane</vt:lpstr>
      <vt:lpstr>MovingShapeApp: update to BorderPane</vt:lpstr>
      <vt:lpstr>MovingShapeApp: setupButtons() method (1/5)</vt:lpstr>
      <vt:lpstr>MovingShapeApp: setupButtons() method (2/5)</vt:lpstr>
      <vt:lpstr>MovingShapeApp: setupButtons() method (3/5)</vt:lpstr>
      <vt:lpstr>MovingShapeApp: setupButtons() method (4/5)</vt:lpstr>
      <vt:lpstr>MovingShapeApp: setupButtons() method (5/5)</vt:lpstr>
      <vt:lpstr>Process: MovingShapeApp</vt:lpstr>
      <vt:lpstr>Aside: Creating EventHandlers</vt:lpstr>
      <vt:lpstr>MovingShapeApp: MoveHandler (1/3)</vt:lpstr>
      <vt:lpstr>MovingShapeApp: MoveHandler (2/3)</vt:lpstr>
      <vt:lpstr>MovingShapeApp: MoveHandler (3/3)</vt:lpstr>
      <vt:lpstr>MovingShapeApp: back to setupButtons()</vt:lpstr>
      <vt:lpstr>The Whole App</vt:lpstr>
      <vt:lpstr>Reminder:Constants Class</vt:lpstr>
      <vt:lpstr>Clicker Question </vt:lpstr>
      <vt:lpstr>The Whole App</vt:lpstr>
      <vt:lpstr>Creating Composite Shapes </vt:lpstr>
      <vt:lpstr>Specifications: MovingAlien</vt:lpstr>
      <vt:lpstr>MovingAlien: Design</vt:lpstr>
      <vt:lpstr>Process: Turning MovingShape into MovingAlien</vt:lpstr>
      <vt:lpstr>Alien Class</vt:lpstr>
      <vt:lpstr>Process: Turning MovingShape into MovingAlien</vt:lpstr>
      <vt:lpstr>Alien Class</vt:lpstr>
      <vt:lpstr>MovingAlien: Alien Class (1/3)</vt:lpstr>
      <vt:lpstr>MovingAlien: Alien Class (2/3)</vt:lpstr>
      <vt:lpstr>MovingAlien: Alien Class (3/3)</vt:lpstr>
      <vt:lpstr>Clicker Question</vt:lpstr>
      <vt:lpstr>Process: Turning MovingShape into MovingAlien</vt:lpstr>
      <vt:lpstr>MovingAlien: PaneOrganizer  Class (1/4)</vt:lpstr>
      <vt:lpstr>PowerPoint Presentation</vt:lpstr>
      <vt:lpstr>MovingAlien: PaneOrganizer  Class (3/4)</vt:lpstr>
      <vt:lpstr>MovingAlien: PaneOrganizer  Class (4/4)</vt:lpstr>
      <vt:lpstr>The Whole App</vt:lpstr>
      <vt:lpstr>Additional Classes</vt:lpstr>
      <vt:lpstr>Clicker Question </vt:lpstr>
      <vt:lpstr>Your Next Project: Cartoon! (1/2)</vt:lpstr>
      <vt:lpstr>Your Next Project: Cartoon! (2/2)</vt:lpstr>
      <vt:lpstr>Animation in Cartoon</vt:lpstr>
      <vt:lpstr>Announcements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Turcu, Adrian</dc:creator>
  <cp:lastModifiedBy>Microsoft Office User</cp:lastModifiedBy>
  <cp:revision>384</cp:revision>
  <cp:lastPrinted>2018-10-09T18:03:02Z</cp:lastPrinted>
  <dcterms:created xsi:type="dcterms:W3CDTF">2016-07-15T19:02:55Z</dcterms:created>
  <dcterms:modified xsi:type="dcterms:W3CDTF">2019-10-03T20:16:44Z</dcterms:modified>
</cp:coreProperties>
</file>